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2"/>
  </p:notesMasterIdLst>
  <p:handoutMasterIdLst>
    <p:handoutMasterId r:id="rId103"/>
  </p:handoutMasterIdLst>
  <p:sldIdLst>
    <p:sldId id="267" r:id="rId2"/>
    <p:sldId id="275" r:id="rId3"/>
    <p:sldId id="268" r:id="rId4"/>
    <p:sldId id="269" r:id="rId5"/>
    <p:sldId id="277" r:id="rId6"/>
    <p:sldId id="271" r:id="rId7"/>
    <p:sldId id="279" r:id="rId8"/>
    <p:sldId id="280" r:id="rId9"/>
    <p:sldId id="393" r:id="rId10"/>
    <p:sldId id="282" r:id="rId11"/>
    <p:sldId id="284" r:id="rId12"/>
    <p:sldId id="285" r:id="rId13"/>
    <p:sldId id="368" r:id="rId14"/>
    <p:sldId id="287" r:id="rId15"/>
    <p:sldId id="288" r:id="rId16"/>
    <p:sldId id="289" r:id="rId17"/>
    <p:sldId id="290" r:id="rId18"/>
    <p:sldId id="291" r:id="rId19"/>
    <p:sldId id="292" r:id="rId20"/>
    <p:sldId id="293" r:id="rId21"/>
    <p:sldId id="294" r:id="rId22"/>
    <p:sldId id="295" r:id="rId23"/>
    <p:sldId id="296" r:id="rId24"/>
    <p:sldId id="297" r:id="rId25"/>
    <p:sldId id="298" r:id="rId26"/>
    <p:sldId id="299" r:id="rId27"/>
    <p:sldId id="400" r:id="rId28"/>
    <p:sldId id="300" r:id="rId29"/>
    <p:sldId id="371" r:id="rId30"/>
    <p:sldId id="372" r:id="rId31"/>
    <p:sldId id="392" r:id="rId32"/>
    <p:sldId id="396" r:id="rId33"/>
    <p:sldId id="302" r:id="rId34"/>
    <p:sldId id="390" r:id="rId35"/>
    <p:sldId id="324" r:id="rId36"/>
    <p:sldId id="303" r:id="rId37"/>
    <p:sldId id="304" r:id="rId38"/>
    <p:sldId id="305" r:id="rId39"/>
    <p:sldId id="306" r:id="rId40"/>
    <p:sldId id="307" r:id="rId41"/>
    <p:sldId id="308" r:id="rId42"/>
    <p:sldId id="310" r:id="rId43"/>
    <p:sldId id="311" r:id="rId44"/>
    <p:sldId id="312" r:id="rId45"/>
    <p:sldId id="369" r:id="rId46"/>
    <p:sldId id="313" r:id="rId47"/>
    <p:sldId id="314" r:id="rId48"/>
    <p:sldId id="315" r:id="rId49"/>
    <p:sldId id="316" r:id="rId50"/>
    <p:sldId id="317" r:id="rId51"/>
    <p:sldId id="318" r:id="rId52"/>
    <p:sldId id="391" r:id="rId53"/>
    <p:sldId id="319" r:id="rId54"/>
    <p:sldId id="320" r:id="rId55"/>
    <p:sldId id="322" r:id="rId56"/>
    <p:sldId id="376" r:id="rId57"/>
    <p:sldId id="377" r:id="rId58"/>
    <p:sldId id="378" r:id="rId59"/>
    <p:sldId id="379" r:id="rId60"/>
    <p:sldId id="380" r:id="rId61"/>
    <p:sldId id="381" r:id="rId62"/>
    <p:sldId id="394" r:id="rId63"/>
    <p:sldId id="397" r:id="rId64"/>
    <p:sldId id="325" r:id="rId65"/>
    <p:sldId id="327" r:id="rId66"/>
    <p:sldId id="328" r:id="rId67"/>
    <p:sldId id="337" r:id="rId68"/>
    <p:sldId id="338" r:id="rId69"/>
    <p:sldId id="339" r:id="rId70"/>
    <p:sldId id="340" r:id="rId71"/>
    <p:sldId id="341" r:id="rId72"/>
    <p:sldId id="333" r:id="rId73"/>
    <p:sldId id="363" r:id="rId74"/>
    <p:sldId id="384" r:id="rId75"/>
    <p:sldId id="385" r:id="rId76"/>
    <p:sldId id="395" r:id="rId77"/>
    <p:sldId id="398" r:id="rId78"/>
    <p:sldId id="343" r:id="rId79"/>
    <p:sldId id="399" r:id="rId80"/>
    <p:sldId id="344" r:id="rId81"/>
    <p:sldId id="345" r:id="rId82"/>
    <p:sldId id="401" r:id="rId83"/>
    <p:sldId id="347" r:id="rId84"/>
    <p:sldId id="348" r:id="rId85"/>
    <p:sldId id="350" r:id="rId86"/>
    <p:sldId id="351" r:id="rId87"/>
    <p:sldId id="352" r:id="rId88"/>
    <p:sldId id="353" r:id="rId89"/>
    <p:sldId id="354" r:id="rId90"/>
    <p:sldId id="355" r:id="rId91"/>
    <p:sldId id="356" r:id="rId92"/>
    <p:sldId id="357" r:id="rId93"/>
    <p:sldId id="358" r:id="rId94"/>
    <p:sldId id="359" r:id="rId95"/>
    <p:sldId id="360" r:id="rId96"/>
    <p:sldId id="361" r:id="rId97"/>
    <p:sldId id="362" r:id="rId98"/>
    <p:sldId id="364" r:id="rId99"/>
    <p:sldId id="388" r:id="rId100"/>
    <p:sldId id="389" r:id="rId10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rge Augusto Mera Valderrama" initials="JAMV" lastIdx="26" clrIdx="0">
    <p:extLst>
      <p:ext uri="{19B8F6BF-5375-455C-9EA6-DF929625EA0E}">
        <p15:presenceInfo xmlns:p15="http://schemas.microsoft.com/office/powerpoint/2012/main" userId="6b4fbee9451db7b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00000"/>
    <a:srgbClr val="5B9BD5"/>
    <a:srgbClr val="F2F2F2"/>
    <a:srgbClr val="039D73"/>
    <a:srgbClr val="BFBFBF"/>
    <a:srgbClr val="1AC4C4"/>
    <a:srgbClr val="72A5BA"/>
    <a:srgbClr val="77C4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957" autoAdjust="0"/>
  </p:normalViewPr>
  <p:slideViewPr>
    <p:cSldViewPr snapToGrid="0">
      <p:cViewPr varScale="1">
        <p:scale>
          <a:sx n="74" d="100"/>
          <a:sy n="74" d="100"/>
        </p:scale>
        <p:origin x="576" y="72"/>
      </p:cViewPr>
      <p:guideLst>
        <p:guide orient="horz" pos="2160"/>
        <p:guide pos="3840"/>
      </p:guideLst>
    </p:cSldViewPr>
  </p:slideViewPr>
  <p:notesTextViewPr>
    <p:cViewPr>
      <p:scale>
        <a:sx n="1" d="1"/>
        <a:sy n="1" d="1"/>
      </p:scale>
      <p:origin x="0" y="0"/>
    </p:cViewPr>
  </p:notesText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7-17T15:47:26.718" idx="1">
    <p:pos x="10" y="10"/>
    <p:text>Cambiar las letras por los títulos de los temas</p:text>
    <p:extLst>
      <p:ext uri="{C676402C-5697-4E1C-873F-D02D1690AC5C}">
        <p15:threadingInfo xmlns:p15="http://schemas.microsoft.com/office/powerpoint/2012/main" timeZoneBias="300"/>
      </p:ext>
    </p:extLst>
  </p:cm>
  <p:cm authorId="1" dt="2017-07-19T17:05:39.758" idx="15">
    <p:pos x="10" y="146"/>
    <p:text>Realizado.</p:text>
    <p:extLst>
      <p:ext uri="{C676402C-5697-4E1C-873F-D02D1690AC5C}">
        <p15:threadingInfo xmlns:p15="http://schemas.microsoft.com/office/powerpoint/2012/main" timeZoneBias="300">
          <p15:parentCm authorId="1" idx="1"/>
        </p15:threadingInfo>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7-07-17T16:11:43.666" idx="9">
    <p:pos x="5559" y="1338"/>
    <p:text>Remitirlo al PDF para ver los temas</p:text>
    <p:extLst mod="1">
      <p:ext uri="{C676402C-5697-4E1C-873F-D02D1690AC5C}">
        <p15:threadingInfo xmlns:p15="http://schemas.microsoft.com/office/powerpoint/2012/main" timeZoneBias="300"/>
      </p:ext>
    </p:extLst>
  </p:cm>
  <p:cm authorId="1" dt="2017-07-19T18:18:09.732" idx="24">
    <p:pos x="5559" y="1474"/>
    <p:text>Realizado.</p:text>
    <p:extLst>
      <p:ext uri="{C676402C-5697-4E1C-873F-D02D1690AC5C}">
        <p15:threadingInfo xmlns:p15="http://schemas.microsoft.com/office/powerpoint/2012/main" timeZoneBias="300">
          <p15:parentCm authorId="1" idx="9"/>
        </p15:threadingInfo>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7-07-17T16:13:03.021" idx="10">
    <p:pos x="10" y="10"/>
    <p:text>Hacer relación con la competencia</p:text>
    <p:extLst>
      <p:ext uri="{C676402C-5697-4E1C-873F-D02D1690AC5C}">
        <p15:threadingInfo xmlns:p15="http://schemas.microsoft.com/office/powerpoint/2012/main" timeZoneBias="30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7-07-17T16:17:31.298" idx="12">
    <p:pos x="4800" y="3099"/>
    <p:text>Ubicar los íconos en los mismos lugares de la pantalla</p:text>
    <p:extLst mod="1">
      <p:ext uri="{C676402C-5697-4E1C-873F-D02D1690AC5C}">
        <p15:threadingInfo xmlns:p15="http://schemas.microsoft.com/office/powerpoint/2012/main" timeZoneBias="300"/>
      </p:ext>
    </p:extLst>
  </p:cm>
  <p:cm authorId="1" dt="2017-07-19T18:24:52.577" idx="25">
    <p:pos x="4800" y="3235"/>
    <p:text>Realizado.</p:text>
    <p:extLst>
      <p:ext uri="{C676402C-5697-4E1C-873F-D02D1690AC5C}">
        <p15:threadingInfo xmlns:p15="http://schemas.microsoft.com/office/powerpoint/2012/main" timeZoneBias="300">
          <p15:parentCm authorId="1" idx="12"/>
        </p15:threadingInfo>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7-07-17T16:22:04.350" idx="13">
    <p:pos x="10" y="10"/>
    <p:text>Las pestañas pueden tener estar asociados a los marcadores de páginas de libros</p:text>
    <p:extLst>
      <p:ext uri="{C676402C-5697-4E1C-873F-D02D1690AC5C}">
        <p15:threadingInfo xmlns:p15="http://schemas.microsoft.com/office/powerpoint/2012/main" timeZoneBias="30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17-07-17T16:23:15.698" idx="14">
    <p:pos x="5470" y="1429"/>
    <p:text>Aclarar la instrucción con la competencia</p:text>
    <p:extLst mod="1">
      <p:ext uri="{C676402C-5697-4E1C-873F-D02D1690AC5C}">
        <p15:threadingInfo xmlns:p15="http://schemas.microsoft.com/office/powerpoint/2012/main" timeZoneBias="300"/>
      </p:ext>
    </p:extLst>
  </p:cm>
  <p:cm authorId="1" dt="2017-07-19T19:08:58.198" idx="26">
    <p:pos x="5470" y="1565"/>
    <p:text>Realizado.</p:text>
    <p:extLst>
      <p:ext uri="{C676402C-5697-4E1C-873F-D02D1690AC5C}">
        <p15:threadingInfo xmlns:p15="http://schemas.microsoft.com/office/powerpoint/2012/main" timeZoneBias="300">
          <p15:parentCm authorId="1" idx="14"/>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07-17T15:47:26.718" idx="1">
    <p:pos x="10" y="10"/>
    <p:text>Cambiar las letras por los títulos de los temas</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07-17T15:50:01.052" idx="2">
    <p:pos x="4993" y="1284"/>
    <p:text>Cambiar los números por palabras concepto relacionada</p:text>
    <p:extLst mod="1">
      <p:ext uri="{C676402C-5697-4E1C-873F-D02D1690AC5C}">
        <p15:threadingInfo xmlns:p15="http://schemas.microsoft.com/office/powerpoint/2012/main" timeZoneBias="300"/>
      </p:ext>
    </p:extLst>
  </p:cm>
  <p:cm authorId="1" dt="2017-07-19T17:36:56.075" idx="16">
    <p:pos x="4993" y="1420"/>
    <p:text>Realizado.</p:text>
    <p:extLst>
      <p:ext uri="{C676402C-5697-4E1C-873F-D02D1690AC5C}">
        <p15:threadingInfo xmlns:p15="http://schemas.microsoft.com/office/powerpoint/2012/main" timeZoneBias="300">
          <p15:parentCm authorId="1" idx="2"/>
        </p15:threadingInfo>
      </p:ext>
    </p:extLst>
  </p:cm>
  <p:cm authorId="1" dt="2017-07-17T15:51:04.805" idx="3">
    <p:pos x="534" y="1581"/>
    <p:text>Incluir un contexto conector.</p:text>
    <p:extLst mod="1">
      <p:ext uri="{C676402C-5697-4E1C-873F-D02D1690AC5C}">
        <p15:threadingInfo xmlns:p15="http://schemas.microsoft.com/office/powerpoint/2012/main" timeZoneBias="300"/>
      </p:ext>
    </p:extLst>
  </p:cm>
  <p:cm authorId="1" dt="2017-07-19T17:37:02.115" idx="17">
    <p:pos x="534" y="1717"/>
    <p:text>Realizado.</p:text>
    <p:extLst>
      <p:ext uri="{C676402C-5697-4E1C-873F-D02D1690AC5C}">
        <p15:threadingInfo xmlns:p15="http://schemas.microsoft.com/office/powerpoint/2012/main" timeZoneBias="300">
          <p15:parentCm authorId="1" idx="3"/>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7-07-17T15:55:21.398" idx="4">
    <p:pos x="5551" y="1172"/>
    <p:text>Completar la instruccción e incluir la competencia</p:text>
    <p:extLst mod="1">
      <p:ext uri="{C676402C-5697-4E1C-873F-D02D1690AC5C}">
        <p15:threadingInfo xmlns:p15="http://schemas.microsoft.com/office/powerpoint/2012/main" timeZoneBias="300"/>
      </p:ext>
    </p:extLst>
  </p:cm>
  <p:cm authorId="1" dt="2017-07-19T17:50:02.659" idx="18">
    <p:pos x="5551" y="1308"/>
    <p:text>Realizado.</p:text>
    <p:extLst>
      <p:ext uri="{C676402C-5697-4E1C-873F-D02D1690AC5C}">
        <p15:threadingInfo xmlns:p15="http://schemas.microsoft.com/office/powerpoint/2012/main" timeZoneBias="300">
          <p15:parentCm authorId="1" idx="4"/>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7-07-19T17:53:15.471" idx="19">
    <p:pos x="5778" y="595"/>
    <p:text>Inclusión de una pantalla de descanso para el usuario.</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7-07-17T16:01:47.015" idx="5">
    <p:pos x="10" y="10"/>
    <p:text>Incluir imágenes de referencia en los popup</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7-07-17T16:07:22.119" idx="6">
    <p:pos x="4819" y="2177"/>
    <p:text>Emplear la imagen de fondo para desarrollar el contenido</p:text>
    <p:extLst mod="1">
      <p:ext uri="{C676402C-5697-4E1C-873F-D02D1690AC5C}">
        <p15:threadingInfo xmlns:p15="http://schemas.microsoft.com/office/powerpoint/2012/main" timeZoneBias="300"/>
      </p:ext>
    </p:extLst>
  </p:cm>
  <p:cm authorId="1" dt="2017-07-19T18:11:22.402" idx="21">
    <p:pos x="4819" y="2313"/>
    <p:text>Realizado.</p:text>
    <p:extLst>
      <p:ext uri="{C676402C-5697-4E1C-873F-D02D1690AC5C}">
        <p15:threadingInfo xmlns:p15="http://schemas.microsoft.com/office/powerpoint/2012/main" timeZoneBias="300">
          <p15:parentCm authorId="1" idx="6"/>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7-07-17T16:09:26.090" idx="7">
    <p:pos x="4124" y="2789"/>
    <p:text>Incluir los nombres o el concepto de los criterios en las manos</p:text>
    <p:extLst mod="1">
      <p:ext uri="{C676402C-5697-4E1C-873F-D02D1690AC5C}">
        <p15:threadingInfo xmlns:p15="http://schemas.microsoft.com/office/powerpoint/2012/main" timeZoneBias="300"/>
      </p:ext>
    </p:extLst>
  </p:cm>
  <p:cm authorId="1" dt="2017-07-19T18:16:50.411" idx="22">
    <p:pos x="4124" y="2925"/>
    <p:text>Realizado.</p:text>
    <p:extLst>
      <p:ext uri="{C676402C-5697-4E1C-873F-D02D1690AC5C}">
        <p15:threadingInfo xmlns:p15="http://schemas.microsoft.com/office/powerpoint/2012/main" timeZoneBias="300">
          <p15:parentCm authorId="1" idx="7"/>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7-07-17T16:09:49.434" idx="8">
    <p:pos x="3713" y="1189"/>
    <p:text>Incluir como título el nombre del criterio.</p:text>
    <p:extLst mod="1">
      <p:ext uri="{C676402C-5697-4E1C-873F-D02D1690AC5C}">
        <p15:threadingInfo xmlns:p15="http://schemas.microsoft.com/office/powerpoint/2012/main" timeZoneBias="300"/>
      </p:ext>
    </p:extLst>
  </p:cm>
  <p:cm authorId="1" dt="2017-07-19T18:17:19.439" idx="23">
    <p:pos x="3713" y="1325"/>
    <p:text>Realizado.</p:text>
    <p:extLst>
      <p:ext uri="{C676402C-5697-4E1C-873F-D02D1690AC5C}">
        <p15:threadingInfo xmlns:p15="http://schemas.microsoft.com/office/powerpoint/2012/main" timeZoneBias="300">
          <p15:parentCm authorId="1" idx="8"/>
        </p15:threadingInfo>
      </p:ext>
    </p:extLst>
  </p:cm>
</p:cmLst>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0B5E0-D47E-409B-959D-5578A47763F8}" type="doc">
      <dgm:prSet loTypeId="urn:microsoft.com/office/officeart/2005/8/layout/hierarchy3" loCatId="hierarchy" qsTypeId="urn:microsoft.com/office/officeart/2005/8/quickstyle/simple1" qsCatId="simple" csTypeId="urn:microsoft.com/office/officeart/2005/8/colors/accent0_1" csCatId="mainScheme" phldr="1"/>
      <dgm:spPr/>
      <dgm:t>
        <a:bodyPr/>
        <a:lstStyle/>
        <a:p>
          <a:endParaRPr lang="es-MX"/>
        </a:p>
      </dgm:t>
    </dgm:pt>
    <dgm:pt modelId="{3B766387-D00B-43F7-98EE-5B23981BE5FD}">
      <dgm:prSet phldrT="[Texto]"/>
      <dgm:spPr/>
      <dgm:t>
        <a:bodyPr/>
        <a:lstStyle/>
        <a:p>
          <a:r>
            <a:rPr lang="es-419" dirty="0" smtClean="0"/>
            <a:t>Conceptos centrales de la epistemología</a:t>
          </a:r>
          <a:endParaRPr lang="es-MX" dirty="0"/>
        </a:p>
      </dgm:t>
    </dgm:pt>
    <dgm:pt modelId="{2B8ECC05-737B-4B08-8869-195EE4591E75}" type="parTrans" cxnId="{718FC0A7-E066-4383-90B3-7AAFB4DB1F71}">
      <dgm:prSet/>
      <dgm:spPr/>
      <dgm:t>
        <a:bodyPr/>
        <a:lstStyle/>
        <a:p>
          <a:endParaRPr lang="es-MX"/>
        </a:p>
      </dgm:t>
    </dgm:pt>
    <dgm:pt modelId="{91889AF1-0321-4701-9001-7B62719D4337}" type="sibTrans" cxnId="{718FC0A7-E066-4383-90B3-7AAFB4DB1F71}">
      <dgm:prSet/>
      <dgm:spPr/>
      <dgm:t>
        <a:bodyPr/>
        <a:lstStyle/>
        <a:p>
          <a:endParaRPr lang="es-MX"/>
        </a:p>
      </dgm:t>
    </dgm:pt>
    <dgm:pt modelId="{BCE7C6A7-B869-40F0-8F3A-3FE3A3396F62}">
      <dgm:prSet phldrT="[Texto]"/>
      <dgm:spPr>
        <a:solidFill>
          <a:schemeClr val="bg1">
            <a:alpha val="90000"/>
          </a:schemeClr>
        </a:solidFill>
      </dgm:spPr>
      <dgm:t>
        <a:bodyPr/>
        <a:lstStyle/>
        <a:p>
          <a:r>
            <a:rPr lang="es-419" dirty="0" smtClean="0"/>
            <a:t>El concepto de epistemología</a:t>
          </a:r>
          <a:endParaRPr lang="es-MX" dirty="0"/>
        </a:p>
      </dgm:t>
    </dgm:pt>
    <dgm:pt modelId="{9981F90F-7494-4F6F-9E37-FC9E1AD85703}" type="parTrans" cxnId="{5A2C6468-5FD8-42EE-9D01-864F6C9BB886}">
      <dgm:prSet/>
      <dgm:spPr/>
      <dgm:t>
        <a:bodyPr/>
        <a:lstStyle/>
        <a:p>
          <a:endParaRPr lang="es-MX"/>
        </a:p>
      </dgm:t>
    </dgm:pt>
    <dgm:pt modelId="{919054E5-836B-430F-932E-5AC5C9F886A6}" type="sibTrans" cxnId="{5A2C6468-5FD8-42EE-9D01-864F6C9BB886}">
      <dgm:prSet/>
      <dgm:spPr/>
      <dgm:t>
        <a:bodyPr/>
        <a:lstStyle/>
        <a:p>
          <a:endParaRPr lang="es-MX"/>
        </a:p>
      </dgm:t>
    </dgm:pt>
    <dgm:pt modelId="{FBA377CA-8257-4E1E-B1B0-6EB438DD3C16}">
      <dgm:prSet phldrT="[Texto]"/>
      <dgm:spPr>
        <a:solidFill>
          <a:schemeClr val="bg1">
            <a:alpha val="90000"/>
          </a:schemeClr>
        </a:solidFill>
      </dgm:spPr>
      <dgm:t>
        <a:bodyPr/>
        <a:lstStyle/>
        <a:p>
          <a:r>
            <a:rPr lang="es-419" dirty="0" smtClean="0"/>
            <a:t>Aspectos que definen un modelo epistémico</a:t>
          </a:r>
          <a:endParaRPr lang="es-MX" dirty="0"/>
        </a:p>
      </dgm:t>
    </dgm:pt>
    <dgm:pt modelId="{FDD497DC-1218-415D-8677-C98060855D86}" type="parTrans" cxnId="{6DDC3EA0-6322-4522-A1F5-B01BC266418A}">
      <dgm:prSet/>
      <dgm:spPr/>
      <dgm:t>
        <a:bodyPr/>
        <a:lstStyle/>
        <a:p>
          <a:endParaRPr lang="es-MX"/>
        </a:p>
      </dgm:t>
    </dgm:pt>
    <dgm:pt modelId="{3D7E68A7-B1E5-4AAC-AC27-EAA38B7DFB0B}" type="sibTrans" cxnId="{6DDC3EA0-6322-4522-A1F5-B01BC266418A}">
      <dgm:prSet/>
      <dgm:spPr/>
      <dgm:t>
        <a:bodyPr/>
        <a:lstStyle/>
        <a:p>
          <a:endParaRPr lang="es-MX"/>
        </a:p>
      </dgm:t>
    </dgm:pt>
    <dgm:pt modelId="{3ED6C96C-CD2A-4C64-B75E-6118D522A2CB}">
      <dgm:prSet phldrT="[Texto]"/>
      <dgm:spPr/>
      <dgm:t>
        <a:bodyPr/>
        <a:lstStyle/>
        <a:p>
          <a:r>
            <a:rPr lang="es-419" dirty="0" smtClean="0"/>
            <a:t>Los modelos epistémicos y su concepto de investigación y sus implicaciones</a:t>
          </a:r>
          <a:endParaRPr lang="es-MX" dirty="0"/>
        </a:p>
      </dgm:t>
    </dgm:pt>
    <dgm:pt modelId="{075B764E-F880-4355-B405-6F6F11E76E81}" type="parTrans" cxnId="{9E249953-C9D5-4F39-9BD9-85BF450D527E}">
      <dgm:prSet/>
      <dgm:spPr/>
      <dgm:t>
        <a:bodyPr/>
        <a:lstStyle/>
        <a:p>
          <a:endParaRPr lang="es-MX"/>
        </a:p>
      </dgm:t>
    </dgm:pt>
    <dgm:pt modelId="{39A625B2-16B8-4B05-8768-9B7F201EFB58}" type="sibTrans" cxnId="{9E249953-C9D5-4F39-9BD9-85BF450D527E}">
      <dgm:prSet/>
      <dgm:spPr/>
      <dgm:t>
        <a:bodyPr/>
        <a:lstStyle/>
        <a:p>
          <a:endParaRPr lang="es-MX"/>
        </a:p>
      </dgm:t>
    </dgm:pt>
    <dgm:pt modelId="{E58BDCEC-7D6E-4656-A613-AF4465A2F21D}">
      <dgm:prSet phldrT="[Texto]"/>
      <dgm:spPr>
        <a:solidFill>
          <a:schemeClr val="bg1">
            <a:alpha val="90000"/>
          </a:schemeClr>
        </a:solidFill>
      </dgm:spPr>
      <dgm:t>
        <a:bodyPr/>
        <a:lstStyle/>
        <a:p>
          <a:r>
            <a:rPr lang="es-419" dirty="0" smtClean="0"/>
            <a:t>Los modelos epistémicos en investigación</a:t>
          </a:r>
          <a:endParaRPr lang="es-MX" dirty="0"/>
        </a:p>
      </dgm:t>
    </dgm:pt>
    <dgm:pt modelId="{87EBC123-B6F6-4E81-BE12-B5AF48856532}" type="parTrans" cxnId="{9B7F659C-EEDF-4333-A1EF-B0EEEA337D30}">
      <dgm:prSet/>
      <dgm:spPr/>
      <dgm:t>
        <a:bodyPr/>
        <a:lstStyle/>
        <a:p>
          <a:endParaRPr lang="es-MX"/>
        </a:p>
      </dgm:t>
    </dgm:pt>
    <dgm:pt modelId="{954F6BF5-7280-4200-AC33-F3FB502C5D25}" type="sibTrans" cxnId="{9B7F659C-EEDF-4333-A1EF-B0EEEA337D30}">
      <dgm:prSet/>
      <dgm:spPr/>
      <dgm:t>
        <a:bodyPr/>
        <a:lstStyle/>
        <a:p>
          <a:endParaRPr lang="es-MX"/>
        </a:p>
      </dgm:t>
    </dgm:pt>
    <dgm:pt modelId="{B8D784BF-FD1C-4A88-B6FB-DCB7E9278277}">
      <dgm:prSet phldrT="[Texto]"/>
      <dgm:spPr>
        <a:solidFill>
          <a:schemeClr val="bg1">
            <a:alpha val="90000"/>
          </a:schemeClr>
        </a:solidFill>
      </dgm:spPr>
      <dgm:t>
        <a:bodyPr/>
        <a:lstStyle/>
        <a:p>
          <a:r>
            <a:rPr lang="es-419" dirty="0" smtClean="0"/>
            <a:t>La polémica epistemológica en investigación</a:t>
          </a:r>
          <a:endParaRPr lang="es-MX" dirty="0"/>
        </a:p>
      </dgm:t>
    </dgm:pt>
    <dgm:pt modelId="{535EA136-AAC1-44E9-B8A1-F8CA15039DAD}" type="parTrans" cxnId="{D071CD2E-7A29-4D63-A68C-64EFB77A461D}">
      <dgm:prSet/>
      <dgm:spPr/>
      <dgm:t>
        <a:bodyPr/>
        <a:lstStyle/>
        <a:p>
          <a:endParaRPr lang="es-MX"/>
        </a:p>
      </dgm:t>
    </dgm:pt>
    <dgm:pt modelId="{1E9E0444-5ECF-4D44-98D9-4E763BC62F32}" type="sibTrans" cxnId="{D071CD2E-7A29-4D63-A68C-64EFB77A461D}">
      <dgm:prSet/>
      <dgm:spPr/>
      <dgm:t>
        <a:bodyPr/>
        <a:lstStyle/>
        <a:p>
          <a:endParaRPr lang="es-MX"/>
        </a:p>
      </dgm:t>
    </dgm:pt>
    <dgm:pt modelId="{35A5F625-758D-427C-8B5F-ED15D35BA3BA}">
      <dgm:prSet phldrT="[Texto]"/>
      <dgm:spPr>
        <a:solidFill>
          <a:schemeClr val="bg1">
            <a:alpha val="90000"/>
          </a:schemeClr>
        </a:solidFill>
      </dgm:spPr>
      <dgm:t>
        <a:bodyPr/>
        <a:lstStyle/>
        <a:p>
          <a:r>
            <a:rPr lang="es-419" dirty="0" smtClean="0"/>
            <a:t>Relación de la epistemología con la metodología</a:t>
          </a:r>
          <a:endParaRPr lang="es-MX" dirty="0"/>
        </a:p>
      </dgm:t>
    </dgm:pt>
    <dgm:pt modelId="{C99132DE-9A3E-4EBE-88F2-D05CB161BBD4}" type="parTrans" cxnId="{2C6B8F5F-A8E0-43CE-8373-787D61600437}">
      <dgm:prSet/>
      <dgm:spPr/>
      <dgm:t>
        <a:bodyPr/>
        <a:lstStyle/>
        <a:p>
          <a:endParaRPr lang="es-MX"/>
        </a:p>
      </dgm:t>
    </dgm:pt>
    <dgm:pt modelId="{C9DEBF88-1176-4988-89C4-90AD58D4D27E}" type="sibTrans" cxnId="{2C6B8F5F-A8E0-43CE-8373-787D61600437}">
      <dgm:prSet/>
      <dgm:spPr/>
      <dgm:t>
        <a:bodyPr/>
        <a:lstStyle/>
        <a:p>
          <a:endParaRPr lang="es-MX"/>
        </a:p>
      </dgm:t>
    </dgm:pt>
    <dgm:pt modelId="{E0F89318-BB90-471D-A39C-4AD28F033E21}">
      <dgm:prSet phldrT="[Texto]"/>
      <dgm:spPr>
        <a:solidFill>
          <a:schemeClr val="bg1">
            <a:alpha val="90000"/>
          </a:schemeClr>
        </a:solidFill>
      </dgm:spPr>
      <dgm:t>
        <a:bodyPr/>
        <a:lstStyle/>
        <a:p>
          <a:r>
            <a:rPr lang="es-419" dirty="0" smtClean="0"/>
            <a:t>Origen, supuestos de implicaciones de cada modelo</a:t>
          </a:r>
          <a:endParaRPr lang="es-MX" dirty="0"/>
        </a:p>
      </dgm:t>
    </dgm:pt>
    <dgm:pt modelId="{2BAB6849-73CC-4498-9BC7-867FAF04F71F}" type="parTrans" cxnId="{DBC53E1C-EC9F-464C-8A6F-3A853E2C7BD7}">
      <dgm:prSet/>
      <dgm:spPr/>
      <dgm:t>
        <a:bodyPr/>
        <a:lstStyle/>
        <a:p>
          <a:endParaRPr lang="es-MX"/>
        </a:p>
      </dgm:t>
    </dgm:pt>
    <dgm:pt modelId="{AE3EF736-19AB-473D-887E-081EAB050FDA}" type="sibTrans" cxnId="{DBC53E1C-EC9F-464C-8A6F-3A853E2C7BD7}">
      <dgm:prSet/>
      <dgm:spPr/>
      <dgm:t>
        <a:bodyPr/>
        <a:lstStyle/>
        <a:p>
          <a:endParaRPr lang="es-MX"/>
        </a:p>
      </dgm:t>
    </dgm:pt>
    <dgm:pt modelId="{CC42B9CA-5DA5-45F4-B302-ACAF0E1EDA52}">
      <dgm:prSet phldrT="[Texto]"/>
      <dgm:spPr>
        <a:solidFill>
          <a:schemeClr val="bg1">
            <a:alpha val="90000"/>
          </a:schemeClr>
        </a:solidFill>
      </dgm:spPr>
      <dgm:t>
        <a:bodyPr/>
        <a:lstStyle/>
        <a:p>
          <a:r>
            <a:rPr lang="es-419" dirty="0" smtClean="0"/>
            <a:t>Características de la polémica</a:t>
          </a:r>
          <a:endParaRPr lang="es-MX" dirty="0"/>
        </a:p>
      </dgm:t>
    </dgm:pt>
    <dgm:pt modelId="{7E95549E-7036-4225-9A55-DB340039BDA8}" type="parTrans" cxnId="{7A9F9C6D-BCA5-411D-AEF0-36EED0C9E96C}">
      <dgm:prSet/>
      <dgm:spPr/>
      <dgm:t>
        <a:bodyPr/>
        <a:lstStyle/>
        <a:p>
          <a:endParaRPr lang="es-MX"/>
        </a:p>
      </dgm:t>
    </dgm:pt>
    <dgm:pt modelId="{FB58E013-CF5A-4078-94DF-A8EBF31EA9A3}" type="sibTrans" cxnId="{7A9F9C6D-BCA5-411D-AEF0-36EED0C9E96C}">
      <dgm:prSet/>
      <dgm:spPr/>
      <dgm:t>
        <a:bodyPr/>
        <a:lstStyle/>
        <a:p>
          <a:endParaRPr lang="es-MX"/>
        </a:p>
      </dgm:t>
    </dgm:pt>
    <dgm:pt modelId="{AFCCAE79-9D65-47B5-80FA-86E84BB08286}">
      <dgm:prSet phldrT="[Texto]"/>
      <dgm:spPr>
        <a:solidFill>
          <a:schemeClr val="bg1">
            <a:alpha val="90000"/>
          </a:schemeClr>
        </a:solidFill>
      </dgm:spPr>
      <dgm:t>
        <a:bodyPr/>
        <a:lstStyle/>
        <a:p>
          <a:r>
            <a:rPr lang="es-419" dirty="0" smtClean="0"/>
            <a:t>La distinción entre modelo, método y técnica</a:t>
          </a:r>
          <a:endParaRPr lang="es-MX" dirty="0"/>
        </a:p>
      </dgm:t>
    </dgm:pt>
    <dgm:pt modelId="{CAE21A83-4F94-4F4A-9B04-63EB048CA7CD}" type="parTrans" cxnId="{F81CC20E-7793-4CD1-B3CC-BA6340EA7E9A}">
      <dgm:prSet/>
      <dgm:spPr/>
      <dgm:t>
        <a:bodyPr/>
        <a:lstStyle/>
        <a:p>
          <a:endParaRPr lang="es-MX"/>
        </a:p>
      </dgm:t>
    </dgm:pt>
    <dgm:pt modelId="{E4858292-C42C-4602-AAB3-BBD55B499CC4}" type="sibTrans" cxnId="{F81CC20E-7793-4CD1-B3CC-BA6340EA7E9A}">
      <dgm:prSet/>
      <dgm:spPr/>
      <dgm:t>
        <a:bodyPr/>
        <a:lstStyle/>
        <a:p>
          <a:endParaRPr lang="es-MX"/>
        </a:p>
      </dgm:t>
    </dgm:pt>
    <dgm:pt modelId="{2FE4DADF-69CE-4325-97FB-0BAF20042E90}">
      <dgm:prSet phldrT="[Texto]"/>
      <dgm:spPr>
        <a:solidFill>
          <a:schemeClr val="bg1">
            <a:alpha val="90000"/>
          </a:schemeClr>
        </a:solidFill>
      </dgm:spPr>
      <dgm:t>
        <a:bodyPr/>
        <a:lstStyle/>
        <a:p>
          <a:r>
            <a:rPr lang="es-419" dirty="0" smtClean="0"/>
            <a:t>La sobresimplificación epistemológica</a:t>
          </a:r>
          <a:endParaRPr lang="es-MX" dirty="0"/>
        </a:p>
      </dgm:t>
    </dgm:pt>
    <dgm:pt modelId="{4CDE29D6-675C-4E1B-897F-1E33AB9C0CC5}" type="parTrans" cxnId="{B234D1D9-DBFD-41C1-8E47-C4B05D847635}">
      <dgm:prSet/>
      <dgm:spPr/>
      <dgm:t>
        <a:bodyPr/>
        <a:lstStyle/>
        <a:p>
          <a:endParaRPr lang="es-MX"/>
        </a:p>
      </dgm:t>
    </dgm:pt>
    <dgm:pt modelId="{A10F9166-D3BA-4182-ACFB-0CF0689DC957}" type="sibTrans" cxnId="{B234D1D9-DBFD-41C1-8E47-C4B05D847635}">
      <dgm:prSet/>
      <dgm:spPr/>
      <dgm:t>
        <a:bodyPr/>
        <a:lstStyle/>
        <a:p>
          <a:endParaRPr lang="es-MX"/>
        </a:p>
      </dgm:t>
    </dgm:pt>
    <dgm:pt modelId="{EDC4E9DE-1360-4812-BFE4-374E3266C04C}">
      <dgm:prSet phldrT="[Texto]"/>
      <dgm:spPr>
        <a:solidFill>
          <a:schemeClr val="bg1">
            <a:alpha val="90000"/>
          </a:schemeClr>
        </a:solidFill>
      </dgm:spPr>
      <dgm:t>
        <a:bodyPr/>
        <a:lstStyle/>
        <a:p>
          <a:r>
            <a:rPr lang="es-419" dirty="0" smtClean="0"/>
            <a:t>La definición integradora de la ciencia</a:t>
          </a:r>
          <a:endParaRPr lang="es-MX" dirty="0"/>
        </a:p>
      </dgm:t>
    </dgm:pt>
    <dgm:pt modelId="{BC4E86E2-889C-4F0A-9180-1C525529EA98}" type="parTrans" cxnId="{62D0FF42-4C98-4744-B6D9-D05A75A4A9FD}">
      <dgm:prSet/>
      <dgm:spPr/>
      <dgm:t>
        <a:bodyPr/>
        <a:lstStyle/>
        <a:p>
          <a:endParaRPr lang="es-MX"/>
        </a:p>
      </dgm:t>
    </dgm:pt>
    <dgm:pt modelId="{D163770F-F617-4190-A4E9-EF04CFE96061}" type="sibTrans" cxnId="{62D0FF42-4C98-4744-B6D9-D05A75A4A9FD}">
      <dgm:prSet/>
      <dgm:spPr/>
      <dgm:t>
        <a:bodyPr/>
        <a:lstStyle/>
        <a:p>
          <a:endParaRPr lang="es-MX"/>
        </a:p>
      </dgm:t>
    </dgm:pt>
    <dgm:pt modelId="{998B952F-2763-435A-8185-A5D20B9BFAFD}">
      <dgm:prSet phldrT="[Texto]"/>
      <dgm:spPr>
        <a:solidFill>
          <a:schemeClr val="bg1">
            <a:alpha val="90000"/>
          </a:schemeClr>
        </a:solidFill>
      </dgm:spPr>
      <dgm:t>
        <a:bodyPr/>
        <a:lstStyle/>
        <a:p>
          <a:r>
            <a:rPr lang="es-419" dirty="0" smtClean="0"/>
            <a:t>La comprensión holística en la ciencia</a:t>
          </a:r>
          <a:endParaRPr lang="es-MX" dirty="0"/>
        </a:p>
      </dgm:t>
    </dgm:pt>
    <dgm:pt modelId="{61D476C2-AF0D-4F6A-92AD-5746F0299B87}" type="parTrans" cxnId="{B3BAF0CB-048F-45C8-8DB6-423364610A50}">
      <dgm:prSet/>
      <dgm:spPr/>
      <dgm:t>
        <a:bodyPr/>
        <a:lstStyle/>
        <a:p>
          <a:endParaRPr lang="es-MX"/>
        </a:p>
      </dgm:t>
    </dgm:pt>
    <dgm:pt modelId="{A458DFAD-9063-4C38-862A-8F5A2E69A1C6}" type="sibTrans" cxnId="{B3BAF0CB-048F-45C8-8DB6-423364610A50}">
      <dgm:prSet/>
      <dgm:spPr/>
      <dgm:t>
        <a:bodyPr/>
        <a:lstStyle/>
        <a:p>
          <a:endParaRPr lang="es-MX"/>
        </a:p>
      </dgm:t>
    </dgm:pt>
    <dgm:pt modelId="{5069F3FF-FE4A-4107-A555-4D5D2A6CE1D3}">
      <dgm:prSet phldrT="[Texto]"/>
      <dgm:spPr>
        <a:solidFill>
          <a:schemeClr val="bg1">
            <a:alpha val="90000"/>
          </a:schemeClr>
        </a:solidFill>
      </dgm:spPr>
      <dgm:t>
        <a:bodyPr/>
        <a:lstStyle/>
        <a:p>
          <a:r>
            <a:rPr lang="es-419" dirty="0" smtClean="0"/>
            <a:t>Principios de la holística</a:t>
          </a:r>
          <a:endParaRPr lang="es-MX" dirty="0"/>
        </a:p>
      </dgm:t>
    </dgm:pt>
    <dgm:pt modelId="{53055592-67AE-47A2-AB54-47F8313ED72B}" type="parTrans" cxnId="{1F125D1C-98F5-4612-BFE2-15630E871214}">
      <dgm:prSet/>
      <dgm:spPr/>
      <dgm:t>
        <a:bodyPr/>
        <a:lstStyle/>
        <a:p>
          <a:endParaRPr lang="es-MX"/>
        </a:p>
      </dgm:t>
    </dgm:pt>
    <dgm:pt modelId="{8BB63F16-B490-4A81-B192-CB0C6E3D8857}" type="sibTrans" cxnId="{1F125D1C-98F5-4612-BFE2-15630E871214}">
      <dgm:prSet/>
      <dgm:spPr/>
      <dgm:t>
        <a:bodyPr/>
        <a:lstStyle/>
        <a:p>
          <a:endParaRPr lang="es-MX"/>
        </a:p>
      </dgm:t>
    </dgm:pt>
    <dgm:pt modelId="{5209B9B0-CCA4-404E-8124-F03C655B95BD}">
      <dgm:prSet phldrT="[Texto]"/>
      <dgm:spPr>
        <a:solidFill>
          <a:schemeClr val="bg1">
            <a:alpha val="90000"/>
          </a:schemeClr>
        </a:solidFill>
      </dgm:spPr>
      <dgm:t>
        <a:bodyPr/>
        <a:lstStyle/>
        <a:p>
          <a:r>
            <a:rPr lang="es-419" dirty="0" smtClean="0"/>
            <a:t>Holística y modelo integrador</a:t>
          </a:r>
          <a:endParaRPr lang="es-MX" dirty="0"/>
        </a:p>
      </dgm:t>
    </dgm:pt>
    <dgm:pt modelId="{65146DDC-10AE-423E-ABA7-5F642660E7E5}" type="parTrans" cxnId="{99C3A848-8808-4BB5-B2F4-27D04232C0A8}">
      <dgm:prSet/>
      <dgm:spPr/>
      <dgm:t>
        <a:bodyPr/>
        <a:lstStyle/>
        <a:p>
          <a:endParaRPr lang="es-MX"/>
        </a:p>
      </dgm:t>
    </dgm:pt>
    <dgm:pt modelId="{2F5B61D5-7060-4F2B-97E4-6D95174D8649}" type="sibTrans" cxnId="{99C3A848-8808-4BB5-B2F4-27D04232C0A8}">
      <dgm:prSet/>
      <dgm:spPr/>
      <dgm:t>
        <a:bodyPr/>
        <a:lstStyle/>
        <a:p>
          <a:endParaRPr lang="es-MX"/>
        </a:p>
      </dgm:t>
    </dgm:pt>
    <dgm:pt modelId="{3F02ACEB-FFAC-4C8F-9274-CD6E53220544}">
      <dgm:prSet phldrT="[Texto]"/>
      <dgm:spPr>
        <a:solidFill>
          <a:schemeClr val="bg1">
            <a:alpha val="90000"/>
          </a:schemeClr>
        </a:solidFill>
      </dgm:spPr>
      <dgm:t>
        <a:bodyPr/>
        <a:lstStyle/>
        <a:p>
          <a:r>
            <a:rPr lang="es-419" dirty="0" smtClean="0"/>
            <a:t>El concepto integrador de investigación</a:t>
          </a:r>
          <a:endParaRPr lang="es-MX" dirty="0"/>
        </a:p>
      </dgm:t>
    </dgm:pt>
    <dgm:pt modelId="{F3E3E43D-43E6-4FCD-9054-B6710FAF1C26}" type="parTrans" cxnId="{664A8F78-A600-4457-A8D6-73760FD0FCA9}">
      <dgm:prSet/>
      <dgm:spPr/>
      <dgm:t>
        <a:bodyPr/>
        <a:lstStyle/>
        <a:p>
          <a:endParaRPr lang="es-MX"/>
        </a:p>
      </dgm:t>
    </dgm:pt>
    <dgm:pt modelId="{C371A161-6A3E-4263-9E3C-880F74C54447}" type="sibTrans" cxnId="{664A8F78-A600-4457-A8D6-73760FD0FCA9}">
      <dgm:prSet/>
      <dgm:spPr/>
      <dgm:t>
        <a:bodyPr/>
        <a:lstStyle/>
        <a:p>
          <a:endParaRPr lang="es-MX"/>
        </a:p>
      </dgm:t>
    </dgm:pt>
    <dgm:pt modelId="{D164A421-71D3-4375-8099-5C64C89AC7D3}">
      <dgm:prSet phldrT="[Texto]"/>
      <dgm:spPr>
        <a:solidFill>
          <a:schemeClr val="bg1">
            <a:alpha val="90000"/>
          </a:schemeClr>
        </a:solidFill>
      </dgm:spPr>
      <dgm:t>
        <a:bodyPr/>
        <a:lstStyle/>
        <a:p>
          <a:r>
            <a:rPr lang="es-419" dirty="0" smtClean="0"/>
            <a:t>Relación de la epistemología con conceptos filosóficos</a:t>
          </a:r>
          <a:endParaRPr lang="es-MX" dirty="0"/>
        </a:p>
      </dgm:t>
    </dgm:pt>
    <dgm:pt modelId="{7AE29DBE-FDB5-4780-BC64-672DE138C164}" type="parTrans" cxnId="{32512E8B-31BE-4891-9AB1-57676A4D4D3C}">
      <dgm:prSet/>
      <dgm:spPr/>
      <dgm:t>
        <a:bodyPr/>
        <a:lstStyle/>
        <a:p>
          <a:endParaRPr lang="es-MX"/>
        </a:p>
      </dgm:t>
    </dgm:pt>
    <dgm:pt modelId="{971B5693-6042-45BD-8690-50658922655A}" type="sibTrans" cxnId="{32512E8B-31BE-4891-9AB1-57676A4D4D3C}">
      <dgm:prSet/>
      <dgm:spPr/>
      <dgm:t>
        <a:bodyPr/>
        <a:lstStyle/>
        <a:p>
          <a:endParaRPr lang="es-MX"/>
        </a:p>
      </dgm:t>
    </dgm:pt>
    <dgm:pt modelId="{77318062-8E5D-4489-BED6-59EA40578758}" type="pres">
      <dgm:prSet presAssocID="{EAC0B5E0-D47E-409B-959D-5578A47763F8}" presName="diagram" presStyleCnt="0">
        <dgm:presLayoutVars>
          <dgm:chPref val="1"/>
          <dgm:dir/>
          <dgm:animOne val="branch"/>
          <dgm:animLvl val="lvl"/>
          <dgm:resizeHandles/>
        </dgm:presLayoutVars>
      </dgm:prSet>
      <dgm:spPr/>
      <dgm:t>
        <a:bodyPr/>
        <a:lstStyle/>
        <a:p>
          <a:endParaRPr lang="es-MX"/>
        </a:p>
      </dgm:t>
    </dgm:pt>
    <dgm:pt modelId="{A21CF8A1-D4CA-4F42-A631-1F27617E666F}" type="pres">
      <dgm:prSet presAssocID="{3B766387-D00B-43F7-98EE-5B23981BE5FD}" presName="root" presStyleCnt="0"/>
      <dgm:spPr/>
    </dgm:pt>
    <dgm:pt modelId="{11DD1ACC-8446-4962-ACDC-95441C28EF02}" type="pres">
      <dgm:prSet presAssocID="{3B766387-D00B-43F7-98EE-5B23981BE5FD}" presName="rootComposite" presStyleCnt="0"/>
      <dgm:spPr/>
    </dgm:pt>
    <dgm:pt modelId="{02AD72C2-2D27-497E-B4E9-05F990CD5344}" type="pres">
      <dgm:prSet presAssocID="{3B766387-D00B-43F7-98EE-5B23981BE5FD}" presName="rootText" presStyleLbl="node1" presStyleIdx="0" presStyleCnt="4"/>
      <dgm:spPr/>
      <dgm:t>
        <a:bodyPr/>
        <a:lstStyle/>
        <a:p>
          <a:endParaRPr lang="es-MX"/>
        </a:p>
      </dgm:t>
    </dgm:pt>
    <dgm:pt modelId="{981D42E4-CF64-43D5-9264-1A39E468FFAA}" type="pres">
      <dgm:prSet presAssocID="{3B766387-D00B-43F7-98EE-5B23981BE5FD}" presName="rootConnector" presStyleLbl="node1" presStyleIdx="0" presStyleCnt="4"/>
      <dgm:spPr/>
      <dgm:t>
        <a:bodyPr/>
        <a:lstStyle/>
        <a:p>
          <a:endParaRPr lang="es-MX"/>
        </a:p>
      </dgm:t>
    </dgm:pt>
    <dgm:pt modelId="{236CE61C-3748-4F96-B683-3EFD74A07A03}" type="pres">
      <dgm:prSet presAssocID="{3B766387-D00B-43F7-98EE-5B23981BE5FD}" presName="childShape" presStyleCnt="0"/>
      <dgm:spPr/>
    </dgm:pt>
    <dgm:pt modelId="{0369A04C-C95B-4588-9256-46F08ACFCC6B}" type="pres">
      <dgm:prSet presAssocID="{9981F90F-7494-4F6F-9E37-FC9E1AD85703}" presName="Name13" presStyleLbl="parChTrans1D2" presStyleIdx="0" presStyleCnt="13"/>
      <dgm:spPr/>
      <dgm:t>
        <a:bodyPr/>
        <a:lstStyle/>
        <a:p>
          <a:endParaRPr lang="es-MX"/>
        </a:p>
      </dgm:t>
    </dgm:pt>
    <dgm:pt modelId="{3E913DBB-5A2C-4580-B711-7B6C24D2F344}" type="pres">
      <dgm:prSet presAssocID="{BCE7C6A7-B869-40F0-8F3A-3FE3A3396F62}" presName="childText" presStyleLbl="bgAcc1" presStyleIdx="0" presStyleCnt="13">
        <dgm:presLayoutVars>
          <dgm:bulletEnabled val="1"/>
        </dgm:presLayoutVars>
      </dgm:prSet>
      <dgm:spPr/>
      <dgm:t>
        <a:bodyPr/>
        <a:lstStyle/>
        <a:p>
          <a:endParaRPr lang="es-MX"/>
        </a:p>
      </dgm:t>
    </dgm:pt>
    <dgm:pt modelId="{54181A22-6550-44EF-A149-B845F142D276}" type="pres">
      <dgm:prSet presAssocID="{FDD497DC-1218-415D-8677-C98060855D86}" presName="Name13" presStyleLbl="parChTrans1D2" presStyleIdx="1" presStyleCnt="13"/>
      <dgm:spPr/>
      <dgm:t>
        <a:bodyPr/>
        <a:lstStyle/>
        <a:p>
          <a:endParaRPr lang="es-MX"/>
        </a:p>
      </dgm:t>
    </dgm:pt>
    <dgm:pt modelId="{333323D5-68A9-4C7C-B74F-82AE77CAAA43}" type="pres">
      <dgm:prSet presAssocID="{FBA377CA-8257-4E1E-B1B0-6EB438DD3C16}" presName="childText" presStyleLbl="bgAcc1" presStyleIdx="1" presStyleCnt="13">
        <dgm:presLayoutVars>
          <dgm:bulletEnabled val="1"/>
        </dgm:presLayoutVars>
      </dgm:prSet>
      <dgm:spPr/>
      <dgm:t>
        <a:bodyPr/>
        <a:lstStyle/>
        <a:p>
          <a:endParaRPr lang="es-MX"/>
        </a:p>
      </dgm:t>
    </dgm:pt>
    <dgm:pt modelId="{E01D881E-5EAB-4127-81C5-A05A87D087BB}" type="pres">
      <dgm:prSet presAssocID="{7AE29DBE-FDB5-4780-BC64-672DE138C164}" presName="Name13" presStyleLbl="parChTrans1D2" presStyleIdx="2" presStyleCnt="13"/>
      <dgm:spPr/>
      <dgm:t>
        <a:bodyPr/>
        <a:lstStyle/>
        <a:p>
          <a:endParaRPr lang="es-MX"/>
        </a:p>
      </dgm:t>
    </dgm:pt>
    <dgm:pt modelId="{68B8B11A-30C6-4828-A80D-6AFC95291E83}" type="pres">
      <dgm:prSet presAssocID="{D164A421-71D3-4375-8099-5C64C89AC7D3}" presName="childText" presStyleLbl="bgAcc1" presStyleIdx="2" presStyleCnt="13">
        <dgm:presLayoutVars>
          <dgm:bulletEnabled val="1"/>
        </dgm:presLayoutVars>
      </dgm:prSet>
      <dgm:spPr/>
      <dgm:t>
        <a:bodyPr/>
        <a:lstStyle/>
        <a:p>
          <a:endParaRPr lang="es-MX"/>
        </a:p>
      </dgm:t>
    </dgm:pt>
    <dgm:pt modelId="{BCF098A9-30FA-4658-BD33-F52DBDE885F4}" type="pres">
      <dgm:prSet presAssocID="{C99132DE-9A3E-4EBE-88F2-D05CB161BBD4}" presName="Name13" presStyleLbl="parChTrans1D2" presStyleIdx="3" presStyleCnt="13"/>
      <dgm:spPr/>
      <dgm:t>
        <a:bodyPr/>
        <a:lstStyle/>
        <a:p>
          <a:endParaRPr lang="es-MX"/>
        </a:p>
      </dgm:t>
    </dgm:pt>
    <dgm:pt modelId="{4FB32A95-B49E-468F-A972-BEA87FF22400}" type="pres">
      <dgm:prSet presAssocID="{35A5F625-758D-427C-8B5F-ED15D35BA3BA}" presName="childText" presStyleLbl="bgAcc1" presStyleIdx="3" presStyleCnt="13">
        <dgm:presLayoutVars>
          <dgm:bulletEnabled val="1"/>
        </dgm:presLayoutVars>
      </dgm:prSet>
      <dgm:spPr/>
      <dgm:t>
        <a:bodyPr/>
        <a:lstStyle/>
        <a:p>
          <a:endParaRPr lang="es-MX"/>
        </a:p>
      </dgm:t>
    </dgm:pt>
    <dgm:pt modelId="{11090185-FF6D-4A60-90C2-24020ACA4E3D}" type="pres">
      <dgm:prSet presAssocID="{3ED6C96C-CD2A-4C64-B75E-6118D522A2CB}" presName="root" presStyleCnt="0"/>
      <dgm:spPr/>
    </dgm:pt>
    <dgm:pt modelId="{AAB07381-CD2F-4E8F-B7F4-A68CBAAF2B1E}" type="pres">
      <dgm:prSet presAssocID="{3ED6C96C-CD2A-4C64-B75E-6118D522A2CB}" presName="rootComposite" presStyleCnt="0"/>
      <dgm:spPr/>
    </dgm:pt>
    <dgm:pt modelId="{056CEE4D-8CFF-45B0-AC2D-55002BEC4A6A}" type="pres">
      <dgm:prSet presAssocID="{3ED6C96C-CD2A-4C64-B75E-6118D522A2CB}" presName="rootText" presStyleLbl="node1" presStyleIdx="1" presStyleCnt="4"/>
      <dgm:spPr/>
      <dgm:t>
        <a:bodyPr/>
        <a:lstStyle/>
        <a:p>
          <a:endParaRPr lang="es-MX"/>
        </a:p>
      </dgm:t>
    </dgm:pt>
    <dgm:pt modelId="{F47956C1-4795-4E55-8B9A-DDB8C7718E4C}" type="pres">
      <dgm:prSet presAssocID="{3ED6C96C-CD2A-4C64-B75E-6118D522A2CB}" presName="rootConnector" presStyleLbl="node1" presStyleIdx="1" presStyleCnt="4"/>
      <dgm:spPr/>
      <dgm:t>
        <a:bodyPr/>
        <a:lstStyle/>
        <a:p>
          <a:endParaRPr lang="es-MX"/>
        </a:p>
      </dgm:t>
    </dgm:pt>
    <dgm:pt modelId="{9DDDADFA-7DFD-4D36-B08A-189CEA398FA9}" type="pres">
      <dgm:prSet presAssocID="{3ED6C96C-CD2A-4C64-B75E-6118D522A2CB}" presName="childShape" presStyleCnt="0"/>
      <dgm:spPr/>
    </dgm:pt>
    <dgm:pt modelId="{C8525562-F708-45D0-A9E2-141AF3A18A37}" type="pres">
      <dgm:prSet presAssocID="{87EBC123-B6F6-4E81-BE12-B5AF48856532}" presName="Name13" presStyleLbl="parChTrans1D2" presStyleIdx="4" presStyleCnt="13"/>
      <dgm:spPr/>
      <dgm:t>
        <a:bodyPr/>
        <a:lstStyle/>
        <a:p>
          <a:endParaRPr lang="es-MX"/>
        </a:p>
      </dgm:t>
    </dgm:pt>
    <dgm:pt modelId="{9D12A12E-6388-493A-848C-B6422C946BCC}" type="pres">
      <dgm:prSet presAssocID="{E58BDCEC-7D6E-4656-A613-AF4465A2F21D}" presName="childText" presStyleLbl="bgAcc1" presStyleIdx="4" presStyleCnt="13">
        <dgm:presLayoutVars>
          <dgm:bulletEnabled val="1"/>
        </dgm:presLayoutVars>
      </dgm:prSet>
      <dgm:spPr/>
      <dgm:t>
        <a:bodyPr/>
        <a:lstStyle/>
        <a:p>
          <a:endParaRPr lang="es-MX"/>
        </a:p>
      </dgm:t>
    </dgm:pt>
    <dgm:pt modelId="{B009D67E-C9F3-429B-9182-BE31438C2B2A}" type="pres">
      <dgm:prSet presAssocID="{2BAB6849-73CC-4498-9BC7-867FAF04F71F}" presName="Name13" presStyleLbl="parChTrans1D2" presStyleIdx="5" presStyleCnt="13"/>
      <dgm:spPr/>
      <dgm:t>
        <a:bodyPr/>
        <a:lstStyle/>
        <a:p>
          <a:endParaRPr lang="es-MX"/>
        </a:p>
      </dgm:t>
    </dgm:pt>
    <dgm:pt modelId="{D3AE1701-7957-451E-9EAD-F523D28CBE96}" type="pres">
      <dgm:prSet presAssocID="{E0F89318-BB90-471D-A39C-4AD28F033E21}" presName="childText" presStyleLbl="bgAcc1" presStyleIdx="5" presStyleCnt="13">
        <dgm:presLayoutVars>
          <dgm:bulletEnabled val="1"/>
        </dgm:presLayoutVars>
      </dgm:prSet>
      <dgm:spPr/>
      <dgm:t>
        <a:bodyPr/>
        <a:lstStyle/>
        <a:p>
          <a:endParaRPr lang="es-MX"/>
        </a:p>
      </dgm:t>
    </dgm:pt>
    <dgm:pt modelId="{5E04C244-0DC8-43BD-BBC2-097F36D54A28}" type="pres">
      <dgm:prSet presAssocID="{B8D784BF-FD1C-4A88-B6FB-DCB7E9278277}" presName="root" presStyleCnt="0"/>
      <dgm:spPr/>
    </dgm:pt>
    <dgm:pt modelId="{C5EF9F60-F959-4451-98F6-CB2E9008FE02}" type="pres">
      <dgm:prSet presAssocID="{B8D784BF-FD1C-4A88-B6FB-DCB7E9278277}" presName="rootComposite" presStyleCnt="0"/>
      <dgm:spPr/>
    </dgm:pt>
    <dgm:pt modelId="{6AE8C119-0EEA-42D2-BB9A-07230FC97085}" type="pres">
      <dgm:prSet presAssocID="{B8D784BF-FD1C-4A88-B6FB-DCB7E9278277}" presName="rootText" presStyleLbl="node1" presStyleIdx="2" presStyleCnt="4"/>
      <dgm:spPr/>
      <dgm:t>
        <a:bodyPr/>
        <a:lstStyle/>
        <a:p>
          <a:endParaRPr lang="es-MX"/>
        </a:p>
      </dgm:t>
    </dgm:pt>
    <dgm:pt modelId="{9819EE95-F704-4F1F-89F4-659EE89E2CE7}" type="pres">
      <dgm:prSet presAssocID="{B8D784BF-FD1C-4A88-B6FB-DCB7E9278277}" presName="rootConnector" presStyleLbl="node1" presStyleIdx="2" presStyleCnt="4"/>
      <dgm:spPr/>
      <dgm:t>
        <a:bodyPr/>
        <a:lstStyle/>
        <a:p>
          <a:endParaRPr lang="es-MX"/>
        </a:p>
      </dgm:t>
    </dgm:pt>
    <dgm:pt modelId="{0BF63A64-11DD-429F-9FFB-6F54F76C790F}" type="pres">
      <dgm:prSet presAssocID="{B8D784BF-FD1C-4A88-B6FB-DCB7E9278277}" presName="childShape" presStyleCnt="0"/>
      <dgm:spPr/>
    </dgm:pt>
    <dgm:pt modelId="{416BD9F9-0636-4F12-977A-0A25C48C8392}" type="pres">
      <dgm:prSet presAssocID="{7E95549E-7036-4225-9A55-DB340039BDA8}" presName="Name13" presStyleLbl="parChTrans1D2" presStyleIdx="6" presStyleCnt="13"/>
      <dgm:spPr/>
      <dgm:t>
        <a:bodyPr/>
        <a:lstStyle/>
        <a:p>
          <a:endParaRPr lang="es-MX"/>
        </a:p>
      </dgm:t>
    </dgm:pt>
    <dgm:pt modelId="{0E8F3762-177B-462F-8374-C51A32B2247F}" type="pres">
      <dgm:prSet presAssocID="{CC42B9CA-5DA5-45F4-B302-ACAF0E1EDA52}" presName="childText" presStyleLbl="bgAcc1" presStyleIdx="6" presStyleCnt="13">
        <dgm:presLayoutVars>
          <dgm:bulletEnabled val="1"/>
        </dgm:presLayoutVars>
      </dgm:prSet>
      <dgm:spPr/>
      <dgm:t>
        <a:bodyPr/>
        <a:lstStyle/>
        <a:p>
          <a:endParaRPr lang="es-MX"/>
        </a:p>
      </dgm:t>
    </dgm:pt>
    <dgm:pt modelId="{8C406EC9-AFC1-4E90-B8B7-7A0C45CFE684}" type="pres">
      <dgm:prSet presAssocID="{CAE21A83-4F94-4F4A-9B04-63EB048CA7CD}" presName="Name13" presStyleLbl="parChTrans1D2" presStyleIdx="7" presStyleCnt="13"/>
      <dgm:spPr/>
      <dgm:t>
        <a:bodyPr/>
        <a:lstStyle/>
        <a:p>
          <a:endParaRPr lang="es-MX"/>
        </a:p>
      </dgm:t>
    </dgm:pt>
    <dgm:pt modelId="{B4A9D06A-6BC4-40D3-8758-DF177B6B06EA}" type="pres">
      <dgm:prSet presAssocID="{AFCCAE79-9D65-47B5-80FA-86E84BB08286}" presName="childText" presStyleLbl="bgAcc1" presStyleIdx="7" presStyleCnt="13">
        <dgm:presLayoutVars>
          <dgm:bulletEnabled val="1"/>
        </dgm:presLayoutVars>
      </dgm:prSet>
      <dgm:spPr/>
      <dgm:t>
        <a:bodyPr/>
        <a:lstStyle/>
        <a:p>
          <a:endParaRPr lang="es-MX"/>
        </a:p>
      </dgm:t>
    </dgm:pt>
    <dgm:pt modelId="{74565A98-91D2-4AF8-9707-D17D3D6FE7E6}" type="pres">
      <dgm:prSet presAssocID="{4CDE29D6-675C-4E1B-897F-1E33AB9C0CC5}" presName="Name13" presStyleLbl="parChTrans1D2" presStyleIdx="8" presStyleCnt="13"/>
      <dgm:spPr/>
      <dgm:t>
        <a:bodyPr/>
        <a:lstStyle/>
        <a:p>
          <a:endParaRPr lang="es-MX"/>
        </a:p>
      </dgm:t>
    </dgm:pt>
    <dgm:pt modelId="{7CD0D61E-DF4B-4AC3-8F2D-6C78014AFED3}" type="pres">
      <dgm:prSet presAssocID="{2FE4DADF-69CE-4325-97FB-0BAF20042E90}" presName="childText" presStyleLbl="bgAcc1" presStyleIdx="8" presStyleCnt="13">
        <dgm:presLayoutVars>
          <dgm:bulletEnabled val="1"/>
        </dgm:presLayoutVars>
      </dgm:prSet>
      <dgm:spPr/>
      <dgm:t>
        <a:bodyPr/>
        <a:lstStyle/>
        <a:p>
          <a:endParaRPr lang="es-MX"/>
        </a:p>
      </dgm:t>
    </dgm:pt>
    <dgm:pt modelId="{1F4E24F3-02CE-4849-904A-37E27CC153AB}" type="pres">
      <dgm:prSet presAssocID="{EDC4E9DE-1360-4812-BFE4-374E3266C04C}" presName="root" presStyleCnt="0"/>
      <dgm:spPr/>
    </dgm:pt>
    <dgm:pt modelId="{E990D05D-EB19-4260-9184-DC75BAA190F5}" type="pres">
      <dgm:prSet presAssocID="{EDC4E9DE-1360-4812-BFE4-374E3266C04C}" presName="rootComposite" presStyleCnt="0"/>
      <dgm:spPr/>
    </dgm:pt>
    <dgm:pt modelId="{E4A2CBF8-462D-4CD4-85E4-D079162BBFE7}" type="pres">
      <dgm:prSet presAssocID="{EDC4E9DE-1360-4812-BFE4-374E3266C04C}" presName="rootText" presStyleLbl="node1" presStyleIdx="3" presStyleCnt="4"/>
      <dgm:spPr/>
      <dgm:t>
        <a:bodyPr/>
        <a:lstStyle/>
        <a:p>
          <a:endParaRPr lang="es-MX"/>
        </a:p>
      </dgm:t>
    </dgm:pt>
    <dgm:pt modelId="{22D7B064-DD9E-4C65-B20F-C02342C9B769}" type="pres">
      <dgm:prSet presAssocID="{EDC4E9DE-1360-4812-BFE4-374E3266C04C}" presName="rootConnector" presStyleLbl="node1" presStyleIdx="3" presStyleCnt="4"/>
      <dgm:spPr/>
      <dgm:t>
        <a:bodyPr/>
        <a:lstStyle/>
        <a:p>
          <a:endParaRPr lang="es-MX"/>
        </a:p>
      </dgm:t>
    </dgm:pt>
    <dgm:pt modelId="{4E9566F0-9B73-48C7-9A96-04BE90B3EC17}" type="pres">
      <dgm:prSet presAssocID="{EDC4E9DE-1360-4812-BFE4-374E3266C04C}" presName="childShape" presStyleCnt="0"/>
      <dgm:spPr/>
    </dgm:pt>
    <dgm:pt modelId="{856A0C0E-A6E2-49C8-9754-87FFFD6E08ED}" type="pres">
      <dgm:prSet presAssocID="{61D476C2-AF0D-4F6A-92AD-5746F0299B87}" presName="Name13" presStyleLbl="parChTrans1D2" presStyleIdx="9" presStyleCnt="13"/>
      <dgm:spPr/>
      <dgm:t>
        <a:bodyPr/>
        <a:lstStyle/>
        <a:p>
          <a:endParaRPr lang="es-MX"/>
        </a:p>
      </dgm:t>
    </dgm:pt>
    <dgm:pt modelId="{7FCE5BEE-8B50-4534-8731-7C218834D86E}" type="pres">
      <dgm:prSet presAssocID="{998B952F-2763-435A-8185-A5D20B9BFAFD}" presName="childText" presStyleLbl="bgAcc1" presStyleIdx="9" presStyleCnt="13">
        <dgm:presLayoutVars>
          <dgm:bulletEnabled val="1"/>
        </dgm:presLayoutVars>
      </dgm:prSet>
      <dgm:spPr/>
      <dgm:t>
        <a:bodyPr/>
        <a:lstStyle/>
        <a:p>
          <a:endParaRPr lang="es-MX"/>
        </a:p>
      </dgm:t>
    </dgm:pt>
    <dgm:pt modelId="{C6207AA3-84E2-440D-BAC4-96CCA5AB86AC}" type="pres">
      <dgm:prSet presAssocID="{53055592-67AE-47A2-AB54-47F8313ED72B}" presName="Name13" presStyleLbl="parChTrans1D2" presStyleIdx="10" presStyleCnt="13"/>
      <dgm:spPr/>
      <dgm:t>
        <a:bodyPr/>
        <a:lstStyle/>
        <a:p>
          <a:endParaRPr lang="es-MX"/>
        </a:p>
      </dgm:t>
    </dgm:pt>
    <dgm:pt modelId="{0D5295EE-3161-4190-A8F3-D98137E2E674}" type="pres">
      <dgm:prSet presAssocID="{5069F3FF-FE4A-4107-A555-4D5D2A6CE1D3}" presName="childText" presStyleLbl="bgAcc1" presStyleIdx="10" presStyleCnt="13">
        <dgm:presLayoutVars>
          <dgm:bulletEnabled val="1"/>
        </dgm:presLayoutVars>
      </dgm:prSet>
      <dgm:spPr/>
      <dgm:t>
        <a:bodyPr/>
        <a:lstStyle/>
        <a:p>
          <a:endParaRPr lang="es-MX"/>
        </a:p>
      </dgm:t>
    </dgm:pt>
    <dgm:pt modelId="{DCEAE2F7-1AEA-4980-BC05-B6C62AC8CB5A}" type="pres">
      <dgm:prSet presAssocID="{65146DDC-10AE-423E-ABA7-5F642660E7E5}" presName="Name13" presStyleLbl="parChTrans1D2" presStyleIdx="11" presStyleCnt="13"/>
      <dgm:spPr/>
      <dgm:t>
        <a:bodyPr/>
        <a:lstStyle/>
        <a:p>
          <a:endParaRPr lang="es-MX"/>
        </a:p>
      </dgm:t>
    </dgm:pt>
    <dgm:pt modelId="{8D1284E1-BA78-4886-8690-0A3FCA7371A0}" type="pres">
      <dgm:prSet presAssocID="{5209B9B0-CCA4-404E-8124-F03C655B95BD}" presName="childText" presStyleLbl="bgAcc1" presStyleIdx="11" presStyleCnt="13">
        <dgm:presLayoutVars>
          <dgm:bulletEnabled val="1"/>
        </dgm:presLayoutVars>
      </dgm:prSet>
      <dgm:spPr/>
      <dgm:t>
        <a:bodyPr/>
        <a:lstStyle/>
        <a:p>
          <a:endParaRPr lang="es-MX"/>
        </a:p>
      </dgm:t>
    </dgm:pt>
    <dgm:pt modelId="{DB17D755-BE5F-4BE5-A308-39CD82253D24}" type="pres">
      <dgm:prSet presAssocID="{F3E3E43D-43E6-4FCD-9054-B6710FAF1C26}" presName="Name13" presStyleLbl="parChTrans1D2" presStyleIdx="12" presStyleCnt="13"/>
      <dgm:spPr/>
      <dgm:t>
        <a:bodyPr/>
        <a:lstStyle/>
        <a:p>
          <a:endParaRPr lang="es-MX"/>
        </a:p>
      </dgm:t>
    </dgm:pt>
    <dgm:pt modelId="{483671E4-DAC8-473A-B208-AA88D60563BA}" type="pres">
      <dgm:prSet presAssocID="{3F02ACEB-FFAC-4C8F-9274-CD6E53220544}" presName="childText" presStyleLbl="bgAcc1" presStyleIdx="12" presStyleCnt="13">
        <dgm:presLayoutVars>
          <dgm:bulletEnabled val="1"/>
        </dgm:presLayoutVars>
      </dgm:prSet>
      <dgm:spPr/>
      <dgm:t>
        <a:bodyPr/>
        <a:lstStyle/>
        <a:p>
          <a:endParaRPr lang="es-MX"/>
        </a:p>
      </dgm:t>
    </dgm:pt>
  </dgm:ptLst>
  <dgm:cxnLst>
    <dgm:cxn modelId="{B234D1D9-DBFD-41C1-8E47-C4B05D847635}" srcId="{B8D784BF-FD1C-4A88-B6FB-DCB7E9278277}" destId="{2FE4DADF-69CE-4325-97FB-0BAF20042E90}" srcOrd="2" destOrd="0" parTransId="{4CDE29D6-675C-4E1B-897F-1E33AB9C0CC5}" sibTransId="{A10F9166-D3BA-4182-ACFB-0CF0689DC957}"/>
    <dgm:cxn modelId="{C23EB12E-18E0-4D53-9A88-95F322821192}" type="presOf" srcId="{998B952F-2763-435A-8185-A5D20B9BFAFD}" destId="{7FCE5BEE-8B50-4534-8731-7C218834D86E}" srcOrd="0" destOrd="0" presId="urn:microsoft.com/office/officeart/2005/8/layout/hierarchy3"/>
    <dgm:cxn modelId="{B488BCAF-027F-4B39-A4F5-0D67DFA7D7D2}" type="presOf" srcId="{3F02ACEB-FFAC-4C8F-9274-CD6E53220544}" destId="{483671E4-DAC8-473A-B208-AA88D60563BA}" srcOrd="0" destOrd="0" presId="urn:microsoft.com/office/officeart/2005/8/layout/hierarchy3"/>
    <dgm:cxn modelId="{3D7609CF-898C-4296-B108-C15D8128AE0B}" type="presOf" srcId="{87EBC123-B6F6-4E81-BE12-B5AF48856532}" destId="{C8525562-F708-45D0-A9E2-141AF3A18A37}" srcOrd="0" destOrd="0" presId="urn:microsoft.com/office/officeart/2005/8/layout/hierarchy3"/>
    <dgm:cxn modelId="{CCFC347D-E296-4524-AF8E-487718DCD49E}" type="presOf" srcId="{61D476C2-AF0D-4F6A-92AD-5746F0299B87}" destId="{856A0C0E-A6E2-49C8-9754-87FFFD6E08ED}" srcOrd="0" destOrd="0" presId="urn:microsoft.com/office/officeart/2005/8/layout/hierarchy3"/>
    <dgm:cxn modelId="{664A8F78-A600-4457-A8D6-73760FD0FCA9}" srcId="{EDC4E9DE-1360-4812-BFE4-374E3266C04C}" destId="{3F02ACEB-FFAC-4C8F-9274-CD6E53220544}" srcOrd="3" destOrd="0" parTransId="{F3E3E43D-43E6-4FCD-9054-B6710FAF1C26}" sibTransId="{C371A161-6A3E-4263-9E3C-880F74C54447}"/>
    <dgm:cxn modelId="{9E249953-C9D5-4F39-9BD9-85BF450D527E}" srcId="{EAC0B5E0-D47E-409B-959D-5578A47763F8}" destId="{3ED6C96C-CD2A-4C64-B75E-6118D522A2CB}" srcOrd="1" destOrd="0" parTransId="{075B764E-F880-4355-B405-6F6F11E76E81}" sibTransId="{39A625B2-16B8-4B05-8768-9B7F201EFB58}"/>
    <dgm:cxn modelId="{F99D724F-4C72-4197-BEDC-41C215903B78}" type="presOf" srcId="{7AE29DBE-FDB5-4780-BC64-672DE138C164}" destId="{E01D881E-5EAB-4127-81C5-A05A87D087BB}" srcOrd="0" destOrd="0" presId="urn:microsoft.com/office/officeart/2005/8/layout/hierarchy3"/>
    <dgm:cxn modelId="{1F125D1C-98F5-4612-BFE2-15630E871214}" srcId="{EDC4E9DE-1360-4812-BFE4-374E3266C04C}" destId="{5069F3FF-FE4A-4107-A555-4D5D2A6CE1D3}" srcOrd="1" destOrd="0" parTransId="{53055592-67AE-47A2-AB54-47F8313ED72B}" sibTransId="{8BB63F16-B490-4A81-B192-CB0C6E3D8857}"/>
    <dgm:cxn modelId="{0761C653-22D4-4125-AF6E-AABBDCB02D13}" type="presOf" srcId="{CC42B9CA-5DA5-45F4-B302-ACAF0E1EDA52}" destId="{0E8F3762-177B-462F-8374-C51A32B2247F}" srcOrd="0" destOrd="0" presId="urn:microsoft.com/office/officeart/2005/8/layout/hierarchy3"/>
    <dgm:cxn modelId="{7CD3E6A4-5F4D-43F5-B763-1E3CAF56655F}" type="presOf" srcId="{65146DDC-10AE-423E-ABA7-5F642660E7E5}" destId="{DCEAE2F7-1AEA-4980-BC05-B6C62AC8CB5A}" srcOrd="0" destOrd="0" presId="urn:microsoft.com/office/officeart/2005/8/layout/hierarchy3"/>
    <dgm:cxn modelId="{F81CC20E-7793-4CD1-B3CC-BA6340EA7E9A}" srcId="{B8D784BF-FD1C-4A88-B6FB-DCB7E9278277}" destId="{AFCCAE79-9D65-47B5-80FA-86E84BB08286}" srcOrd="1" destOrd="0" parTransId="{CAE21A83-4F94-4F4A-9B04-63EB048CA7CD}" sibTransId="{E4858292-C42C-4602-AAB3-BBD55B499CC4}"/>
    <dgm:cxn modelId="{820216B0-654F-4A84-9B28-4D6F12CEE80F}" type="presOf" srcId="{3B766387-D00B-43F7-98EE-5B23981BE5FD}" destId="{981D42E4-CF64-43D5-9264-1A39E468FFAA}" srcOrd="1" destOrd="0" presId="urn:microsoft.com/office/officeart/2005/8/layout/hierarchy3"/>
    <dgm:cxn modelId="{1DCEDE82-5D85-4FFF-9016-3BD5942F1EF6}" type="presOf" srcId="{7E95549E-7036-4225-9A55-DB340039BDA8}" destId="{416BD9F9-0636-4F12-977A-0A25C48C8392}" srcOrd="0" destOrd="0" presId="urn:microsoft.com/office/officeart/2005/8/layout/hierarchy3"/>
    <dgm:cxn modelId="{BEAE6389-4891-4723-B7AD-5D0B631EC664}" type="presOf" srcId="{F3E3E43D-43E6-4FCD-9054-B6710FAF1C26}" destId="{DB17D755-BE5F-4BE5-A308-39CD82253D24}" srcOrd="0" destOrd="0" presId="urn:microsoft.com/office/officeart/2005/8/layout/hierarchy3"/>
    <dgm:cxn modelId="{C9FB0E6C-9ED6-4706-AD7E-B3943FC3B216}" type="presOf" srcId="{53055592-67AE-47A2-AB54-47F8313ED72B}" destId="{C6207AA3-84E2-440D-BAC4-96CCA5AB86AC}" srcOrd="0" destOrd="0" presId="urn:microsoft.com/office/officeart/2005/8/layout/hierarchy3"/>
    <dgm:cxn modelId="{C30D590C-A358-4E82-8CA6-57A5331AAA1C}" type="presOf" srcId="{EDC4E9DE-1360-4812-BFE4-374E3266C04C}" destId="{E4A2CBF8-462D-4CD4-85E4-D079162BBFE7}" srcOrd="0" destOrd="0" presId="urn:microsoft.com/office/officeart/2005/8/layout/hierarchy3"/>
    <dgm:cxn modelId="{870FC9F5-BF1C-466B-9AE3-355AB8C3ED3A}" type="presOf" srcId="{2BAB6849-73CC-4498-9BC7-867FAF04F71F}" destId="{B009D67E-C9F3-429B-9182-BE31438C2B2A}" srcOrd="0" destOrd="0" presId="urn:microsoft.com/office/officeart/2005/8/layout/hierarchy3"/>
    <dgm:cxn modelId="{CC74E4EF-7CC8-49B3-A04F-46CB2DD116E7}" type="presOf" srcId="{35A5F625-758D-427C-8B5F-ED15D35BA3BA}" destId="{4FB32A95-B49E-468F-A972-BEA87FF22400}" srcOrd="0" destOrd="0" presId="urn:microsoft.com/office/officeart/2005/8/layout/hierarchy3"/>
    <dgm:cxn modelId="{52B8DF80-7F2C-42DD-AFE4-4CB8B2741931}" type="presOf" srcId="{B8D784BF-FD1C-4A88-B6FB-DCB7E9278277}" destId="{6AE8C119-0EEA-42D2-BB9A-07230FC97085}" srcOrd="0" destOrd="0" presId="urn:microsoft.com/office/officeart/2005/8/layout/hierarchy3"/>
    <dgm:cxn modelId="{7F39EE54-69E5-4235-971D-1204880C61A1}" type="presOf" srcId="{3ED6C96C-CD2A-4C64-B75E-6118D522A2CB}" destId="{F47956C1-4795-4E55-8B9A-DDB8C7718E4C}" srcOrd="1" destOrd="0" presId="urn:microsoft.com/office/officeart/2005/8/layout/hierarchy3"/>
    <dgm:cxn modelId="{9B4DAD54-19FD-4DC4-8292-5ADF606F1421}" type="presOf" srcId="{FDD497DC-1218-415D-8677-C98060855D86}" destId="{54181A22-6550-44EF-A149-B845F142D276}" srcOrd="0" destOrd="0" presId="urn:microsoft.com/office/officeart/2005/8/layout/hierarchy3"/>
    <dgm:cxn modelId="{DBC53E1C-EC9F-464C-8A6F-3A853E2C7BD7}" srcId="{3ED6C96C-CD2A-4C64-B75E-6118D522A2CB}" destId="{E0F89318-BB90-471D-A39C-4AD28F033E21}" srcOrd="1" destOrd="0" parTransId="{2BAB6849-73CC-4498-9BC7-867FAF04F71F}" sibTransId="{AE3EF736-19AB-473D-887E-081EAB050FDA}"/>
    <dgm:cxn modelId="{0167DECE-4A64-4265-8A4A-83CEBC967BF7}" type="presOf" srcId="{2FE4DADF-69CE-4325-97FB-0BAF20042E90}" destId="{7CD0D61E-DF4B-4AC3-8F2D-6C78014AFED3}" srcOrd="0" destOrd="0" presId="urn:microsoft.com/office/officeart/2005/8/layout/hierarchy3"/>
    <dgm:cxn modelId="{9B7F659C-EEDF-4333-A1EF-B0EEEA337D30}" srcId="{3ED6C96C-CD2A-4C64-B75E-6118D522A2CB}" destId="{E58BDCEC-7D6E-4656-A613-AF4465A2F21D}" srcOrd="0" destOrd="0" parTransId="{87EBC123-B6F6-4E81-BE12-B5AF48856532}" sibTransId="{954F6BF5-7280-4200-AC33-F3FB502C5D25}"/>
    <dgm:cxn modelId="{32512E8B-31BE-4891-9AB1-57676A4D4D3C}" srcId="{3B766387-D00B-43F7-98EE-5B23981BE5FD}" destId="{D164A421-71D3-4375-8099-5C64C89AC7D3}" srcOrd="2" destOrd="0" parTransId="{7AE29DBE-FDB5-4780-BC64-672DE138C164}" sibTransId="{971B5693-6042-45BD-8690-50658922655A}"/>
    <dgm:cxn modelId="{AE259380-E408-453A-899C-EF11B216B976}" type="presOf" srcId="{9981F90F-7494-4F6F-9E37-FC9E1AD85703}" destId="{0369A04C-C95B-4588-9256-46F08ACFCC6B}" srcOrd="0" destOrd="0" presId="urn:microsoft.com/office/officeart/2005/8/layout/hierarchy3"/>
    <dgm:cxn modelId="{0A92F2D9-C3AD-454C-AA5D-059D19C7A040}" type="presOf" srcId="{C99132DE-9A3E-4EBE-88F2-D05CB161BBD4}" destId="{BCF098A9-30FA-4658-BD33-F52DBDE885F4}" srcOrd="0" destOrd="0" presId="urn:microsoft.com/office/officeart/2005/8/layout/hierarchy3"/>
    <dgm:cxn modelId="{C5F03267-9261-4593-904F-73CC1A4BCC8A}" type="presOf" srcId="{3B766387-D00B-43F7-98EE-5B23981BE5FD}" destId="{02AD72C2-2D27-497E-B4E9-05F990CD5344}" srcOrd="0" destOrd="0" presId="urn:microsoft.com/office/officeart/2005/8/layout/hierarchy3"/>
    <dgm:cxn modelId="{12593973-5ADE-416F-A87C-14CCA341ACB7}" type="presOf" srcId="{4CDE29D6-675C-4E1B-897F-1E33AB9C0CC5}" destId="{74565A98-91D2-4AF8-9707-D17D3D6FE7E6}" srcOrd="0" destOrd="0" presId="urn:microsoft.com/office/officeart/2005/8/layout/hierarchy3"/>
    <dgm:cxn modelId="{D071CD2E-7A29-4D63-A68C-64EFB77A461D}" srcId="{EAC0B5E0-D47E-409B-959D-5578A47763F8}" destId="{B8D784BF-FD1C-4A88-B6FB-DCB7E9278277}" srcOrd="2" destOrd="0" parTransId="{535EA136-AAC1-44E9-B8A1-F8CA15039DAD}" sibTransId="{1E9E0444-5ECF-4D44-98D9-4E763BC62F32}"/>
    <dgm:cxn modelId="{B3BAF0CB-048F-45C8-8DB6-423364610A50}" srcId="{EDC4E9DE-1360-4812-BFE4-374E3266C04C}" destId="{998B952F-2763-435A-8185-A5D20B9BFAFD}" srcOrd="0" destOrd="0" parTransId="{61D476C2-AF0D-4F6A-92AD-5746F0299B87}" sibTransId="{A458DFAD-9063-4C38-862A-8F5A2E69A1C6}"/>
    <dgm:cxn modelId="{03CB6E2D-14B5-4113-8B9B-B0BCB9287507}" type="presOf" srcId="{5069F3FF-FE4A-4107-A555-4D5D2A6CE1D3}" destId="{0D5295EE-3161-4190-A8F3-D98137E2E674}" srcOrd="0" destOrd="0" presId="urn:microsoft.com/office/officeart/2005/8/layout/hierarchy3"/>
    <dgm:cxn modelId="{D30F038B-6E82-4CD8-A689-98889ABE99CE}" type="presOf" srcId="{3ED6C96C-CD2A-4C64-B75E-6118D522A2CB}" destId="{056CEE4D-8CFF-45B0-AC2D-55002BEC4A6A}" srcOrd="0" destOrd="0" presId="urn:microsoft.com/office/officeart/2005/8/layout/hierarchy3"/>
    <dgm:cxn modelId="{99C3A848-8808-4BB5-B2F4-27D04232C0A8}" srcId="{EDC4E9DE-1360-4812-BFE4-374E3266C04C}" destId="{5209B9B0-CCA4-404E-8124-F03C655B95BD}" srcOrd="2" destOrd="0" parTransId="{65146DDC-10AE-423E-ABA7-5F642660E7E5}" sibTransId="{2F5B61D5-7060-4F2B-97E4-6D95174D8649}"/>
    <dgm:cxn modelId="{718FC0A7-E066-4383-90B3-7AAFB4DB1F71}" srcId="{EAC0B5E0-D47E-409B-959D-5578A47763F8}" destId="{3B766387-D00B-43F7-98EE-5B23981BE5FD}" srcOrd="0" destOrd="0" parTransId="{2B8ECC05-737B-4B08-8869-195EE4591E75}" sibTransId="{91889AF1-0321-4701-9001-7B62719D4337}"/>
    <dgm:cxn modelId="{2C6B8F5F-A8E0-43CE-8373-787D61600437}" srcId="{3B766387-D00B-43F7-98EE-5B23981BE5FD}" destId="{35A5F625-758D-427C-8B5F-ED15D35BA3BA}" srcOrd="3" destOrd="0" parTransId="{C99132DE-9A3E-4EBE-88F2-D05CB161BBD4}" sibTransId="{C9DEBF88-1176-4988-89C4-90AD58D4D27E}"/>
    <dgm:cxn modelId="{1888B0A8-1F25-40C0-BA6D-AB8807306573}" type="presOf" srcId="{EAC0B5E0-D47E-409B-959D-5578A47763F8}" destId="{77318062-8E5D-4489-BED6-59EA40578758}" srcOrd="0" destOrd="0" presId="urn:microsoft.com/office/officeart/2005/8/layout/hierarchy3"/>
    <dgm:cxn modelId="{6DDC3EA0-6322-4522-A1F5-B01BC266418A}" srcId="{3B766387-D00B-43F7-98EE-5B23981BE5FD}" destId="{FBA377CA-8257-4E1E-B1B0-6EB438DD3C16}" srcOrd="1" destOrd="0" parTransId="{FDD497DC-1218-415D-8677-C98060855D86}" sibTransId="{3D7E68A7-B1E5-4AAC-AC27-EAA38B7DFB0B}"/>
    <dgm:cxn modelId="{D895DD62-45BB-4FED-A06E-2A07798840F0}" type="presOf" srcId="{B8D784BF-FD1C-4A88-B6FB-DCB7E9278277}" destId="{9819EE95-F704-4F1F-89F4-659EE89E2CE7}" srcOrd="1" destOrd="0" presId="urn:microsoft.com/office/officeart/2005/8/layout/hierarchy3"/>
    <dgm:cxn modelId="{76B35FB2-1F63-4F7D-9ABE-88FA40649915}" type="presOf" srcId="{AFCCAE79-9D65-47B5-80FA-86E84BB08286}" destId="{B4A9D06A-6BC4-40D3-8758-DF177B6B06EA}" srcOrd="0" destOrd="0" presId="urn:microsoft.com/office/officeart/2005/8/layout/hierarchy3"/>
    <dgm:cxn modelId="{8FF20812-922C-4890-9F8E-C125F95DFE34}" type="presOf" srcId="{EDC4E9DE-1360-4812-BFE4-374E3266C04C}" destId="{22D7B064-DD9E-4C65-B20F-C02342C9B769}" srcOrd="1" destOrd="0" presId="urn:microsoft.com/office/officeart/2005/8/layout/hierarchy3"/>
    <dgm:cxn modelId="{2539A613-5034-4132-B980-48A89125EF28}" type="presOf" srcId="{FBA377CA-8257-4E1E-B1B0-6EB438DD3C16}" destId="{333323D5-68A9-4C7C-B74F-82AE77CAAA43}" srcOrd="0" destOrd="0" presId="urn:microsoft.com/office/officeart/2005/8/layout/hierarchy3"/>
    <dgm:cxn modelId="{62D0FF42-4C98-4744-B6D9-D05A75A4A9FD}" srcId="{EAC0B5E0-D47E-409B-959D-5578A47763F8}" destId="{EDC4E9DE-1360-4812-BFE4-374E3266C04C}" srcOrd="3" destOrd="0" parTransId="{BC4E86E2-889C-4F0A-9180-1C525529EA98}" sibTransId="{D163770F-F617-4190-A4E9-EF04CFE96061}"/>
    <dgm:cxn modelId="{C0F32291-BD7B-4272-9C61-98C5F9F32FA9}" type="presOf" srcId="{E58BDCEC-7D6E-4656-A613-AF4465A2F21D}" destId="{9D12A12E-6388-493A-848C-B6422C946BCC}" srcOrd="0" destOrd="0" presId="urn:microsoft.com/office/officeart/2005/8/layout/hierarchy3"/>
    <dgm:cxn modelId="{5012ECBD-3E1D-40C6-9BD7-AA434F0E49E7}" type="presOf" srcId="{CAE21A83-4F94-4F4A-9B04-63EB048CA7CD}" destId="{8C406EC9-AFC1-4E90-B8B7-7A0C45CFE684}" srcOrd="0" destOrd="0" presId="urn:microsoft.com/office/officeart/2005/8/layout/hierarchy3"/>
    <dgm:cxn modelId="{9D289FE4-5944-4657-806D-8F8ADB0EC394}" type="presOf" srcId="{E0F89318-BB90-471D-A39C-4AD28F033E21}" destId="{D3AE1701-7957-451E-9EAD-F523D28CBE96}" srcOrd="0" destOrd="0" presId="urn:microsoft.com/office/officeart/2005/8/layout/hierarchy3"/>
    <dgm:cxn modelId="{C9DC553D-42B8-470F-9D4B-22CFF5934C15}" type="presOf" srcId="{BCE7C6A7-B869-40F0-8F3A-3FE3A3396F62}" destId="{3E913DBB-5A2C-4580-B711-7B6C24D2F344}" srcOrd="0" destOrd="0" presId="urn:microsoft.com/office/officeart/2005/8/layout/hierarchy3"/>
    <dgm:cxn modelId="{5EA35336-899F-49E2-9388-B15C09CBCBDB}" type="presOf" srcId="{D164A421-71D3-4375-8099-5C64C89AC7D3}" destId="{68B8B11A-30C6-4828-A80D-6AFC95291E83}" srcOrd="0" destOrd="0" presId="urn:microsoft.com/office/officeart/2005/8/layout/hierarchy3"/>
    <dgm:cxn modelId="{9CA322B8-4023-4E20-BF14-DEB15C2226DA}" type="presOf" srcId="{5209B9B0-CCA4-404E-8124-F03C655B95BD}" destId="{8D1284E1-BA78-4886-8690-0A3FCA7371A0}" srcOrd="0" destOrd="0" presId="urn:microsoft.com/office/officeart/2005/8/layout/hierarchy3"/>
    <dgm:cxn modelId="{7A9F9C6D-BCA5-411D-AEF0-36EED0C9E96C}" srcId="{B8D784BF-FD1C-4A88-B6FB-DCB7E9278277}" destId="{CC42B9CA-5DA5-45F4-B302-ACAF0E1EDA52}" srcOrd="0" destOrd="0" parTransId="{7E95549E-7036-4225-9A55-DB340039BDA8}" sibTransId="{FB58E013-CF5A-4078-94DF-A8EBF31EA9A3}"/>
    <dgm:cxn modelId="{5A2C6468-5FD8-42EE-9D01-864F6C9BB886}" srcId="{3B766387-D00B-43F7-98EE-5B23981BE5FD}" destId="{BCE7C6A7-B869-40F0-8F3A-3FE3A3396F62}" srcOrd="0" destOrd="0" parTransId="{9981F90F-7494-4F6F-9E37-FC9E1AD85703}" sibTransId="{919054E5-836B-430F-932E-5AC5C9F886A6}"/>
    <dgm:cxn modelId="{1B500E99-7985-455D-B622-E78C896AD055}" type="presParOf" srcId="{77318062-8E5D-4489-BED6-59EA40578758}" destId="{A21CF8A1-D4CA-4F42-A631-1F27617E666F}" srcOrd="0" destOrd="0" presId="urn:microsoft.com/office/officeart/2005/8/layout/hierarchy3"/>
    <dgm:cxn modelId="{AB2F81ED-CA93-4D08-9926-5949DBBFAF52}" type="presParOf" srcId="{A21CF8A1-D4CA-4F42-A631-1F27617E666F}" destId="{11DD1ACC-8446-4962-ACDC-95441C28EF02}" srcOrd="0" destOrd="0" presId="urn:microsoft.com/office/officeart/2005/8/layout/hierarchy3"/>
    <dgm:cxn modelId="{3AEAA1D8-F013-48BF-BCC9-CAB428A8C1E7}" type="presParOf" srcId="{11DD1ACC-8446-4962-ACDC-95441C28EF02}" destId="{02AD72C2-2D27-497E-B4E9-05F990CD5344}" srcOrd="0" destOrd="0" presId="urn:microsoft.com/office/officeart/2005/8/layout/hierarchy3"/>
    <dgm:cxn modelId="{61FA5A3E-E425-44F6-B87E-F16EAD3AE724}" type="presParOf" srcId="{11DD1ACC-8446-4962-ACDC-95441C28EF02}" destId="{981D42E4-CF64-43D5-9264-1A39E468FFAA}" srcOrd="1" destOrd="0" presId="urn:microsoft.com/office/officeart/2005/8/layout/hierarchy3"/>
    <dgm:cxn modelId="{71C33C2C-7C0C-4A87-88A9-0CE54812191E}" type="presParOf" srcId="{A21CF8A1-D4CA-4F42-A631-1F27617E666F}" destId="{236CE61C-3748-4F96-B683-3EFD74A07A03}" srcOrd="1" destOrd="0" presId="urn:microsoft.com/office/officeart/2005/8/layout/hierarchy3"/>
    <dgm:cxn modelId="{3CAD0F79-161E-440F-87D2-05DD34343AF4}" type="presParOf" srcId="{236CE61C-3748-4F96-B683-3EFD74A07A03}" destId="{0369A04C-C95B-4588-9256-46F08ACFCC6B}" srcOrd="0" destOrd="0" presId="urn:microsoft.com/office/officeart/2005/8/layout/hierarchy3"/>
    <dgm:cxn modelId="{7105F56E-FB80-41B0-8BBC-B72210B07D60}" type="presParOf" srcId="{236CE61C-3748-4F96-B683-3EFD74A07A03}" destId="{3E913DBB-5A2C-4580-B711-7B6C24D2F344}" srcOrd="1" destOrd="0" presId="urn:microsoft.com/office/officeart/2005/8/layout/hierarchy3"/>
    <dgm:cxn modelId="{55DD1950-8B04-456D-9DB2-9AB772E12B0E}" type="presParOf" srcId="{236CE61C-3748-4F96-B683-3EFD74A07A03}" destId="{54181A22-6550-44EF-A149-B845F142D276}" srcOrd="2" destOrd="0" presId="urn:microsoft.com/office/officeart/2005/8/layout/hierarchy3"/>
    <dgm:cxn modelId="{E1198A3A-FDF5-4F38-8B12-928B7AAE5E0A}" type="presParOf" srcId="{236CE61C-3748-4F96-B683-3EFD74A07A03}" destId="{333323D5-68A9-4C7C-B74F-82AE77CAAA43}" srcOrd="3" destOrd="0" presId="urn:microsoft.com/office/officeart/2005/8/layout/hierarchy3"/>
    <dgm:cxn modelId="{70A80CD5-C078-4CCD-A4A0-2D79783D4B68}" type="presParOf" srcId="{236CE61C-3748-4F96-B683-3EFD74A07A03}" destId="{E01D881E-5EAB-4127-81C5-A05A87D087BB}" srcOrd="4" destOrd="0" presId="urn:microsoft.com/office/officeart/2005/8/layout/hierarchy3"/>
    <dgm:cxn modelId="{3E1CE02F-FFC3-400F-B9AA-A2EE42C617E9}" type="presParOf" srcId="{236CE61C-3748-4F96-B683-3EFD74A07A03}" destId="{68B8B11A-30C6-4828-A80D-6AFC95291E83}" srcOrd="5" destOrd="0" presId="urn:microsoft.com/office/officeart/2005/8/layout/hierarchy3"/>
    <dgm:cxn modelId="{0C6FAA12-DE7A-4194-B090-7123E82A7C3E}" type="presParOf" srcId="{236CE61C-3748-4F96-B683-3EFD74A07A03}" destId="{BCF098A9-30FA-4658-BD33-F52DBDE885F4}" srcOrd="6" destOrd="0" presId="urn:microsoft.com/office/officeart/2005/8/layout/hierarchy3"/>
    <dgm:cxn modelId="{AA10FDBA-EE62-4424-84AC-1EF93F7C0A34}" type="presParOf" srcId="{236CE61C-3748-4F96-B683-3EFD74A07A03}" destId="{4FB32A95-B49E-468F-A972-BEA87FF22400}" srcOrd="7" destOrd="0" presId="urn:microsoft.com/office/officeart/2005/8/layout/hierarchy3"/>
    <dgm:cxn modelId="{CE898CC6-7F81-4CA9-9A1B-D6F075D757B1}" type="presParOf" srcId="{77318062-8E5D-4489-BED6-59EA40578758}" destId="{11090185-FF6D-4A60-90C2-24020ACA4E3D}" srcOrd="1" destOrd="0" presId="urn:microsoft.com/office/officeart/2005/8/layout/hierarchy3"/>
    <dgm:cxn modelId="{A07038E0-2B92-4862-8A9C-1A39FFB70612}" type="presParOf" srcId="{11090185-FF6D-4A60-90C2-24020ACA4E3D}" destId="{AAB07381-CD2F-4E8F-B7F4-A68CBAAF2B1E}" srcOrd="0" destOrd="0" presId="urn:microsoft.com/office/officeart/2005/8/layout/hierarchy3"/>
    <dgm:cxn modelId="{26132582-C484-458A-A2DD-EFF6BC32EFF7}" type="presParOf" srcId="{AAB07381-CD2F-4E8F-B7F4-A68CBAAF2B1E}" destId="{056CEE4D-8CFF-45B0-AC2D-55002BEC4A6A}" srcOrd="0" destOrd="0" presId="urn:microsoft.com/office/officeart/2005/8/layout/hierarchy3"/>
    <dgm:cxn modelId="{5C7AC477-0508-46D6-A2B7-ADA44CBB4268}" type="presParOf" srcId="{AAB07381-CD2F-4E8F-B7F4-A68CBAAF2B1E}" destId="{F47956C1-4795-4E55-8B9A-DDB8C7718E4C}" srcOrd="1" destOrd="0" presId="urn:microsoft.com/office/officeart/2005/8/layout/hierarchy3"/>
    <dgm:cxn modelId="{5F18E361-DBAA-4B31-B8A7-4A14882BA60B}" type="presParOf" srcId="{11090185-FF6D-4A60-90C2-24020ACA4E3D}" destId="{9DDDADFA-7DFD-4D36-B08A-189CEA398FA9}" srcOrd="1" destOrd="0" presId="urn:microsoft.com/office/officeart/2005/8/layout/hierarchy3"/>
    <dgm:cxn modelId="{16223B22-ADD8-49D7-A3CC-23FC6B388BD6}" type="presParOf" srcId="{9DDDADFA-7DFD-4D36-B08A-189CEA398FA9}" destId="{C8525562-F708-45D0-A9E2-141AF3A18A37}" srcOrd="0" destOrd="0" presId="urn:microsoft.com/office/officeart/2005/8/layout/hierarchy3"/>
    <dgm:cxn modelId="{9BBD688D-6658-4E5C-8F93-ED53F5733F00}" type="presParOf" srcId="{9DDDADFA-7DFD-4D36-B08A-189CEA398FA9}" destId="{9D12A12E-6388-493A-848C-B6422C946BCC}" srcOrd="1" destOrd="0" presId="urn:microsoft.com/office/officeart/2005/8/layout/hierarchy3"/>
    <dgm:cxn modelId="{63D096FF-8413-4086-A6EA-AFB34B98439A}" type="presParOf" srcId="{9DDDADFA-7DFD-4D36-B08A-189CEA398FA9}" destId="{B009D67E-C9F3-429B-9182-BE31438C2B2A}" srcOrd="2" destOrd="0" presId="urn:microsoft.com/office/officeart/2005/8/layout/hierarchy3"/>
    <dgm:cxn modelId="{E16707A7-8B61-4CC4-B354-449F234A1F4B}" type="presParOf" srcId="{9DDDADFA-7DFD-4D36-B08A-189CEA398FA9}" destId="{D3AE1701-7957-451E-9EAD-F523D28CBE96}" srcOrd="3" destOrd="0" presId="urn:microsoft.com/office/officeart/2005/8/layout/hierarchy3"/>
    <dgm:cxn modelId="{F564E7F1-98F0-460D-8E13-26420DB3F961}" type="presParOf" srcId="{77318062-8E5D-4489-BED6-59EA40578758}" destId="{5E04C244-0DC8-43BD-BBC2-097F36D54A28}" srcOrd="2" destOrd="0" presId="urn:microsoft.com/office/officeart/2005/8/layout/hierarchy3"/>
    <dgm:cxn modelId="{63287CBA-8772-4905-BCC9-4F2DD8555AFF}" type="presParOf" srcId="{5E04C244-0DC8-43BD-BBC2-097F36D54A28}" destId="{C5EF9F60-F959-4451-98F6-CB2E9008FE02}" srcOrd="0" destOrd="0" presId="urn:microsoft.com/office/officeart/2005/8/layout/hierarchy3"/>
    <dgm:cxn modelId="{0129CEEC-7FC6-453B-B78E-15AF772C34E8}" type="presParOf" srcId="{C5EF9F60-F959-4451-98F6-CB2E9008FE02}" destId="{6AE8C119-0EEA-42D2-BB9A-07230FC97085}" srcOrd="0" destOrd="0" presId="urn:microsoft.com/office/officeart/2005/8/layout/hierarchy3"/>
    <dgm:cxn modelId="{9382DA8A-24AC-47D5-8B25-C4913408CEF7}" type="presParOf" srcId="{C5EF9F60-F959-4451-98F6-CB2E9008FE02}" destId="{9819EE95-F704-4F1F-89F4-659EE89E2CE7}" srcOrd="1" destOrd="0" presId="urn:microsoft.com/office/officeart/2005/8/layout/hierarchy3"/>
    <dgm:cxn modelId="{E1633D91-B24F-43C1-A318-7F81D1A6DCFA}" type="presParOf" srcId="{5E04C244-0DC8-43BD-BBC2-097F36D54A28}" destId="{0BF63A64-11DD-429F-9FFB-6F54F76C790F}" srcOrd="1" destOrd="0" presId="urn:microsoft.com/office/officeart/2005/8/layout/hierarchy3"/>
    <dgm:cxn modelId="{D9D92862-AA10-4275-9610-72CF98F2FA9B}" type="presParOf" srcId="{0BF63A64-11DD-429F-9FFB-6F54F76C790F}" destId="{416BD9F9-0636-4F12-977A-0A25C48C8392}" srcOrd="0" destOrd="0" presId="urn:microsoft.com/office/officeart/2005/8/layout/hierarchy3"/>
    <dgm:cxn modelId="{60A8E431-A2E8-4F3B-A64A-21747B989841}" type="presParOf" srcId="{0BF63A64-11DD-429F-9FFB-6F54F76C790F}" destId="{0E8F3762-177B-462F-8374-C51A32B2247F}" srcOrd="1" destOrd="0" presId="urn:microsoft.com/office/officeart/2005/8/layout/hierarchy3"/>
    <dgm:cxn modelId="{575A126D-8FB8-4F49-B5CD-C436420E1FE5}" type="presParOf" srcId="{0BF63A64-11DD-429F-9FFB-6F54F76C790F}" destId="{8C406EC9-AFC1-4E90-B8B7-7A0C45CFE684}" srcOrd="2" destOrd="0" presId="urn:microsoft.com/office/officeart/2005/8/layout/hierarchy3"/>
    <dgm:cxn modelId="{7807D940-4B1B-4052-BFCF-AACFAB613EE1}" type="presParOf" srcId="{0BF63A64-11DD-429F-9FFB-6F54F76C790F}" destId="{B4A9D06A-6BC4-40D3-8758-DF177B6B06EA}" srcOrd="3" destOrd="0" presId="urn:microsoft.com/office/officeart/2005/8/layout/hierarchy3"/>
    <dgm:cxn modelId="{2540D2EC-7758-49CE-A243-7DC13A387EAB}" type="presParOf" srcId="{0BF63A64-11DD-429F-9FFB-6F54F76C790F}" destId="{74565A98-91D2-4AF8-9707-D17D3D6FE7E6}" srcOrd="4" destOrd="0" presId="urn:microsoft.com/office/officeart/2005/8/layout/hierarchy3"/>
    <dgm:cxn modelId="{B1CA328D-CA5D-4AE4-B799-D44A3998C973}" type="presParOf" srcId="{0BF63A64-11DD-429F-9FFB-6F54F76C790F}" destId="{7CD0D61E-DF4B-4AC3-8F2D-6C78014AFED3}" srcOrd="5" destOrd="0" presId="urn:microsoft.com/office/officeart/2005/8/layout/hierarchy3"/>
    <dgm:cxn modelId="{75703DBB-3FBD-4BA1-A1CE-30FE44325AE8}" type="presParOf" srcId="{77318062-8E5D-4489-BED6-59EA40578758}" destId="{1F4E24F3-02CE-4849-904A-37E27CC153AB}" srcOrd="3" destOrd="0" presId="urn:microsoft.com/office/officeart/2005/8/layout/hierarchy3"/>
    <dgm:cxn modelId="{54D2B51D-524C-421A-AB66-20A5D82713CF}" type="presParOf" srcId="{1F4E24F3-02CE-4849-904A-37E27CC153AB}" destId="{E990D05D-EB19-4260-9184-DC75BAA190F5}" srcOrd="0" destOrd="0" presId="urn:microsoft.com/office/officeart/2005/8/layout/hierarchy3"/>
    <dgm:cxn modelId="{4E3ACF6F-8D4E-41D2-BA4A-B409F1A7B6DE}" type="presParOf" srcId="{E990D05D-EB19-4260-9184-DC75BAA190F5}" destId="{E4A2CBF8-462D-4CD4-85E4-D079162BBFE7}" srcOrd="0" destOrd="0" presId="urn:microsoft.com/office/officeart/2005/8/layout/hierarchy3"/>
    <dgm:cxn modelId="{9B854AD5-0A31-4E03-84D5-6FCD2A38A779}" type="presParOf" srcId="{E990D05D-EB19-4260-9184-DC75BAA190F5}" destId="{22D7B064-DD9E-4C65-B20F-C02342C9B769}" srcOrd="1" destOrd="0" presId="urn:microsoft.com/office/officeart/2005/8/layout/hierarchy3"/>
    <dgm:cxn modelId="{209F10E8-5F5A-455F-99E4-3DBF9C6C95F4}" type="presParOf" srcId="{1F4E24F3-02CE-4849-904A-37E27CC153AB}" destId="{4E9566F0-9B73-48C7-9A96-04BE90B3EC17}" srcOrd="1" destOrd="0" presId="urn:microsoft.com/office/officeart/2005/8/layout/hierarchy3"/>
    <dgm:cxn modelId="{B64EA42B-392F-490F-8121-0F1E085895FC}" type="presParOf" srcId="{4E9566F0-9B73-48C7-9A96-04BE90B3EC17}" destId="{856A0C0E-A6E2-49C8-9754-87FFFD6E08ED}" srcOrd="0" destOrd="0" presId="urn:microsoft.com/office/officeart/2005/8/layout/hierarchy3"/>
    <dgm:cxn modelId="{23781B8C-A4FA-4316-9FA3-BF76FD70C086}" type="presParOf" srcId="{4E9566F0-9B73-48C7-9A96-04BE90B3EC17}" destId="{7FCE5BEE-8B50-4534-8731-7C218834D86E}" srcOrd="1" destOrd="0" presId="urn:microsoft.com/office/officeart/2005/8/layout/hierarchy3"/>
    <dgm:cxn modelId="{C68B670B-F818-4941-9B36-26BE21DEE44D}" type="presParOf" srcId="{4E9566F0-9B73-48C7-9A96-04BE90B3EC17}" destId="{C6207AA3-84E2-440D-BAC4-96CCA5AB86AC}" srcOrd="2" destOrd="0" presId="urn:microsoft.com/office/officeart/2005/8/layout/hierarchy3"/>
    <dgm:cxn modelId="{194A8BA8-1B80-40B6-BEAC-1F277B08C4B3}" type="presParOf" srcId="{4E9566F0-9B73-48C7-9A96-04BE90B3EC17}" destId="{0D5295EE-3161-4190-A8F3-D98137E2E674}" srcOrd="3" destOrd="0" presId="urn:microsoft.com/office/officeart/2005/8/layout/hierarchy3"/>
    <dgm:cxn modelId="{BF8F57F2-90BA-4811-8925-6FB9F0904E08}" type="presParOf" srcId="{4E9566F0-9B73-48C7-9A96-04BE90B3EC17}" destId="{DCEAE2F7-1AEA-4980-BC05-B6C62AC8CB5A}" srcOrd="4" destOrd="0" presId="urn:microsoft.com/office/officeart/2005/8/layout/hierarchy3"/>
    <dgm:cxn modelId="{8ABA1FC5-48FA-4672-B202-D986AB2BED21}" type="presParOf" srcId="{4E9566F0-9B73-48C7-9A96-04BE90B3EC17}" destId="{8D1284E1-BA78-4886-8690-0A3FCA7371A0}" srcOrd="5" destOrd="0" presId="urn:microsoft.com/office/officeart/2005/8/layout/hierarchy3"/>
    <dgm:cxn modelId="{75477774-0474-45A3-917C-8855AC6DBAC5}" type="presParOf" srcId="{4E9566F0-9B73-48C7-9A96-04BE90B3EC17}" destId="{DB17D755-BE5F-4BE5-A308-39CD82253D24}" srcOrd="6" destOrd="0" presId="urn:microsoft.com/office/officeart/2005/8/layout/hierarchy3"/>
    <dgm:cxn modelId="{12BA05FB-5A5A-461F-9D3A-185B3FA9C594}" type="presParOf" srcId="{4E9566F0-9B73-48C7-9A96-04BE90B3EC17}" destId="{483671E4-DAC8-473A-B208-AA88D60563BA}" srcOrd="7"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43E73-AD29-4544-BF68-B70E49C19D93}" type="datetimeFigureOut">
              <a:rPr lang="es-CO" smtClean="0"/>
              <a:t>29/08/2017</a:t>
            </a:fld>
            <a:endParaRPr lang="es-CO"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1D8AD8-9717-4132-B5DC-6E5BDA87EB44}" type="slidenum">
              <a:rPr lang="es-CO" smtClean="0"/>
              <a:t>‹Nº›</a:t>
            </a:fld>
            <a:endParaRPr lang="es-CO" dirty="0"/>
          </a:p>
        </p:txBody>
      </p:sp>
    </p:spTree>
    <p:extLst>
      <p:ext uri="{BB962C8B-B14F-4D97-AF65-F5344CB8AC3E}">
        <p14:creationId xmlns:p14="http://schemas.microsoft.com/office/powerpoint/2010/main" val="37944784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7E2C03-6493-40EB-8A80-D2FBBD7245EE}" type="datetimeFigureOut">
              <a:rPr lang="es-CO" smtClean="0"/>
              <a:t>29/08/2017</a:t>
            </a:fld>
            <a:endParaRPr lang="es-CO"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991234-3534-46F8-812D-2A6D65B248C2}" type="slidenum">
              <a:rPr lang="es-CO" smtClean="0"/>
              <a:t>‹Nº›</a:t>
            </a:fld>
            <a:endParaRPr lang="es-CO" dirty="0"/>
          </a:p>
        </p:txBody>
      </p:sp>
    </p:spTree>
    <p:extLst>
      <p:ext uri="{BB962C8B-B14F-4D97-AF65-F5344CB8AC3E}">
        <p14:creationId xmlns:p14="http://schemas.microsoft.com/office/powerpoint/2010/main" val="1814884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DC991234-3534-46F8-812D-2A6D65B248C2}" type="slidenum">
              <a:rPr lang="es-CO" smtClean="0"/>
              <a:t>1</a:t>
            </a:fld>
            <a:endParaRPr lang="es-CO" dirty="0"/>
          </a:p>
        </p:txBody>
      </p:sp>
    </p:spTree>
    <p:extLst>
      <p:ext uri="{BB962C8B-B14F-4D97-AF65-F5344CB8AC3E}">
        <p14:creationId xmlns:p14="http://schemas.microsoft.com/office/powerpoint/2010/main" val="2312757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DC991234-3534-46F8-812D-2A6D65B248C2}" type="slidenum">
              <a:rPr lang="es-CO" smtClean="0"/>
              <a:t>47</a:t>
            </a:fld>
            <a:endParaRPr lang="es-CO" dirty="0"/>
          </a:p>
        </p:txBody>
      </p:sp>
    </p:spTree>
    <p:extLst>
      <p:ext uri="{BB962C8B-B14F-4D97-AF65-F5344CB8AC3E}">
        <p14:creationId xmlns:p14="http://schemas.microsoft.com/office/powerpoint/2010/main" val="1634479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DC991234-3534-46F8-812D-2A6D65B248C2}" type="slidenum">
              <a:rPr lang="es-CO" smtClean="0"/>
              <a:t>48</a:t>
            </a:fld>
            <a:endParaRPr lang="es-CO" dirty="0"/>
          </a:p>
        </p:txBody>
      </p:sp>
    </p:spTree>
    <p:extLst>
      <p:ext uri="{BB962C8B-B14F-4D97-AF65-F5344CB8AC3E}">
        <p14:creationId xmlns:p14="http://schemas.microsoft.com/office/powerpoint/2010/main" val="2089824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pos de Recursos">
    <p:spTree>
      <p:nvGrpSpPr>
        <p:cNvPr id="1" name=""/>
        <p:cNvGrpSpPr/>
        <p:nvPr/>
      </p:nvGrpSpPr>
      <p:grpSpPr>
        <a:xfrm>
          <a:off x="0" y="0"/>
          <a:ext cx="0" cy="0"/>
          <a:chOff x="0" y="0"/>
          <a:chExt cx="0" cy="0"/>
        </a:xfrm>
      </p:grpSpPr>
      <p:sp>
        <p:nvSpPr>
          <p:cNvPr id="30" name="Rectángulo 29"/>
          <p:cNvSpPr/>
          <p:nvPr userDrawn="1"/>
        </p:nvSpPr>
        <p:spPr>
          <a:xfrm>
            <a:off x="0" y="0"/>
            <a:ext cx="12192000" cy="448893"/>
          </a:xfrm>
          <a:prstGeom prst="rect">
            <a:avLst/>
          </a:prstGeom>
          <a:solidFill>
            <a:srgbClr val="1AC4C4"/>
          </a:solid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Rectángulo 30"/>
          <p:cNvSpPr/>
          <p:nvPr userDrawn="1"/>
        </p:nvSpPr>
        <p:spPr>
          <a:xfrm>
            <a:off x="9586452" y="0"/>
            <a:ext cx="2605547" cy="448893"/>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aphicFrame>
        <p:nvGraphicFramePr>
          <p:cNvPr id="32" name="Tabla 31"/>
          <p:cNvGraphicFramePr>
            <a:graphicFrameLocks noGrp="1"/>
          </p:cNvGraphicFramePr>
          <p:nvPr userDrawn="1">
            <p:extLst>
              <p:ext uri="{D42A27DB-BD31-4B8C-83A1-F6EECF244321}">
                <p14:modId xmlns:p14="http://schemas.microsoft.com/office/powerpoint/2010/main" val="194413680"/>
              </p:ext>
            </p:extLst>
          </p:nvPr>
        </p:nvGraphicFramePr>
        <p:xfrm>
          <a:off x="441852" y="908566"/>
          <a:ext cx="11007076" cy="5405712"/>
        </p:xfrm>
        <a:graphic>
          <a:graphicData uri="http://schemas.openxmlformats.org/drawingml/2006/table">
            <a:tbl>
              <a:tblPr firstRow="1" bandRow="1">
                <a:tableStyleId>{5940675A-B579-460E-94D1-54222C63F5DA}</a:tableStyleId>
              </a:tblPr>
              <a:tblGrid>
                <a:gridCol w="9688840"/>
                <a:gridCol w="1318236"/>
              </a:tblGrid>
              <a:tr h="4215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b="1" dirty="0" smtClean="0">
                          <a:solidFill>
                            <a:srgbClr val="1AC4C4"/>
                          </a:solidFill>
                        </a:rPr>
                        <a:t>Tipos de recursos</a:t>
                      </a:r>
                    </a:p>
                    <a:p>
                      <a:pPr algn="ctr"/>
                      <a:endParaRPr lang="es-CO" b="1" dirty="0"/>
                    </a:p>
                  </a:txBody>
                  <a:tcPr marL="28575" marR="28575"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b="1" dirty="0" smtClean="0">
                          <a:solidFill>
                            <a:srgbClr val="1AC4C4"/>
                          </a:solidFill>
                        </a:rPr>
                        <a:t>Seleccionar</a:t>
                      </a:r>
                    </a:p>
                  </a:txBody>
                  <a:tcPr/>
                </a:tc>
              </a:tr>
              <a:tr h="287094">
                <a:tc>
                  <a:txBody>
                    <a:bodyPr/>
                    <a:lstStyle/>
                    <a:p>
                      <a:pPr rtl="0" fontAlgn="b"/>
                      <a:r>
                        <a:rPr lang="es-CO" sz="1400" dirty="0">
                          <a:solidFill>
                            <a:srgbClr val="44546A"/>
                          </a:solidFill>
                          <a:effectLst/>
                          <a:latin typeface="+mn-lt"/>
                        </a:rPr>
                        <a:t>Pdf</a:t>
                      </a:r>
                    </a:p>
                  </a:txBody>
                  <a:tcPr marL="28575" marR="28575" marT="0" marB="0" anchor="ctr"/>
                </a:tc>
                <a:tc>
                  <a:txBody>
                    <a:bodyPr/>
                    <a:lstStyle/>
                    <a:p>
                      <a:pPr rtl="0" fontAlgn="b"/>
                      <a:endParaRPr lang="es-CO" sz="1400" dirty="0">
                        <a:solidFill>
                          <a:srgbClr val="44546A"/>
                        </a:solidFill>
                        <a:effectLst/>
                        <a:latin typeface="+mn-lt"/>
                      </a:endParaRPr>
                    </a:p>
                  </a:txBody>
                  <a:tcPr marL="28575" marR="28575" marT="0" marB="0" anchor="b"/>
                </a:tc>
              </a:tr>
              <a:tr h="287094">
                <a:tc>
                  <a:txBody>
                    <a:bodyPr/>
                    <a:lstStyle/>
                    <a:p>
                      <a:pPr rtl="0" fontAlgn="b"/>
                      <a:r>
                        <a:rPr lang="es-CO" sz="1400" dirty="0">
                          <a:solidFill>
                            <a:srgbClr val="44546A"/>
                          </a:solidFill>
                          <a:effectLst/>
                          <a:latin typeface="+mn-lt"/>
                        </a:rPr>
                        <a:t>Infografías Interactiva</a:t>
                      </a:r>
                    </a:p>
                  </a:txBody>
                  <a:tcPr marL="28575" marR="28575" marT="0" marB="0" anchor="ctr"/>
                </a:tc>
                <a:tc>
                  <a:txBody>
                    <a:bodyPr/>
                    <a:lstStyle/>
                    <a:p>
                      <a:pPr rtl="0" fontAlgn="b"/>
                      <a:endParaRPr lang="es-CO" sz="1400" dirty="0">
                        <a:solidFill>
                          <a:srgbClr val="44546A"/>
                        </a:solidFill>
                        <a:effectLst/>
                        <a:latin typeface="+mn-lt"/>
                      </a:endParaRPr>
                    </a:p>
                  </a:txBody>
                  <a:tcPr marL="28575" marR="28575" marT="0" marB="0" anchor="b"/>
                </a:tc>
              </a:tr>
              <a:tr h="287094">
                <a:tc>
                  <a:txBody>
                    <a:bodyPr/>
                    <a:lstStyle/>
                    <a:p>
                      <a:pPr rtl="0" fontAlgn="b"/>
                      <a:r>
                        <a:rPr lang="es-CO" sz="1400" dirty="0" smtClean="0">
                          <a:solidFill>
                            <a:srgbClr val="44546A"/>
                          </a:solidFill>
                          <a:effectLst/>
                          <a:latin typeface="+mn-lt"/>
                        </a:rPr>
                        <a:t>Infografías </a:t>
                      </a:r>
                      <a:r>
                        <a:rPr lang="es-CO" sz="1400" dirty="0">
                          <a:solidFill>
                            <a:srgbClr val="44546A"/>
                          </a:solidFill>
                          <a:effectLst/>
                          <a:latin typeface="+mn-lt"/>
                        </a:rPr>
                        <a:t>planas</a:t>
                      </a:r>
                    </a:p>
                  </a:txBody>
                  <a:tcPr marL="28575" marR="28575" marT="0" marB="0" anchor="ctr"/>
                </a:tc>
                <a:tc>
                  <a:txBody>
                    <a:bodyPr/>
                    <a:lstStyle/>
                    <a:p>
                      <a:endParaRPr lang="es-ES" dirty="0"/>
                    </a:p>
                  </a:txBody>
                  <a:tcPr marL="28575" marR="28575" marT="0" marB="0" anchor="b"/>
                </a:tc>
              </a:tr>
              <a:tr h="287094">
                <a:tc>
                  <a:txBody>
                    <a:bodyPr/>
                    <a:lstStyle/>
                    <a:p>
                      <a:pPr rtl="0" fontAlgn="b"/>
                      <a:r>
                        <a:rPr lang="es-CO" sz="1400" dirty="0">
                          <a:solidFill>
                            <a:srgbClr val="44546A"/>
                          </a:solidFill>
                          <a:effectLst/>
                          <a:latin typeface="+mn-lt"/>
                        </a:rPr>
                        <a:t>Esquemas/mapas</a:t>
                      </a:r>
                    </a:p>
                  </a:txBody>
                  <a:tcPr marL="28575" marR="28575" marT="0" marB="0" anchor="ctr"/>
                </a:tc>
                <a:tc>
                  <a:txBody>
                    <a:bodyPr/>
                    <a:lstStyle/>
                    <a:p>
                      <a:endParaRPr lang="es-ES" dirty="0"/>
                    </a:p>
                  </a:txBody>
                  <a:tcPr marL="28575" marR="28575" marT="0" marB="0" anchor="b"/>
                </a:tc>
              </a:tr>
              <a:tr h="287094">
                <a:tc>
                  <a:txBody>
                    <a:bodyPr/>
                    <a:lstStyle/>
                    <a:p>
                      <a:pPr rtl="0" fontAlgn="b"/>
                      <a:r>
                        <a:rPr lang="es-CO" sz="1400" dirty="0">
                          <a:solidFill>
                            <a:srgbClr val="44546A"/>
                          </a:solidFill>
                          <a:effectLst/>
                          <a:latin typeface="+mn-lt"/>
                        </a:rPr>
                        <a:t>Video </a:t>
                      </a:r>
                      <a:r>
                        <a:rPr lang="es-CO" sz="1400" dirty="0" smtClean="0">
                          <a:solidFill>
                            <a:srgbClr val="44546A"/>
                          </a:solidFill>
                          <a:effectLst/>
                          <a:latin typeface="+mn-lt"/>
                        </a:rPr>
                        <a:t>con </a:t>
                      </a:r>
                      <a:r>
                        <a:rPr lang="es-CO" sz="1400" dirty="0">
                          <a:solidFill>
                            <a:srgbClr val="44546A"/>
                          </a:solidFill>
                          <a:effectLst/>
                          <a:latin typeface="+mn-lt"/>
                        </a:rPr>
                        <a:t>expertos</a:t>
                      </a:r>
                    </a:p>
                  </a:txBody>
                  <a:tcPr marL="28575" marR="28575" marT="0" marB="0" anchor="ctr"/>
                </a:tc>
                <a:tc>
                  <a:txBody>
                    <a:bodyPr/>
                    <a:lstStyle/>
                    <a:p>
                      <a:endParaRPr lang="es-ES" dirty="0"/>
                    </a:p>
                  </a:txBody>
                  <a:tcPr marL="28575" marR="28575" marT="0" marB="0" anchor="b"/>
                </a:tc>
              </a:tr>
              <a:tr h="287094">
                <a:tc>
                  <a:txBody>
                    <a:bodyPr/>
                    <a:lstStyle/>
                    <a:p>
                      <a:pPr rtl="0" fontAlgn="b"/>
                      <a:r>
                        <a:rPr lang="es-CO" sz="1400" dirty="0">
                          <a:solidFill>
                            <a:srgbClr val="44546A"/>
                          </a:solidFill>
                          <a:effectLst/>
                          <a:latin typeface="+mn-lt"/>
                        </a:rPr>
                        <a:t>Objetos Virtuales de Aprendizaje</a:t>
                      </a:r>
                    </a:p>
                  </a:txBody>
                  <a:tcPr marL="28575" marR="28575" marT="0" marB="0" anchor="ctr"/>
                </a:tc>
                <a:tc>
                  <a:txBody>
                    <a:bodyPr/>
                    <a:lstStyle/>
                    <a:p>
                      <a:endParaRPr lang="es-ES" dirty="0"/>
                    </a:p>
                  </a:txBody>
                  <a:tcPr marL="28575" marR="28575" marT="0" marB="0" anchor="b"/>
                </a:tc>
              </a:tr>
              <a:tr h="278538">
                <a:tc>
                  <a:txBody>
                    <a:bodyPr/>
                    <a:lstStyle/>
                    <a:p>
                      <a:pPr rtl="0" fontAlgn="b"/>
                      <a:r>
                        <a:rPr lang="es-CO" sz="1400" dirty="0">
                          <a:solidFill>
                            <a:srgbClr val="44546A"/>
                          </a:solidFill>
                          <a:effectLst/>
                          <a:latin typeface="+mn-lt"/>
                        </a:rPr>
                        <a:t>V</a:t>
                      </a:r>
                      <a:r>
                        <a:rPr lang="es-CO" sz="1400" dirty="0" smtClean="0">
                          <a:solidFill>
                            <a:srgbClr val="44546A"/>
                          </a:solidFill>
                          <a:effectLst/>
                          <a:latin typeface="+mn-lt"/>
                        </a:rPr>
                        <a:t>ideo </a:t>
                      </a:r>
                      <a:r>
                        <a:rPr lang="es-CO" sz="1400" dirty="0">
                          <a:solidFill>
                            <a:srgbClr val="44546A"/>
                          </a:solidFill>
                          <a:effectLst/>
                          <a:latin typeface="+mn-lt"/>
                        </a:rPr>
                        <a:t>Tutoriales</a:t>
                      </a:r>
                    </a:p>
                  </a:txBody>
                  <a:tcPr marL="28575" marR="28575" marT="0" marB="0" anchor="ctr"/>
                </a:tc>
                <a:tc>
                  <a:txBody>
                    <a:bodyPr/>
                    <a:lstStyle/>
                    <a:p>
                      <a:endParaRPr lang="es-ES" dirty="0"/>
                    </a:p>
                  </a:txBody>
                  <a:tcPr/>
                </a:tc>
              </a:tr>
              <a:tr h="287094">
                <a:tc>
                  <a:txBody>
                    <a:bodyPr/>
                    <a:lstStyle/>
                    <a:p>
                      <a:pPr rtl="0" fontAlgn="b"/>
                      <a:r>
                        <a:rPr lang="es-CO" sz="1400" dirty="0" smtClean="0">
                          <a:solidFill>
                            <a:srgbClr val="44546A"/>
                          </a:solidFill>
                          <a:effectLst/>
                          <a:latin typeface="+mn-lt"/>
                        </a:rPr>
                        <a:t>Realidad aumentada</a:t>
                      </a:r>
                      <a:endParaRPr lang="es-CO" sz="1400" dirty="0">
                        <a:solidFill>
                          <a:srgbClr val="44546A"/>
                        </a:solidFill>
                        <a:effectLst/>
                        <a:latin typeface="+mn-lt"/>
                      </a:endParaRPr>
                    </a:p>
                  </a:txBody>
                  <a:tcPr marL="28575" marR="28575" marT="0" marB="0" anchor="ctr"/>
                </a:tc>
                <a:tc>
                  <a:txBody>
                    <a:bodyPr/>
                    <a:lstStyle/>
                    <a:p>
                      <a:endParaRPr lang="es-CO" sz="1100" dirty="0"/>
                    </a:p>
                  </a:txBody>
                  <a:tcPr/>
                </a:tc>
              </a:tr>
              <a:tr h="287094">
                <a:tc>
                  <a:txBody>
                    <a:bodyPr/>
                    <a:lstStyle/>
                    <a:p>
                      <a:pPr rtl="0" fontAlgn="b"/>
                      <a:r>
                        <a:rPr lang="pl-PL" sz="1400" dirty="0" err="1" smtClean="0">
                          <a:solidFill>
                            <a:srgbClr val="44546A"/>
                          </a:solidFill>
                          <a:effectLst/>
                          <a:latin typeface="+mn-lt"/>
                        </a:rPr>
                        <a:t>Podcast</a:t>
                      </a:r>
                      <a:endParaRPr lang="es-CO" sz="1400" dirty="0">
                        <a:solidFill>
                          <a:srgbClr val="44546A"/>
                        </a:solidFill>
                        <a:effectLst/>
                        <a:latin typeface="+mn-lt"/>
                      </a:endParaRPr>
                    </a:p>
                  </a:txBody>
                  <a:tcPr marL="28575" marR="28575" marT="0" marB="0" anchor="ctr"/>
                </a:tc>
                <a:tc>
                  <a:txBody>
                    <a:bodyPr/>
                    <a:lstStyle/>
                    <a:p>
                      <a:endParaRPr lang="es-CO" sz="1100" dirty="0"/>
                    </a:p>
                  </a:txBody>
                  <a:tcPr/>
                </a:tc>
              </a:tr>
              <a:tr h="28709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CO" sz="1400" dirty="0" smtClean="0">
                        <a:solidFill>
                          <a:srgbClr val="1AC4C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CO" sz="1800" b="1" dirty="0" smtClean="0">
                          <a:solidFill>
                            <a:srgbClr val="1AC4C4"/>
                          </a:solidFill>
                        </a:rPr>
                        <a:t>Iconos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s-CO" sz="1400" b="1" dirty="0" smtClean="0">
                        <a:solidFill>
                          <a:srgbClr val="1AC4C4"/>
                        </a:solidFill>
                      </a:endParaRPr>
                    </a:p>
                  </a:txBody>
                  <a:tcPr marL="28575" marR="28575" marT="0" marB="0" anchor="b"/>
                </a:tc>
                <a:tc hMerge="1">
                  <a:txBody>
                    <a:bodyPr/>
                    <a:lstStyle/>
                    <a:p>
                      <a:endParaRPr lang="es-CO" sz="1100" dirty="0"/>
                    </a:p>
                  </a:txBody>
                  <a:tcPr/>
                </a:tc>
              </a:tr>
              <a:tr h="287094">
                <a:tc gridSpan="2">
                  <a:txBody>
                    <a:bodyPr/>
                    <a:lstStyle/>
                    <a:p>
                      <a:pPr rtl="0" fontAlgn="b"/>
                      <a:endParaRPr lang="es-CO" sz="1400" dirty="0" smtClean="0">
                        <a:solidFill>
                          <a:srgbClr val="44546A"/>
                        </a:solidFill>
                        <a:effectLst/>
                        <a:latin typeface="+mn-lt"/>
                      </a:endParaRPr>
                    </a:p>
                    <a:p>
                      <a:pPr rtl="0" fontAlgn="b"/>
                      <a:endParaRPr lang="es-CO" sz="1400" dirty="0" smtClean="0">
                        <a:solidFill>
                          <a:srgbClr val="44546A"/>
                        </a:solidFill>
                        <a:effectLst/>
                        <a:latin typeface="+mn-lt"/>
                      </a:endParaRPr>
                    </a:p>
                    <a:p>
                      <a:pPr rtl="0" fontAlgn="b"/>
                      <a:endParaRPr lang="es-CO" sz="1400" dirty="0" smtClean="0">
                        <a:solidFill>
                          <a:srgbClr val="44546A"/>
                        </a:solidFill>
                        <a:effectLst/>
                        <a:latin typeface="+mn-lt"/>
                      </a:endParaRPr>
                    </a:p>
                    <a:p>
                      <a:pPr rtl="0" fontAlgn="b"/>
                      <a:endParaRPr lang="es-CO" sz="1400" dirty="0" smtClean="0">
                        <a:solidFill>
                          <a:srgbClr val="44546A"/>
                        </a:solidFill>
                        <a:effectLst/>
                        <a:latin typeface="+mn-lt"/>
                      </a:endParaRPr>
                    </a:p>
                    <a:p>
                      <a:pPr rtl="0" fontAlgn="b"/>
                      <a:endParaRPr lang="es-CO" sz="1400" dirty="0" smtClean="0">
                        <a:solidFill>
                          <a:srgbClr val="44546A"/>
                        </a:solidFill>
                        <a:effectLst/>
                        <a:latin typeface="+mn-lt"/>
                      </a:endParaRPr>
                    </a:p>
                    <a:p>
                      <a:pPr rtl="0" fontAlgn="b"/>
                      <a:endParaRPr lang="es-CO" sz="1400" dirty="0" smtClean="0">
                        <a:solidFill>
                          <a:srgbClr val="44546A"/>
                        </a:solidFill>
                        <a:effectLst/>
                        <a:latin typeface="+mn-lt"/>
                      </a:endParaRPr>
                    </a:p>
                    <a:p>
                      <a:pPr rtl="0" fontAlgn="b"/>
                      <a:endParaRPr lang="es-CO" sz="1400" dirty="0">
                        <a:solidFill>
                          <a:srgbClr val="44546A"/>
                        </a:solidFill>
                        <a:effectLst/>
                        <a:latin typeface="+mn-lt"/>
                      </a:endParaRPr>
                    </a:p>
                  </a:txBody>
                  <a:tcPr marL="28575" marR="28575" marT="0" marB="0" anchor="b"/>
                </a:tc>
                <a:tc hMerge="1">
                  <a:txBody>
                    <a:bodyPr/>
                    <a:lstStyle/>
                    <a:p>
                      <a:endParaRPr lang="es-CO" sz="1100" dirty="0"/>
                    </a:p>
                  </a:txBody>
                  <a:tcPr/>
                </a:tc>
              </a:tr>
            </a:tbl>
          </a:graphicData>
        </a:graphic>
      </p:graphicFrame>
      <p:sp>
        <p:nvSpPr>
          <p:cNvPr id="33" name="CuadroTexto 32"/>
          <p:cNvSpPr txBox="1"/>
          <p:nvPr userDrawn="1"/>
        </p:nvSpPr>
        <p:spPr>
          <a:xfrm>
            <a:off x="81942" y="53669"/>
            <a:ext cx="2123466" cy="369332"/>
          </a:xfrm>
          <a:prstGeom prst="rect">
            <a:avLst/>
          </a:prstGeom>
          <a:noFill/>
        </p:spPr>
        <p:txBody>
          <a:bodyPr wrap="none" rtlCol="0">
            <a:spAutoFit/>
          </a:bodyPr>
          <a:lstStyle/>
          <a:p>
            <a:r>
              <a:rPr lang="es-CO" sz="1800" b="1" dirty="0" smtClean="0">
                <a:solidFill>
                  <a:schemeClr val="bg1"/>
                </a:solidFill>
              </a:rPr>
              <a:t>TIPOS DE RECURSOS</a:t>
            </a:r>
            <a:endParaRPr lang="es-CO" sz="1800" b="1" dirty="0">
              <a:solidFill>
                <a:schemeClr val="bg1"/>
              </a:solidFill>
            </a:endParaRPr>
          </a:p>
        </p:txBody>
      </p:sp>
      <p:sp>
        <p:nvSpPr>
          <p:cNvPr id="34" name="CuadroTexto 33"/>
          <p:cNvSpPr txBox="1"/>
          <p:nvPr userDrawn="1"/>
        </p:nvSpPr>
        <p:spPr>
          <a:xfrm>
            <a:off x="347439" y="5790742"/>
            <a:ext cx="1821796" cy="430887"/>
          </a:xfrm>
          <a:prstGeom prst="rect">
            <a:avLst/>
          </a:prstGeom>
          <a:noFill/>
        </p:spPr>
        <p:txBody>
          <a:bodyPr wrap="square" rtlCol="0">
            <a:spAutoFit/>
          </a:bodyPr>
          <a:lstStyle/>
          <a:p>
            <a:pPr algn="ctr"/>
            <a:r>
              <a:rPr lang="es-CO" sz="1100" b="1" dirty="0" smtClean="0">
                <a:solidFill>
                  <a:schemeClr val="bg1">
                    <a:lumMod val="50000"/>
                  </a:schemeClr>
                </a:solidFill>
              </a:rPr>
              <a:t>Competencias de aprendizaje</a:t>
            </a:r>
            <a:endParaRPr lang="es-CO" sz="1100" b="1" dirty="0">
              <a:solidFill>
                <a:schemeClr val="bg1">
                  <a:lumMod val="50000"/>
                </a:schemeClr>
              </a:solidFill>
            </a:endParaRPr>
          </a:p>
        </p:txBody>
      </p:sp>
      <p:sp>
        <p:nvSpPr>
          <p:cNvPr id="35" name="CuadroTexto 34"/>
          <p:cNvSpPr txBox="1"/>
          <p:nvPr userDrawn="1"/>
        </p:nvSpPr>
        <p:spPr>
          <a:xfrm>
            <a:off x="1823804" y="5807189"/>
            <a:ext cx="1450921" cy="430887"/>
          </a:xfrm>
          <a:prstGeom prst="rect">
            <a:avLst/>
          </a:prstGeom>
          <a:noFill/>
        </p:spPr>
        <p:txBody>
          <a:bodyPr wrap="square" rtlCol="0">
            <a:spAutoFit/>
          </a:bodyPr>
          <a:lstStyle/>
          <a:p>
            <a:pPr algn="ctr"/>
            <a:r>
              <a:rPr lang="es-CO" sz="1100" b="1" dirty="0" smtClean="0">
                <a:solidFill>
                  <a:schemeClr val="bg1">
                    <a:lumMod val="50000"/>
                  </a:schemeClr>
                </a:solidFill>
              </a:rPr>
              <a:t>Objetivos de aprendizaje</a:t>
            </a:r>
            <a:endParaRPr lang="es-CO" sz="1100" b="1" dirty="0">
              <a:solidFill>
                <a:schemeClr val="bg1">
                  <a:lumMod val="50000"/>
                </a:schemeClr>
              </a:solidFill>
            </a:endParaRPr>
          </a:p>
        </p:txBody>
      </p:sp>
      <p:sp>
        <p:nvSpPr>
          <p:cNvPr id="36" name="CuadroTexto 35"/>
          <p:cNvSpPr txBox="1"/>
          <p:nvPr userDrawn="1"/>
        </p:nvSpPr>
        <p:spPr>
          <a:xfrm>
            <a:off x="2886931" y="5891828"/>
            <a:ext cx="1479696" cy="261610"/>
          </a:xfrm>
          <a:prstGeom prst="rect">
            <a:avLst/>
          </a:prstGeom>
          <a:noFill/>
        </p:spPr>
        <p:txBody>
          <a:bodyPr wrap="square" rtlCol="0">
            <a:spAutoFit/>
          </a:bodyPr>
          <a:lstStyle/>
          <a:p>
            <a:pPr algn="ctr"/>
            <a:r>
              <a:rPr lang="es-CO" sz="1100" b="1" dirty="0" smtClean="0">
                <a:solidFill>
                  <a:schemeClr val="bg1">
                    <a:lumMod val="50000"/>
                  </a:schemeClr>
                </a:solidFill>
              </a:rPr>
              <a:t>Reto</a:t>
            </a:r>
            <a:endParaRPr lang="es-CO" sz="1100" b="1" dirty="0">
              <a:solidFill>
                <a:schemeClr val="bg1">
                  <a:lumMod val="50000"/>
                </a:schemeClr>
              </a:solidFill>
            </a:endParaRPr>
          </a:p>
        </p:txBody>
      </p:sp>
      <p:sp>
        <p:nvSpPr>
          <p:cNvPr id="62" name="CuadroTexto 61"/>
          <p:cNvSpPr txBox="1"/>
          <p:nvPr userDrawn="1"/>
        </p:nvSpPr>
        <p:spPr>
          <a:xfrm>
            <a:off x="4093966" y="5875380"/>
            <a:ext cx="1608449" cy="261610"/>
          </a:xfrm>
          <a:prstGeom prst="rect">
            <a:avLst/>
          </a:prstGeom>
          <a:noFill/>
        </p:spPr>
        <p:txBody>
          <a:bodyPr wrap="square" rtlCol="0">
            <a:spAutoFit/>
          </a:bodyPr>
          <a:lstStyle/>
          <a:p>
            <a:pPr algn="ctr"/>
            <a:r>
              <a:rPr lang="es-CO" sz="1100" b="1" dirty="0" smtClean="0">
                <a:solidFill>
                  <a:schemeClr val="bg1">
                    <a:lumMod val="50000"/>
                  </a:schemeClr>
                </a:solidFill>
              </a:rPr>
              <a:t>Sitio web</a:t>
            </a:r>
            <a:endParaRPr lang="es-CO" sz="1100" b="1" dirty="0">
              <a:solidFill>
                <a:schemeClr val="bg1">
                  <a:lumMod val="50000"/>
                </a:schemeClr>
              </a:solidFill>
            </a:endParaRPr>
          </a:p>
        </p:txBody>
      </p:sp>
      <p:sp>
        <p:nvSpPr>
          <p:cNvPr id="66" name="CuadroTexto 65"/>
          <p:cNvSpPr txBox="1"/>
          <p:nvPr userDrawn="1"/>
        </p:nvSpPr>
        <p:spPr>
          <a:xfrm>
            <a:off x="9792969" y="5847473"/>
            <a:ext cx="1479696" cy="261610"/>
          </a:xfrm>
          <a:prstGeom prst="rect">
            <a:avLst/>
          </a:prstGeom>
          <a:noFill/>
        </p:spPr>
        <p:txBody>
          <a:bodyPr wrap="square" rtlCol="0">
            <a:spAutoFit/>
          </a:bodyPr>
          <a:lstStyle/>
          <a:p>
            <a:pPr algn="ctr"/>
            <a:r>
              <a:rPr lang="es-CO" sz="1100" b="1" dirty="0" smtClean="0">
                <a:solidFill>
                  <a:schemeClr val="bg1">
                    <a:lumMod val="50000"/>
                  </a:schemeClr>
                </a:solidFill>
              </a:rPr>
              <a:t>Audio</a:t>
            </a:r>
            <a:endParaRPr lang="es-CO" sz="1100" b="1" dirty="0">
              <a:solidFill>
                <a:schemeClr val="bg1">
                  <a:lumMod val="50000"/>
                </a:schemeClr>
              </a:solidFill>
            </a:endParaRPr>
          </a:p>
        </p:txBody>
      </p:sp>
      <p:sp>
        <p:nvSpPr>
          <p:cNvPr id="14" name="CuadroTexto 13"/>
          <p:cNvSpPr txBox="1"/>
          <p:nvPr userDrawn="1"/>
        </p:nvSpPr>
        <p:spPr>
          <a:xfrm>
            <a:off x="6985322" y="5718725"/>
            <a:ext cx="1479696" cy="461665"/>
          </a:xfrm>
          <a:prstGeom prst="rect">
            <a:avLst/>
          </a:prstGeom>
          <a:noFill/>
        </p:spPr>
        <p:txBody>
          <a:bodyPr wrap="square" rtlCol="0">
            <a:spAutoFit/>
          </a:bodyPr>
          <a:lstStyle/>
          <a:p>
            <a:pPr algn="ctr"/>
            <a:r>
              <a:rPr lang="es-CO" sz="1200" b="1" dirty="0" smtClean="0">
                <a:solidFill>
                  <a:schemeClr val="bg1">
                    <a:lumMod val="50000"/>
                  </a:schemeClr>
                </a:solidFill>
              </a:rPr>
              <a:t>Video recomendados</a:t>
            </a:r>
            <a:endParaRPr lang="es-CO" sz="1200" b="1" dirty="0">
              <a:solidFill>
                <a:schemeClr val="bg1">
                  <a:lumMod val="50000"/>
                </a:schemeClr>
              </a:solidFill>
            </a:endParaRPr>
          </a:p>
        </p:txBody>
      </p:sp>
      <p:sp>
        <p:nvSpPr>
          <p:cNvPr id="17" name="CuadroTexto 16"/>
          <p:cNvSpPr txBox="1"/>
          <p:nvPr userDrawn="1"/>
        </p:nvSpPr>
        <p:spPr>
          <a:xfrm>
            <a:off x="8616763" y="5839777"/>
            <a:ext cx="1367486" cy="276999"/>
          </a:xfrm>
          <a:prstGeom prst="rect">
            <a:avLst/>
          </a:prstGeom>
          <a:noFill/>
        </p:spPr>
        <p:txBody>
          <a:bodyPr wrap="square" rtlCol="0">
            <a:spAutoFit/>
          </a:bodyPr>
          <a:lstStyle/>
          <a:p>
            <a:pPr algn="ctr"/>
            <a:r>
              <a:rPr lang="es-CO" sz="1200" b="1" dirty="0" smtClean="0">
                <a:solidFill>
                  <a:schemeClr val="bg1">
                    <a:lumMod val="50000"/>
                  </a:schemeClr>
                </a:solidFill>
              </a:rPr>
              <a:t>Videos de apoyo</a:t>
            </a:r>
            <a:endParaRPr lang="es-CO" sz="1200" b="1" dirty="0">
              <a:solidFill>
                <a:schemeClr val="bg1">
                  <a:lumMod val="50000"/>
                </a:schemeClr>
              </a:solidFill>
            </a:endParaRPr>
          </a:p>
        </p:txBody>
      </p:sp>
      <p:sp>
        <p:nvSpPr>
          <p:cNvPr id="15" name="CuadroTexto 14"/>
          <p:cNvSpPr txBox="1"/>
          <p:nvPr userDrawn="1"/>
        </p:nvSpPr>
        <p:spPr>
          <a:xfrm>
            <a:off x="5429754" y="5867442"/>
            <a:ext cx="1479696" cy="261610"/>
          </a:xfrm>
          <a:prstGeom prst="rect">
            <a:avLst/>
          </a:prstGeom>
          <a:noFill/>
        </p:spPr>
        <p:txBody>
          <a:bodyPr wrap="square" rtlCol="0">
            <a:spAutoFit/>
          </a:bodyPr>
          <a:lstStyle/>
          <a:p>
            <a:pPr algn="ctr"/>
            <a:r>
              <a:rPr lang="es-CO" sz="1100" b="1" dirty="0" smtClean="0">
                <a:solidFill>
                  <a:schemeClr val="bg1">
                    <a:lumMod val="50000"/>
                  </a:schemeClr>
                </a:solidFill>
              </a:rPr>
              <a:t>PDF</a:t>
            </a:r>
            <a:endParaRPr lang="es-CO" sz="1100" b="1" dirty="0">
              <a:solidFill>
                <a:schemeClr val="bg1">
                  <a:lumMod val="50000"/>
                </a:schemeClr>
              </a:solidFill>
            </a:endParaRPr>
          </a:p>
        </p:txBody>
      </p:sp>
      <p:sp>
        <p:nvSpPr>
          <p:cNvPr id="12" name="Marcador de texto 11"/>
          <p:cNvSpPr>
            <a:spLocks noGrp="1"/>
          </p:cNvSpPr>
          <p:nvPr>
            <p:ph type="body" sz="quarter" idx="10" hasCustomPrompt="1"/>
          </p:nvPr>
        </p:nvSpPr>
        <p:spPr>
          <a:xfrm>
            <a:off x="10159756" y="1484192"/>
            <a:ext cx="1250706" cy="205885"/>
          </a:xfrm>
          <a:prstGeom prst="rect">
            <a:avLst/>
          </a:prstGeom>
        </p:spPr>
        <p:txBody>
          <a:bodyPr vert="horz" anchor="ctr"/>
          <a:lstStyle>
            <a:lvl1pPr marL="0" indent="0" algn="ctr">
              <a:buNone/>
              <a:defRPr sz="900"/>
            </a:lvl1pPr>
          </a:lstStyle>
          <a:p>
            <a:pPr lvl="0"/>
            <a:r>
              <a:rPr lang="es-ES" dirty="0" smtClean="0"/>
              <a:t>X</a:t>
            </a:r>
            <a:endParaRPr lang="es-ES" dirty="0"/>
          </a:p>
        </p:txBody>
      </p:sp>
      <p:sp>
        <p:nvSpPr>
          <p:cNvPr id="44" name="Marcador de texto 11"/>
          <p:cNvSpPr>
            <a:spLocks noGrp="1"/>
          </p:cNvSpPr>
          <p:nvPr>
            <p:ph type="body" sz="quarter" idx="11" hasCustomPrompt="1"/>
          </p:nvPr>
        </p:nvSpPr>
        <p:spPr>
          <a:xfrm>
            <a:off x="10165617" y="1783131"/>
            <a:ext cx="1250706" cy="205885"/>
          </a:xfrm>
          <a:prstGeom prst="rect">
            <a:avLst/>
          </a:prstGeom>
        </p:spPr>
        <p:txBody>
          <a:bodyPr vert="horz" anchor="ctr"/>
          <a:lstStyle>
            <a:lvl1pPr marL="0" indent="0" algn="ctr">
              <a:buNone/>
              <a:defRPr sz="900"/>
            </a:lvl1pPr>
          </a:lstStyle>
          <a:p>
            <a:pPr lvl="0"/>
            <a:r>
              <a:rPr lang="es-ES" dirty="0" smtClean="0"/>
              <a:t>Texto aquí</a:t>
            </a:r>
            <a:endParaRPr lang="es-ES" dirty="0"/>
          </a:p>
        </p:txBody>
      </p:sp>
      <p:sp>
        <p:nvSpPr>
          <p:cNvPr id="48" name="Marcador de texto 11"/>
          <p:cNvSpPr>
            <a:spLocks noGrp="1"/>
          </p:cNvSpPr>
          <p:nvPr>
            <p:ph type="body" sz="quarter" idx="12" hasCustomPrompt="1"/>
          </p:nvPr>
        </p:nvSpPr>
        <p:spPr>
          <a:xfrm>
            <a:off x="10165618" y="2066438"/>
            <a:ext cx="1250706" cy="205885"/>
          </a:xfrm>
          <a:prstGeom prst="rect">
            <a:avLst/>
          </a:prstGeom>
        </p:spPr>
        <p:txBody>
          <a:bodyPr vert="horz" anchor="ctr"/>
          <a:lstStyle>
            <a:lvl1pPr marL="0" indent="0" algn="ctr">
              <a:buNone/>
              <a:defRPr sz="900"/>
            </a:lvl1pPr>
          </a:lstStyle>
          <a:p>
            <a:pPr lvl="0"/>
            <a:r>
              <a:rPr lang="es-ES" dirty="0" smtClean="0"/>
              <a:t>Texto aquí</a:t>
            </a:r>
            <a:endParaRPr lang="es-ES" dirty="0"/>
          </a:p>
        </p:txBody>
      </p:sp>
      <p:sp>
        <p:nvSpPr>
          <p:cNvPr id="49" name="Marcador de texto 11"/>
          <p:cNvSpPr>
            <a:spLocks noGrp="1"/>
          </p:cNvSpPr>
          <p:nvPr>
            <p:ph type="body" sz="quarter" idx="13" hasCustomPrompt="1"/>
          </p:nvPr>
        </p:nvSpPr>
        <p:spPr>
          <a:xfrm>
            <a:off x="10171479" y="2365377"/>
            <a:ext cx="1250706" cy="205885"/>
          </a:xfrm>
          <a:prstGeom prst="rect">
            <a:avLst/>
          </a:prstGeom>
        </p:spPr>
        <p:txBody>
          <a:bodyPr vert="horz" anchor="ctr"/>
          <a:lstStyle>
            <a:lvl1pPr marL="0" indent="0" algn="ctr">
              <a:buNone/>
              <a:defRPr sz="900"/>
            </a:lvl1pPr>
          </a:lstStyle>
          <a:p>
            <a:pPr lvl="0"/>
            <a:r>
              <a:rPr lang="es-ES" dirty="0" smtClean="0"/>
              <a:t>Texto aquí</a:t>
            </a:r>
            <a:endParaRPr lang="es-ES" dirty="0"/>
          </a:p>
        </p:txBody>
      </p:sp>
      <p:sp>
        <p:nvSpPr>
          <p:cNvPr id="50" name="Marcador de texto 11"/>
          <p:cNvSpPr>
            <a:spLocks noGrp="1"/>
          </p:cNvSpPr>
          <p:nvPr>
            <p:ph type="body" sz="quarter" idx="14" hasCustomPrompt="1"/>
          </p:nvPr>
        </p:nvSpPr>
        <p:spPr>
          <a:xfrm>
            <a:off x="10165618" y="2662362"/>
            <a:ext cx="1250706" cy="205885"/>
          </a:xfrm>
          <a:prstGeom prst="rect">
            <a:avLst/>
          </a:prstGeom>
        </p:spPr>
        <p:txBody>
          <a:bodyPr vert="horz" anchor="ctr"/>
          <a:lstStyle>
            <a:lvl1pPr marL="0" indent="0" algn="ctr">
              <a:buNone/>
              <a:defRPr sz="900"/>
            </a:lvl1pPr>
          </a:lstStyle>
          <a:p>
            <a:pPr lvl="0"/>
            <a:r>
              <a:rPr lang="es-ES" dirty="0" smtClean="0"/>
              <a:t>Texto aquí</a:t>
            </a:r>
            <a:endParaRPr lang="es-ES" dirty="0"/>
          </a:p>
        </p:txBody>
      </p:sp>
      <p:sp>
        <p:nvSpPr>
          <p:cNvPr id="51" name="Marcador de texto 11"/>
          <p:cNvSpPr>
            <a:spLocks noGrp="1"/>
          </p:cNvSpPr>
          <p:nvPr>
            <p:ph type="body" sz="quarter" idx="15" hasCustomPrompt="1"/>
          </p:nvPr>
        </p:nvSpPr>
        <p:spPr>
          <a:xfrm>
            <a:off x="10171479" y="2961301"/>
            <a:ext cx="1250706" cy="205885"/>
          </a:xfrm>
          <a:prstGeom prst="rect">
            <a:avLst/>
          </a:prstGeom>
        </p:spPr>
        <p:txBody>
          <a:bodyPr vert="horz" anchor="ctr"/>
          <a:lstStyle>
            <a:lvl1pPr marL="0" indent="0" algn="ctr">
              <a:buNone/>
              <a:defRPr sz="900"/>
            </a:lvl1pPr>
          </a:lstStyle>
          <a:p>
            <a:pPr lvl="0"/>
            <a:r>
              <a:rPr lang="es-ES" dirty="0" smtClean="0"/>
              <a:t>Texto aquí</a:t>
            </a:r>
            <a:endParaRPr lang="es-ES" dirty="0"/>
          </a:p>
        </p:txBody>
      </p:sp>
      <p:sp>
        <p:nvSpPr>
          <p:cNvPr id="52" name="Marcador de texto 11"/>
          <p:cNvSpPr>
            <a:spLocks noGrp="1"/>
          </p:cNvSpPr>
          <p:nvPr>
            <p:ph type="body" sz="quarter" idx="16" hasCustomPrompt="1"/>
          </p:nvPr>
        </p:nvSpPr>
        <p:spPr>
          <a:xfrm>
            <a:off x="10171480" y="3244608"/>
            <a:ext cx="1250706" cy="205885"/>
          </a:xfrm>
          <a:prstGeom prst="rect">
            <a:avLst/>
          </a:prstGeom>
        </p:spPr>
        <p:txBody>
          <a:bodyPr vert="horz" anchor="ctr"/>
          <a:lstStyle>
            <a:lvl1pPr marL="0" indent="0" algn="ctr">
              <a:buNone/>
              <a:defRPr sz="900"/>
            </a:lvl1pPr>
          </a:lstStyle>
          <a:p>
            <a:pPr lvl="0"/>
            <a:r>
              <a:rPr lang="es-ES" dirty="0" smtClean="0"/>
              <a:t>Texto aquí</a:t>
            </a:r>
            <a:endParaRPr lang="es-ES" dirty="0"/>
          </a:p>
        </p:txBody>
      </p:sp>
      <p:sp>
        <p:nvSpPr>
          <p:cNvPr id="53" name="Marcador de texto 11"/>
          <p:cNvSpPr>
            <a:spLocks noGrp="1"/>
          </p:cNvSpPr>
          <p:nvPr>
            <p:ph type="body" sz="quarter" idx="17" hasCustomPrompt="1"/>
          </p:nvPr>
        </p:nvSpPr>
        <p:spPr>
          <a:xfrm>
            <a:off x="10177341" y="3572854"/>
            <a:ext cx="1250706" cy="205885"/>
          </a:xfrm>
          <a:prstGeom prst="rect">
            <a:avLst/>
          </a:prstGeom>
        </p:spPr>
        <p:txBody>
          <a:bodyPr vert="horz" anchor="ctr"/>
          <a:lstStyle>
            <a:lvl1pPr marL="0" indent="0" algn="ctr">
              <a:buNone/>
              <a:defRPr sz="900"/>
            </a:lvl1pPr>
          </a:lstStyle>
          <a:p>
            <a:pPr lvl="0"/>
            <a:r>
              <a:rPr lang="es-ES" dirty="0" smtClean="0"/>
              <a:t>Texto aquí</a:t>
            </a:r>
            <a:endParaRPr lang="es-ES" dirty="0"/>
          </a:p>
        </p:txBody>
      </p:sp>
      <p:sp>
        <p:nvSpPr>
          <p:cNvPr id="54" name="Marcador de texto 11"/>
          <p:cNvSpPr>
            <a:spLocks noGrp="1"/>
          </p:cNvSpPr>
          <p:nvPr>
            <p:ph type="body" sz="quarter" idx="18" hasCustomPrompt="1"/>
          </p:nvPr>
        </p:nvSpPr>
        <p:spPr>
          <a:xfrm>
            <a:off x="10192972" y="3881562"/>
            <a:ext cx="1250706" cy="205885"/>
          </a:xfrm>
          <a:prstGeom prst="rect">
            <a:avLst/>
          </a:prstGeom>
        </p:spPr>
        <p:txBody>
          <a:bodyPr vert="horz" anchor="ctr"/>
          <a:lstStyle>
            <a:lvl1pPr marL="0" indent="0" algn="ctr">
              <a:buNone/>
              <a:defRPr sz="900"/>
            </a:lvl1pPr>
          </a:lstStyle>
          <a:p>
            <a:pPr lvl="0"/>
            <a:r>
              <a:rPr lang="es-ES" dirty="0" smtClean="0"/>
              <a:t>Texto aquí</a:t>
            </a:r>
            <a:endParaRPr lang="es-ES" dirty="0"/>
          </a:p>
        </p:txBody>
      </p:sp>
    </p:spTree>
    <p:extLst>
      <p:ext uri="{BB962C8B-B14F-4D97-AF65-F5344CB8AC3E}">
        <p14:creationId xmlns:p14="http://schemas.microsoft.com/office/powerpoint/2010/main" val="152304930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po de pop up">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223627" y="603666"/>
            <a:ext cx="10515600" cy="496266"/>
          </a:xfrm>
          <a:prstGeom prst="rect">
            <a:avLst/>
          </a:prstGeom>
        </p:spPr>
        <p:txBody>
          <a:bodyPr/>
          <a:lstStyle>
            <a:lvl1pPr algn="ctr">
              <a:defRPr sz="2000" b="1" baseline="0">
                <a:solidFill>
                  <a:srgbClr val="1AC4C4"/>
                </a:solidFill>
              </a:defRPr>
            </a:lvl1pPr>
          </a:lstStyle>
          <a:p>
            <a:r>
              <a:rPr lang="es-ES" dirty="0" smtClean="0"/>
              <a:t>Íconos: Conjunto de pop up</a:t>
            </a:r>
            <a:endParaRPr lang="es-CO" dirty="0"/>
          </a:p>
        </p:txBody>
      </p:sp>
      <p:sp>
        <p:nvSpPr>
          <p:cNvPr id="6" name="CuadroTexto 5"/>
          <p:cNvSpPr txBox="1"/>
          <p:nvPr userDrawn="1"/>
        </p:nvSpPr>
        <p:spPr>
          <a:xfrm>
            <a:off x="1198075" y="2804684"/>
            <a:ext cx="1479696" cy="276999"/>
          </a:xfrm>
          <a:prstGeom prst="rect">
            <a:avLst/>
          </a:prstGeom>
          <a:noFill/>
        </p:spPr>
        <p:txBody>
          <a:bodyPr wrap="square" rtlCol="0">
            <a:spAutoFit/>
          </a:bodyPr>
          <a:lstStyle/>
          <a:p>
            <a:pPr algn="ctr"/>
            <a:r>
              <a:rPr lang="es-CO" sz="1200" b="1" dirty="0" smtClean="0">
                <a:solidFill>
                  <a:schemeClr val="bg1">
                    <a:lumMod val="50000"/>
                  </a:schemeClr>
                </a:solidFill>
              </a:rPr>
              <a:t>Ideas clave</a:t>
            </a:r>
            <a:endParaRPr lang="es-CO" sz="1200" b="1" dirty="0">
              <a:solidFill>
                <a:schemeClr val="bg1">
                  <a:lumMod val="50000"/>
                </a:schemeClr>
              </a:solidFill>
            </a:endParaRPr>
          </a:p>
        </p:txBody>
      </p:sp>
      <p:sp>
        <p:nvSpPr>
          <p:cNvPr id="8" name="CuadroTexto 7"/>
          <p:cNvSpPr txBox="1"/>
          <p:nvPr userDrawn="1"/>
        </p:nvSpPr>
        <p:spPr>
          <a:xfrm>
            <a:off x="2792416" y="2804683"/>
            <a:ext cx="1479696" cy="461665"/>
          </a:xfrm>
          <a:prstGeom prst="rect">
            <a:avLst/>
          </a:prstGeom>
          <a:noFill/>
        </p:spPr>
        <p:txBody>
          <a:bodyPr wrap="square" rtlCol="0">
            <a:spAutoFit/>
          </a:bodyPr>
          <a:lstStyle/>
          <a:p>
            <a:pPr algn="ctr"/>
            <a:r>
              <a:rPr lang="es-CO" sz="1200" b="1" dirty="0" smtClean="0">
                <a:solidFill>
                  <a:schemeClr val="bg1">
                    <a:lumMod val="50000"/>
                  </a:schemeClr>
                </a:solidFill>
              </a:rPr>
              <a:t>Preguntas de reflexión</a:t>
            </a:r>
            <a:endParaRPr lang="es-CO" sz="1200" b="1" dirty="0">
              <a:solidFill>
                <a:schemeClr val="bg1">
                  <a:lumMod val="50000"/>
                </a:schemeClr>
              </a:solidFill>
            </a:endParaRPr>
          </a:p>
        </p:txBody>
      </p:sp>
      <p:sp>
        <p:nvSpPr>
          <p:cNvPr id="10" name="CuadroTexto 9"/>
          <p:cNvSpPr txBox="1"/>
          <p:nvPr userDrawn="1"/>
        </p:nvSpPr>
        <p:spPr>
          <a:xfrm>
            <a:off x="4386757" y="2850850"/>
            <a:ext cx="1479696" cy="276999"/>
          </a:xfrm>
          <a:prstGeom prst="rect">
            <a:avLst/>
          </a:prstGeom>
          <a:noFill/>
        </p:spPr>
        <p:txBody>
          <a:bodyPr wrap="square" rtlCol="0">
            <a:spAutoFit/>
          </a:bodyPr>
          <a:lstStyle/>
          <a:p>
            <a:pPr algn="ctr"/>
            <a:r>
              <a:rPr lang="es-CO" sz="1200" b="1" dirty="0" smtClean="0">
                <a:solidFill>
                  <a:schemeClr val="bg1">
                    <a:lumMod val="50000"/>
                  </a:schemeClr>
                </a:solidFill>
              </a:rPr>
              <a:t>Importante</a:t>
            </a:r>
            <a:endParaRPr lang="es-CO" sz="1200" b="1" dirty="0">
              <a:solidFill>
                <a:schemeClr val="bg1">
                  <a:lumMod val="50000"/>
                </a:schemeClr>
              </a:solidFill>
            </a:endParaRPr>
          </a:p>
        </p:txBody>
      </p:sp>
      <p:sp>
        <p:nvSpPr>
          <p:cNvPr id="12" name="CuadroTexto 11"/>
          <p:cNvSpPr txBox="1"/>
          <p:nvPr userDrawn="1"/>
        </p:nvSpPr>
        <p:spPr>
          <a:xfrm>
            <a:off x="5852514" y="2919660"/>
            <a:ext cx="1479696" cy="276999"/>
          </a:xfrm>
          <a:prstGeom prst="rect">
            <a:avLst/>
          </a:prstGeom>
          <a:noFill/>
        </p:spPr>
        <p:txBody>
          <a:bodyPr wrap="square" rtlCol="0">
            <a:spAutoFit/>
          </a:bodyPr>
          <a:lstStyle/>
          <a:p>
            <a:pPr algn="ctr"/>
            <a:r>
              <a:rPr lang="es-CO" sz="1200" b="1" dirty="0" smtClean="0">
                <a:solidFill>
                  <a:schemeClr val="bg1">
                    <a:lumMod val="50000"/>
                  </a:schemeClr>
                </a:solidFill>
              </a:rPr>
              <a:t>Piense</a:t>
            </a:r>
            <a:r>
              <a:rPr lang="es-CO" sz="1200" b="1" baseline="0" dirty="0" smtClean="0">
                <a:solidFill>
                  <a:schemeClr val="bg1">
                    <a:lumMod val="50000"/>
                  </a:schemeClr>
                </a:solidFill>
              </a:rPr>
              <a:t> un minuto</a:t>
            </a:r>
            <a:endParaRPr lang="es-CO" sz="1200" b="1" dirty="0">
              <a:solidFill>
                <a:schemeClr val="bg1">
                  <a:lumMod val="50000"/>
                </a:schemeClr>
              </a:solidFill>
            </a:endParaRPr>
          </a:p>
        </p:txBody>
      </p:sp>
      <p:sp>
        <p:nvSpPr>
          <p:cNvPr id="14" name="CuadroTexto 13"/>
          <p:cNvSpPr txBox="1"/>
          <p:nvPr userDrawn="1"/>
        </p:nvSpPr>
        <p:spPr>
          <a:xfrm>
            <a:off x="7332210" y="2850850"/>
            <a:ext cx="1479696" cy="461665"/>
          </a:xfrm>
          <a:prstGeom prst="rect">
            <a:avLst/>
          </a:prstGeom>
          <a:noFill/>
        </p:spPr>
        <p:txBody>
          <a:bodyPr wrap="square" rtlCol="0">
            <a:spAutoFit/>
          </a:bodyPr>
          <a:lstStyle/>
          <a:p>
            <a:pPr algn="ctr"/>
            <a:r>
              <a:rPr lang="es-CO" sz="1200" b="1" dirty="0" smtClean="0">
                <a:solidFill>
                  <a:schemeClr val="bg1">
                    <a:lumMod val="50000"/>
                  </a:schemeClr>
                </a:solidFill>
              </a:rPr>
              <a:t>Para tener</a:t>
            </a:r>
            <a:r>
              <a:rPr lang="es-CO" sz="1200" b="1" baseline="0" dirty="0" smtClean="0">
                <a:solidFill>
                  <a:schemeClr val="bg1">
                    <a:lumMod val="50000"/>
                  </a:schemeClr>
                </a:solidFill>
              </a:rPr>
              <a:t> en cuenta</a:t>
            </a:r>
            <a:endParaRPr lang="es-CO" sz="1200" b="1" dirty="0">
              <a:solidFill>
                <a:schemeClr val="bg1">
                  <a:lumMod val="50000"/>
                </a:schemeClr>
              </a:solidFill>
            </a:endParaRPr>
          </a:p>
        </p:txBody>
      </p:sp>
      <p:sp>
        <p:nvSpPr>
          <p:cNvPr id="16" name="CuadroTexto 15"/>
          <p:cNvSpPr txBox="1"/>
          <p:nvPr userDrawn="1"/>
        </p:nvSpPr>
        <p:spPr>
          <a:xfrm>
            <a:off x="8763354" y="2897017"/>
            <a:ext cx="1479696" cy="276999"/>
          </a:xfrm>
          <a:prstGeom prst="rect">
            <a:avLst/>
          </a:prstGeom>
          <a:noFill/>
        </p:spPr>
        <p:txBody>
          <a:bodyPr wrap="square" rtlCol="0">
            <a:spAutoFit/>
          </a:bodyPr>
          <a:lstStyle/>
          <a:p>
            <a:pPr algn="ctr"/>
            <a:r>
              <a:rPr lang="es-CO" sz="1200" b="1" dirty="0" smtClean="0">
                <a:solidFill>
                  <a:schemeClr val="bg1">
                    <a:lumMod val="50000"/>
                  </a:schemeClr>
                </a:solidFill>
              </a:rPr>
              <a:t>Recuerde</a:t>
            </a:r>
            <a:endParaRPr lang="es-CO" sz="1200" b="1" dirty="0">
              <a:solidFill>
                <a:schemeClr val="bg1">
                  <a:lumMod val="50000"/>
                </a:schemeClr>
              </a:solidFill>
            </a:endParaRPr>
          </a:p>
        </p:txBody>
      </p:sp>
      <p:sp>
        <p:nvSpPr>
          <p:cNvPr id="18" name="CuadroTexto 17"/>
          <p:cNvSpPr txBox="1"/>
          <p:nvPr userDrawn="1"/>
        </p:nvSpPr>
        <p:spPr>
          <a:xfrm>
            <a:off x="3293900" y="4832601"/>
            <a:ext cx="1479696" cy="461665"/>
          </a:xfrm>
          <a:prstGeom prst="rect">
            <a:avLst/>
          </a:prstGeom>
          <a:noFill/>
        </p:spPr>
        <p:txBody>
          <a:bodyPr wrap="square" rtlCol="0">
            <a:spAutoFit/>
          </a:bodyPr>
          <a:lstStyle/>
          <a:p>
            <a:pPr algn="ctr"/>
            <a:r>
              <a:rPr lang="es-CO" sz="1200" b="1" dirty="0" smtClean="0">
                <a:solidFill>
                  <a:schemeClr val="bg1">
                    <a:lumMod val="50000"/>
                  </a:schemeClr>
                </a:solidFill>
              </a:rPr>
              <a:t>Lecturas recomendadas</a:t>
            </a:r>
            <a:endParaRPr lang="es-CO" sz="1200" b="1" dirty="0">
              <a:solidFill>
                <a:schemeClr val="bg1">
                  <a:lumMod val="50000"/>
                </a:schemeClr>
              </a:solidFill>
            </a:endParaRPr>
          </a:p>
        </p:txBody>
      </p:sp>
      <p:sp>
        <p:nvSpPr>
          <p:cNvPr id="19" name="CuadroTexto 18"/>
          <p:cNvSpPr txBox="1"/>
          <p:nvPr userDrawn="1"/>
        </p:nvSpPr>
        <p:spPr>
          <a:xfrm>
            <a:off x="1725891" y="4802234"/>
            <a:ext cx="1479696" cy="461665"/>
          </a:xfrm>
          <a:prstGeom prst="rect">
            <a:avLst/>
          </a:prstGeom>
          <a:noFill/>
        </p:spPr>
        <p:txBody>
          <a:bodyPr wrap="square" rtlCol="0">
            <a:spAutoFit/>
          </a:bodyPr>
          <a:lstStyle/>
          <a:p>
            <a:pPr algn="ctr"/>
            <a:r>
              <a:rPr lang="es-CO" sz="1200" b="1" dirty="0" smtClean="0">
                <a:solidFill>
                  <a:schemeClr val="bg1">
                    <a:lumMod val="50000"/>
                  </a:schemeClr>
                </a:solidFill>
              </a:rPr>
              <a:t>Preguntas frecuentes</a:t>
            </a:r>
            <a:endParaRPr lang="es-CO" sz="1200" b="1" dirty="0">
              <a:solidFill>
                <a:schemeClr val="bg1">
                  <a:lumMod val="50000"/>
                </a:schemeClr>
              </a:solidFill>
            </a:endParaRPr>
          </a:p>
        </p:txBody>
      </p:sp>
      <p:sp>
        <p:nvSpPr>
          <p:cNvPr id="21" name="CuadroTexto 20"/>
          <p:cNvSpPr txBox="1"/>
          <p:nvPr userDrawn="1"/>
        </p:nvSpPr>
        <p:spPr>
          <a:xfrm>
            <a:off x="6647553" y="4868780"/>
            <a:ext cx="1479696" cy="276999"/>
          </a:xfrm>
          <a:prstGeom prst="rect">
            <a:avLst/>
          </a:prstGeom>
          <a:noFill/>
        </p:spPr>
        <p:txBody>
          <a:bodyPr wrap="square" rtlCol="0">
            <a:spAutoFit/>
          </a:bodyPr>
          <a:lstStyle/>
          <a:p>
            <a:pPr algn="ctr"/>
            <a:r>
              <a:rPr lang="es-CO" sz="1200" b="1" dirty="0" smtClean="0">
                <a:solidFill>
                  <a:schemeClr val="bg1">
                    <a:lumMod val="50000"/>
                  </a:schemeClr>
                </a:solidFill>
              </a:rPr>
              <a:t>Para leer</a:t>
            </a:r>
            <a:endParaRPr lang="es-CO" sz="1200" b="1" dirty="0">
              <a:solidFill>
                <a:schemeClr val="bg1">
                  <a:lumMod val="50000"/>
                </a:schemeClr>
              </a:solidFill>
            </a:endParaRPr>
          </a:p>
        </p:txBody>
      </p:sp>
      <p:sp>
        <p:nvSpPr>
          <p:cNvPr id="26" name="CuadroTexto 25"/>
          <p:cNvSpPr txBox="1"/>
          <p:nvPr userDrawn="1"/>
        </p:nvSpPr>
        <p:spPr>
          <a:xfrm>
            <a:off x="4983147" y="4832389"/>
            <a:ext cx="1479696" cy="276999"/>
          </a:xfrm>
          <a:prstGeom prst="rect">
            <a:avLst/>
          </a:prstGeom>
          <a:noFill/>
        </p:spPr>
        <p:txBody>
          <a:bodyPr wrap="square" rtlCol="0">
            <a:spAutoFit/>
          </a:bodyPr>
          <a:lstStyle/>
          <a:p>
            <a:pPr algn="ctr"/>
            <a:r>
              <a:rPr lang="es-CO" sz="1200" b="1" dirty="0" smtClean="0">
                <a:solidFill>
                  <a:schemeClr val="bg1">
                    <a:lumMod val="50000"/>
                  </a:schemeClr>
                </a:solidFill>
              </a:rPr>
              <a:t>Caso</a:t>
            </a:r>
            <a:endParaRPr lang="es-CO" sz="1200" b="1" dirty="0">
              <a:solidFill>
                <a:schemeClr val="bg1">
                  <a:lumMod val="50000"/>
                </a:schemeClr>
              </a:solidFill>
            </a:endParaRPr>
          </a:p>
        </p:txBody>
      </p:sp>
      <p:sp>
        <p:nvSpPr>
          <p:cNvPr id="31" name="CuadroTexto 30"/>
          <p:cNvSpPr txBox="1"/>
          <p:nvPr userDrawn="1"/>
        </p:nvSpPr>
        <p:spPr>
          <a:xfrm>
            <a:off x="8240403" y="4894566"/>
            <a:ext cx="1479696" cy="276999"/>
          </a:xfrm>
          <a:prstGeom prst="rect">
            <a:avLst/>
          </a:prstGeom>
          <a:noFill/>
        </p:spPr>
        <p:txBody>
          <a:bodyPr wrap="square" rtlCol="0">
            <a:spAutoFit/>
          </a:bodyPr>
          <a:lstStyle/>
          <a:p>
            <a:pPr algn="ctr"/>
            <a:r>
              <a:rPr lang="es-CO" sz="1200" b="1" dirty="0" smtClean="0">
                <a:solidFill>
                  <a:schemeClr val="bg1">
                    <a:lumMod val="50000"/>
                  </a:schemeClr>
                </a:solidFill>
              </a:rPr>
              <a:t>Información</a:t>
            </a:r>
            <a:r>
              <a:rPr lang="es-CO" sz="1200" b="1" baseline="0" dirty="0" smtClean="0">
                <a:solidFill>
                  <a:schemeClr val="bg1">
                    <a:lumMod val="50000"/>
                  </a:schemeClr>
                </a:solidFill>
              </a:rPr>
              <a:t> general</a:t>
            </a:r>
            <a:endParaRPr lang="es-CO" sz="1200" b="1" dirty="0">
              <a:solidFill>
                <a:schemeClr val="bg1">
                  <a:lumMod val="50000"/>
                </a:schemeClr>
              </a:solidFill>
            </a:endParaRPr>
          </a:p>
        </p:txBody>
      </p:sp>
    </p:spTree>
    <p:extLst>
      <p:ext uri="{BB962C8B-B14F-4D97-AF65-F5344CB8AC3E}">
        <p14:creationId xmlns:p14="http://schemas.microsoft.com/office/powerpoint/2010/main" val="3388445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dentificador Unidad Didáctica">
    <p:spTree>
      <p:nvGrpSpPr>
        <p:cNvPr id="1" name=""/>
        <p:cNvGrpSpPr/>
        <p:nvPr/>
      </p:nvGrpSpPr>
      <p:grpSpPr>
        <a:xfrm>
          <a:off x="0" y="0"/>
          <a:ext cx="0" cy="0"/>
          <a:chOff x="0" y="0"/>
          <a:chExt cx="0" cy="0"/>
        </a:xfrm>
      </p:grpSpPr>
      <p:sp>
        <p:nvSpPr>
          <p:cNvPr id="7" name="Marcador de texto 15"/>
          <p:cNvSpPr>
            <a:spLocks noGrp="1"/>
          </p:cNvSpPr>
          <p:nvPr>
            <p:ph type="body" sz="half" idx="2"/>
          </p:nvPr>
        </p:nvSpPr>
        <p:spPr>
          <a:xfrm>
            <a:off x="3447560" y="911379"/>
            <a:ext cx="5846810" cy="390656"/>
          </a:xfrm>
          <a:prstGeom prst="rect">
            <a:avLst/>
          </a:prstGeom>
          <a:ln>
            <a:noFill/>
          </a:ln>
        </p:spPr>
        <p:txBody>
          <a:bodyPr/>
          <a:lstStyle>
            <a:lvl1pPr marL="0" indent="0">
              <a:buNone/>
              <a:defRPr sz="1400"/>
            </a:lvl1pPr>
          </a:lstStyle>
          <a:p>
            <a:endParaRPr lang="es-CO" dirty="0"/>
          </a:p>
        </p:txBody>
      </p:sp>
      <p:sp>
        <p:nvSpPr>
          <p:cNvPr id="9" name="Rectángulo redondeado 8"/>
          <p:cNvSpPr/>
          <p:nvPr userDrawn="1"/>
        </p:nvSpPr>
        <p:spPr>
          <a:xfrm>
            <a:off x="271639" y="859688"/>
            <a:ext cx="9143870" cy="494038"/>
          </a:xfrm>
          <a:prstGeom prst="roundRect">
            <a:avLst/>
          </a:prstGeom>
          <a:ln>
            <a:solidFill>
              <a:srgbClr val="1AC4C4"/>
            </a:solidFill>
          </a:ln>
        </p:spPr>
        <p:txBody>
          <a:bodyPr/>
          <a:lstStyle/>
          <a:p>
            <a:pPr>
              <a:lnSpc>
                <a:spcPct val="90000"/>
              </a:lnSpc>
              <a:spcBef>
                <a:spcPts val="1000"/>
              </a:spcBef>
              <a:buFont typeface="Arial" panose="020B0604020202020204" pitchFamily="34" charset="0"/>
              <a:buNone/>
            </a:pPr>
            <a:endParaRPr lang="es-CO" sz="1100" dirty="0">
              <a:solidFill>
                <a:schemeClr val="bg1">
                  <a:lumMod val="50000"/>
                </a:schemeClr>
              </a:solidFill>
            </a:endParaRPr>
          </a:p>
        </p:txBody>
      </p:sp>
      <p:sp>
        <p:nvSpPr>
          <p:cNvPr id="5" name="CuadroTexto 4"/>
          <p:cNvSpPr txBox="1"/>
          <p:nvPr userDrawn="1"/>
        </p:nvSpPr>
        <p:spPr>
          <a:xfrm>
            <a:off x="271639" y="907787"/>
            <a:ext cx="721509" cy="369332"/>
          </a:xfrm>
          <a:prstGeom prst="rect">
            <a:avLst/>
          </a:prstGeom>
          <a:noFill/>
        </p:spPr>
        <p:txBody>
          <a:bodyPr wrap="none" rtlCol="0">
            <a:spAutoFit/>
          </a:bodyPr>
          <a:lstStyle/>
          <a:p>
            <a:r>
              <a:rPr lang="es-CO" dirty="0" smtClean="0">
                <a:solidFill>
                  <a:srgbClr val="1AC4C4"/>
                </a:solidFill>
              </a:rPr>
              <a:t>Curso</a:t>
            </a:r>
            <a:endParaRPr lang="es-CO" dirty="0">
              <a:solidFill>
                <a:srgbClr val="1AC4C4"/>
              </a:solidFill>
            </a:endParaRPr>
          </a:p>
        </p:txBody>
      </p:sp>
      <p:sp>
        <p:nvSpPr>
          <p:cNvPr id="43" name="Marcador de texto 15"/>
          <p:cNvSpPr>
            <a:spLocks noGrp="1"/>
          </p:cNvSpPr>
          <p:nvPr>
            <p:ph type="body" sz="half" idx="12"/>
          </p:nvPr>
        </p:nvSpPr>
        <p:spPr>
          <a:xfrm>
            <a:off x="3408483" y="1617433"/>
            <a:ext cx="5846810" cy="390656"/>
          </a:xfrm>
          <a:prstGeom prst="rect">
            <a:avLst/>
          </a:prstGeom>
          <a:ln>
            <a:noFill/>
          </a:ln>
        </p:spPr>
        <p:txBody>
          <a:bodyPr/>
          <a:lstStyle>
            <a:lvl1pPr marL="0" indent="0">
              <a:buNone/>
              <a:defRPr sz="1400"/>
            </a:lvl1pPr>
          </a:lstStyle>
          <a:p>
            <a:endParaRPr lang="es-CO" dirty="0"/>
          </a:p>
        </p:txBody>
      </p:sp>
      <p:sp>
        <p:nvSpPr>
          <p:cNvPr id="44" name="Rectángulo redondeado 43"/>
          <p:cNvSpPr/>
          <p:nvPr userDrawn="1"/>
        </p:nvSpPr>
        <p:spPr>
          <a:xfrm>
            <a:off x="291178" y="1565741"/>
            <a:ext cx="9143870" cy="494038"/>
          </a:xfrm>
          <a:prstGeom prst="roundRect">
            <a:avLst/>
          </a:prstGeom>
          <a:ln>
            <a:solidFill>
              <a:srgbClr val="1AC4C4"/>
            </a:solidFill>
          </a:ln>
        </p:spPr>
        <p:txBody>
          <a:bodyPr/>
          <a:lstStyle/>
          <a:p>
            <a:pPr>
              <a:lnSpc>
                <a:spcPct val="90000"/>
              </a:lnSpc>
              <a:spcBef>
                <a:spcPts val="1000"/>
              </a:spcBef>
              <a:buFont typeface="Arial" panose="020B0604020202020204" pitchFamily="34" charset="0"/>
              <a:buNone/>
            </a:pPr>
            <a:endParaRPr lang="es-CO" sz="1100" dirty="0">
              <a:solidFill>
                <a:schemeClr val="bg1">
                  <a:lumMod val="50000"/>
                </a:schemeClr>
              </a:solidFill>
            </a:endParaRPr>
          </a:p>
        </p:txBody>
      </p:sp>
      <p:sp>
        <p:nvSpPr>
          <p:cNvPr id="45" name="CuadroTexto 44"/>
          <p:cNvSpPr txBox="1"/>
          <p:nvPr userDrawn="1"/>
        </p:nvSpPr>
        <p:spPr>
          <a:xfrm>
            <a:off x="379101" y="1633766"/>
            <a:ext cx="2499402" cy="369332"/>
          </a:xfrm>
          <a:prstGeom prst="rect">
            <a:avLst/>
          </a:prstGeom>
          <a:noFill/>
        </p:spPr>
        <p:txBody>
          <a:bodyPr wrap="none" rtlCol="0">
            <a:spAutoFit/>
          </a:bodyPr>
          <a:lstStyle/>
          <a:p>
            <a:r>
              <a:rPr lang="es-CO" dirty="0" smtClean="0">
                <a:solidFill>
                  <a:srgbClr val="1AC4C4"/>
                </a:solidFill>
              </a:rPr>
              <a:t>Unidad Didáctica +</a:t>
            </a:r>
            <a:r>
              <a:rPr lang="es-CO" baseline="0" dirty="0" smtClean="0">
                <a:solidFill>
                  <a:srgbClr val="1AC4C4"/>
                </a:solidFill>
              </a:rPr>
              <a:t> Tema</a:t>
            </a:r>
            <a:endParaRPr lang="es-CO" dirty="0">
              <a:solidFill>
                <a:srgbClr val="1AC4C4"/>
              </a:solidFill>
            </a:endParaRPr>
          </a:p>
        </p:txBody>
      </p:sp>
      <p:sp>
        <p:nvSpPr>
          <p:cNvPr id="46" name="Marcador de texto 15"/>
          <p:cNvSpPr>
            <a:spLocks noGrp="1"/>
          </p:cNvSpPr>
          <p:nvPr>
            <p:ph type="body" sz="half" idx="13"/>
          </p:nvPr>
        </p:nvSpPr>
        <p:spPr>
          <a:xfrm>
            <a:off x="3457329" y="2253373"/>
            <a:ext cx="5846810" cy="390656"/>
          </a:xfrm>
          <a:prstGeom prst="rect">
            <a:avLst/>
          </a:prstGeom>
          <a:ln>
            <a:noFill/>
          </a:ln>
        </p:spPr>
        <p:txBody>
          <a:bodyPr/>
          <a:lstStyle>
            <a:lvl1pPr marL="0" indent="0">
              <a:buNone/>
              <a:defRPr sz="1400"/>
            </a:lvl1pPr>
          </a:lstStyle>
          <a:p>
            <a:endParaRPr lang="es-CO" dirty="0"/>
          </a:p>
        </p:txBody>
      </p:sp>
      <p:sp>
        <p:nvSpPr>
          <p:cNvPr id="47" name="Rectángulo redondeado 46"/>
          <p:cNvSpPr/>
          <p:nvPr userDrawn="1"/>
        </p:nvSpPr>
        <p:spPr>
          <a:xfrm>
            <a:off x="281408" y="2185349"/>
            <a:ext cx="9143870" cy="494038"/>
          </a:xfrm>
          <a:prstGeom prst="roundRect">
            <a:avLst/>
          </a:prstGeom>
          <a:ln>
            <a:solidFill>
              <a:srgbClr val="1AC4C4"/>
            </a:solidFill>
          </a:ln>
        </p:spPr>
        <p:txBody>
          <a:bodyPr/>
          <a:lstStyle/>
          <a:p>
            <a:pPr>
              <a:lnSpc>
                <a:spcPct val="90000"/>
              </a:lnSpc>
              <a:spcBef>
                <a:spcPts val="1000"/>
              </a:spcBef>
              <a:buFont typeface="Arial" panose="020B0604020202020204" pitchFamily="34" charset="0"/>
              <a:buNone/>
            </a:pPr>
            <a:endParaRPr lang="es-CO" sz="1100" dirty="0">
              <a:solidFill>
                <a:schemeClr val="bg1">
                  <a:lumMod val="50000"/>
                </a:schemeClr>
              </a:solidFill>
            </a:endParaRPr>
          </a:p>
        </p:txBody>
      </p:sp>
      <p:sp>
        <p:nvSpPr>
          <p:cNvPr id="48" name="CuadroTexto 47"/>
          <p:cNvSpPr txBox="1"/>
          <p:nvPr userDrawn="1"/>
        </p:nvSpPr>
        <p:spPr>
          <a:xfrm>
            <a:off x="281408" y="2253373"/>
            <a:ext cx="716222" cy="369332"/>
          </a:xfrm>
          <a:prstGeom prst="rect">
            <a:avLst/>
          </a:prstGeom>
          <a:noFill/>
        </p:spPr>
        <p:txBody>
          <a:bodyPr wrap="none" rtlCol="0">
            <a:spAutoFit/>
          </a:bodyPr>
          <a:lstStyle/>
          <a:p>
            <a:r>
              <a:rPr lang="es-CO" dirty="0" smtClean="0">
                <a:solidFill>
                  <a:srgbClr val="1AC4C4"/>
                </a:solidFill>
              </a:rPr>
              <a:t>Autor</a:t>
            </a:r>
            <a:endParaRPr lang="es-CO" dirty="0">
              <a:solidFill>
                <a:srgbClr val="1AC4C4"/>
              </a:solidFill>
            </a:endParaRPr>
          </a:p>
        </p:txBody>
      </p:sp>
      <p:sp>
        <p:nvSpPr>
          <p:cNvPr id="52" name="Marcador de texto 15"/>
          <p:cNvSpPr>
            <a:spLocks noGrp="1"/>
          </p:cNvSpPr>
          <p:nvPr>
            <p:ph type="body" sz="half" idx="15"/>
          </p:nvPr>
        </p:nvSpPr>
        <p:spPr>
          <a:xfrm>
            <a:off x="3457329" y="2858212"/>
            <a:ext cx="5846810" cy="390656"/>
          </a:xfrm>
          <a:prstGeom prst="rect">
            <a:avLst/>
          </a:prstGeom>
          <a:ln>
            <a:noFill/>
          </a:ln>
        </p:spPr>
        <p:txBody>
          <a:bodyPr/>
          <a:lstStyle>
            <a:lvl1pPr marL="0" indent="0">
              <a:buNone/>
              <a:defRPr sz="1400"/>
            </a:lvl1pPr>
          </a:lstStyle>
          <a:p>
            <a:endParaRPr lang="es-CO" dirty="0"/>
          </a:p>
        </p:txBody>
      </p:sp>
      <p:sp>
        <p:nvSpPr>
          <p:cNvPr id="53" name="Rectángulo redondeado 52"/>
          <p:cNvSpPr/>
          <p:nvPr userDrawn="1"/>
        </p:nvSpPr>
        <p:spPr>
          <a:xfrm>
            <a:off x="281408" y="2809102"/>
            <a:ext cx="9143870" cy="494038"/>
          </a:xfrm>
          <a:prstGeom prst="roundRect">
            <a:avLst/>
          </a:prstGeom>
          <a:ln>
            <a:solidFill>
              <a:srgbClr val="1AC4C4"/>
            </a:solidFill>
          </a:ln>
        </p:spPr>
        <p:txBody>
          <a:bodyPr/>
          <a:lstStyle/>
          <a:p>
            <a:pPr>
              <a:lnSpc>
                <a:spcPct val="90000"/>
              </a:lnSpc>
              <a:spcBef>
                <a:spcPts val="1000"/>
              </a:spcBef>
              <a:buFont typeface="Arial" panose="020B0604020202020204" pitchFamily="34" charset="0"/>
              <a:buNone/>
            </a:pPr>
            <a:endParaRPr lang="es-CO" sz="1100" dirty="0">
              <a:solidFill>
                <a:schemeClr val="bg1">
                  <a:lumMod val="50000"/>
                </a:schemeClr>
              </a:solidFill>
            </a:endParaRPr>
          </a:p>
        </p:txBody>
      </p:sp>
      <p:sp>
        <p:nvSpPr>
          <p:cNvPr id="54" name="CuadroTexto 53"/>
          <p:cNvSpPr txBox="1"/>
          <p:nvPr userDrawn="1"/>
        </p:nvSpPr>
        <p:spPr>
          <a:xfrm>
            <a:off x="281408" y="2868504"/>
            <a:ext cx="2647520" cy="369332"/>
          </a:xfrm>
          <a:prstGeom prst="rect">
            <a:avLst/>
          </a:prstGeom>
          <a:noFill/>
        </p:spPr>
        <p:txBody>
          <a:bodyPr wrap="none" rtlCol="0">
            <a:spAutoFit/>
          </a:bodyPr>
          <a:lstStyle/>
          <a:p>
            <a:r>
              <a:rPr lang="es-CO" dirty="0" smtClean="0">
                <a:solidFill>
                  <a:srgbClr val="1AC4C4"/>
                </a:solidFill>
              </a:rPr>
              <a:t>Diseñador(a) Instruccional</a:t>
            </a:r>
            <a:endParaRPr lang="es-CO" dirty="0">
              <a:solidFill>
                <a:srgbClr val="1AC4C4"/>
              </a:solidFill>
            </a:endParaRPr>
          </a:p>
        </p:txBody>
      </p:sp>
      <p:sp>
        <p:nvSpPr>
          <p:cNvPr id="55" name="Marcador de texto 15"/>
          <p:cNvSpPr>
            <a:spLocks noGrp="1"/>
          </p:cNvSpPr>
          <p:nvPr>
            <p:ph type="body" sz="half" idx="16"/>
          </p:nvPr>
        </p:nvSpPr>
        <p:spPr>
          <a:xfrm>
            <a:off x="3457329" y="3499939"/>
            <a:ext cx="5846810" cy="390656"/>
          </a:xfrm>
          <a:prstGeom prst="rect">
            <a:avLst/>
          </a:prstGeom>
          <a:ln>
            <a:noFill/>
          </a:ln>
        </p:spPr>
        <p:txBody>
          <a:bodyPr/>
          <a:lstStyle>
            <a:lvl1pPr marL="0" indent="0">
              <a:buNone/>
              <a:defRPr sz="1400"/>
            </a:lvl1pPr>
          </a:lstStyle>
          <a:p>
            <a:endParaRPr lang="es-CO" dirty="0"/>
          </a:p>
        </p:txBody>
      </p:sp>
      <p:sp>
        <p:nvSpPr>
          <p:cNvPr id="56" name="Rectángulo redondeado 55"/>
          <p:cNvSpPr/>
          <p:nvPr userDrawn="1"/>
        </p:nvSpPr>
        <p:spPr>
          <a:xfrm>
            <a:off x="281408" y="3448248"/>
            <a:ext cx="9143870" cy="494038"/>
          </a:xfrm>
          <a:prstGeom prst="roundRect">
            <a:avLst/>
          </a:prstGeom>
          <a:ln>
            <a:solidFill>
              <a:srgbClr val="1AC4C4"/>
            </a:solidFill>
          </a:ln>
        </p:spPr>
        <p:txBody>
          <a:bodyPr/>
          <a:lstStyle/>
          <a:p>
            <a:pPr>
              <a:lnSpc>
                <a:spcPct val="90000"/>
              </a:lnSpc>
              <a:spcBef>
                <a:spcPts val="1000"/>
              </a:spcBef>
              <a:buFont typeface="Arial" panose="020B0604020202020204" pitchFamily="34" charset="0"/>
              <a:buNone/>
            </a:pPr>
            <a:endParaRPr lang="es-CO" sz="1100" dirty="0">
              <a:solidFill>
                <a:schemeClr val="bg1">
                  <a:lumMod val="50000"/>
                </a:schemeClr>
              </a:solidFill>
            </a:endParaRPr>
          </a:p>
        </p:txBody>
      </p:sp>
      <p:sp>
        <p:nvSpPr>
          <p:cNvPr id="57" name="CuadroTexto 56"/>
          <p:cNvSpPr txBox="1"/>
          <p:nvPr userDrawn="1"/>
        </p:nvSpPr>
        <p:spPr>
          <a:xfrm>
            <a:off x="281408" y="3510601"/>
            <a:ext cx="1461747" cy="369332"/>
          </a:xfrm>
          <a:prstGeom prst="rect">
            <a:avLst/>
          </a:prstGeom>
          <a:noFill/>
        </p:spPr>
        <p:txBody>
          <a:bodyPr wrap="none" rtlCol="0">
            <a:spAutoFit/>
          </a:bodyPr>
          <a:lstStyle/>
          <a:p>
            <a:r>
              <a:rPr lang="es-CO" dirty="0" smtClean="0">
                <a:solidFill>
                  <a:srgbClr val="1AC4C4"/>
                </a:solidFill>
              </a:rPr>
              <a:t>Desarrollador</a:t>
            </a:r>
            <a:endParaRPr lang="es-CO" dirty="0">
              <a:solidFill>
                <a:srgbClr val="1AC4C4"/>
              </a:solidFill>
            </a:endParaRPr>
          </a:p>
        </p:txBody>
      </p:sp>
      <p:sp>
        <p:nvSpPr>
          <p:cNvPr id="58" name="Marcador de texto 15"/>
          <p:cNvSpPr>
            <a:spLocks noGrp="1"/>
          </p:cNvSpPr>
          <p:nvPr>
            <p:ph type="body" sz="half" idx="17"/>
          </p:nvPr>
        </p:nvSpPr>
        <p:spPr>
          <a:xfrm>
            <a:off x="3457329" y="4149747"/>
            <a:ext cx="5846810" cy="390656"/>
          </a:xfrm>
          <a:prstGeom prst="rect">
            <a:avLst/>
          </a:prstGeom>
          <a:ln>
            <a:noFill/>
          </a:ln>
        </p:spPr>
        <p:txBody>
          <a:bodyPr/>
          <a:lstStyle>
            <a:lvl1pPr marL="0" indent="0">
              <a:buNone/>
              <a:defRPr sz="1400"/>
            </a:lvl1pPr>
          </a:lstStyle>
          <a:p>
            <a:endParaRPr lang="es-CO" dirty="0"/>
          </a:p>
        </p:txBody>
      </p:sp>
      <p:sp>
        <p:nvSpPr>
          <p:cNvPr id="59" name="Rectángulo redondeado 58"/>
          <p:cNvSpPr/>
          <p:nvPr userDrawn="1"/>
        </p:nvSpPr>
        <p:spPr>
          <a:xfrm>
            <a:off x="281408" y="4087394"/>
            <a:ext cx="9143870" cy="494038"/>
          </a:xfrm>
          <a:prstGeom prst="roundRect">
            <a:avLst/>
          </a:prstGeom>
          <a:ln>
            <a:solidFill>
              <a:srgbClr val="1AC4C4"/>
            </a:solidFill>
          </a:ln>
        </p:spPr>
        <p:txBody>
          <a:bodyPr/>
          <a:lstStyle/>
          <a:p>
            <a:pPr>
              <a:lnSpc>
                <a:spcPct val="90000"/>
              </a:lnSpc>
              <a:spcBef>
                <a:spcPts val="1000"/>
              </a:spcBef>
              <a:buFont typeface="Arial" panose="020B0604020202020204" pitchFamily="34" charset="0"/>
              <a:buNone/>
            </a:pPr>
            <a:endParaRPr lang="es-CO" sz="1100" dirty="0">
              <a:solidFill>
                <a:schemeClr val="bg1">
                  <a:lumMod val="50000"/>
                </a:schemeClr>
              </a:solidFill>
            </a:endParaRPr>
          </a:p>
        </p:txBody>
      </p:sp>
      <p:sp>
        <p:nvSpPr>
          <p:cNvPr id="60" name="CuadroTexto 59"/>
          <p:cNvSpPr txBox="1"/>
          <p:nvPr userDrawn="1"/>
        </p:nvSpPr>
        <p:spPr>
          <a:xfrm>
            <a:off x="281408" y="4149747"/>
            <a:ext cx="1795684" cy="369332"/>
          </a:xfrm>
          <a:prstGeom prst="rect">
            <a:avLst/>
          </a:prstGeom>
          <a:noFill/>
        </p:spPr>
        <p:txBody>
          <a:bodyPr wrap="none" rtlCol="0">
            <a:spAutoFit/>
          </a:bodyPr>
          <a:lstStyle/>
          <a:p>
            <a:r>
              <a:rPr lang="es-CO" dirty="0" smtClean="0">
                <a:solidFill>
                  <a:srgbClr val="1AC4C4"/>
                </a:solidFill>
              </a:rPr>
              <a:t>Fecha de entrega</a:t>
            </a:r>
            <a:endParaRPr lang="es-CO" dirty="0">
              <a:solidFill>
                <a:srgbClr val="1AC4C4"/>
              </a:solidFill>
            </a:endParaRPr>
          </a:p>
        </p:txBody>
      </p:sp>
      <p:sp>
        <p:nvSpPr>
          <p:cNvPr id="61" name="Rectángulo 60"/>
          <p:cNvSpPr/>
          <p:nvPr userDrawn="1"/>
        </p:nvSpPr>
        <p:spPr>
          <a:xfrm>
            <a:off x="70682" y="48149"/>
            <a:ext cx="11968918" cy="369332"/>
          </a:xfrm>
          <a:prstGeom prst="rect">
            <a:avLst/>
          </a:prstGeom>
        </p:spPr>
        <p:txBody>
          <a:bodyPr wrap="square">
            <a:spAutoFit/>
          </a:bodyPr>
          <a:lstStyle/>
          <a:p>
            <a:pPr algn="l"/>
            <a:r>
              <a:rPr lang="es-CO" sz="1800" b="1" dirty="0" smtClean="0">
                <a:solidFill>
                  <a:schemeClr val="bg1"/>
                </a:solidFill>
              </a:rPr>
              <a:t>IDENTIFICADOR UNIDAD DIDÁCTICA</a:t>
            </a:r>
            <a:endParaRPr lang="es-CO" sz="1800" b="1" dirty="0">
              <a:solidFill>
                <a:schemeClr val="bg1"/>
              </a:solidFill>
            </a:endParaRPr>
          </a:p>
        </p:txBody>
      </p:sp>
    </p:spTree>
    <p:extLst>
      <p:ext uri="{BB962C8B-B14F-4D97-AF65-F5344CB8AC3E}">
        <p14:creationId xmlns:p14="http://schemas.microsoft.com/office/powerpoint/2010/main" val="39781614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bjetivo">
    <p:spTree>
      <p:nvGrpSpPr>
        <p:cNvPr id="1" name=""/>
        <p:cNvGrpSpPr/>
        <p:nvPr/>
      </p:nvGrpSpPr>
      <p:grpSpPr>
        <a:xfrm>
          <a:off x="0" y="0"/>
          <a:ext cx="0" cy="0"/>
          <a:chOff x="0" y="0"/>
          <a:chExt cx="0" cy="0"/>
        </a:xfrm>
      </p:grpSpPr>
      <p:sp>
        <p:nvSpPr>
          <p:cNvPr id="2" name="Rectángulo 1"/>
          <p:cNvSpPr/>
          <p:nvPr userDrawn="1"/>
        </p:nvSpPr>
        <p:spPr>
          <a:xfrm>
            <a:off x="545909" y="1246661"/>
            <a:ext cx="8496300" cy="481357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00" b="1" dirty="0">
              <a:solidFill>
                <a:schemeClr val="bg1">
                  <a:lumMod val="50000"/>
                </a:schemeClr>
              </a:solidFill>
            </a:endParaRPr>
          </a:p>
        </p:txBody>
      </p:sp>
      <p:sp>
        <p:nvSpPr>
          <p:cNvPr id="3" name="Rectángulo 2"/>
          <p:cNvSpPr/>
          <p:nvPr userDrawn="1"/>
        </p:nvSpPr>
        <p:spPr>
          <a:xfrm>
            <a:off x="0" y="448893"/>
            <a:ext cx="9586452" cy="6409107"/>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7" name="Picture 4" descr="Resultado de imagen para icono cerrar 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042209" y="598544"/>
            <a:ext cx="420219" cy="420219"/>
          </a:xfrm>
          <a:prstGeom prst="rect">
            <a:avLst/>
          </a:prstGeom>
          <a:noFill/>
          <a:extLst>
            <a:ext uri="{909E8E84-426E-40dd-AFC4-6F175D3DCCD1}">
              <a14:hiddenFill xmlns="" xmlns:a14="http://schemas.microsoft.com/office/drawing/2010/main">
                <a:solidFill>
                  <a:srgbClr val="FFFFFF"/>
                </a:solidFill>
              </a14:hiddenFill>
            </a:ext>
          </a:extLst>
        </p:spPr>
      </p:pic>
      <p:sp>
        <p:nvSpPr>
          <p:cNvPr id="8" name="CuadroTexto 7"/>
          <p:cNvSpPr txBox="1"/>
          <p:nvPr userDrawn="1"/>
        </p:nvSpPr>
        <p:spPr>
          <a:xfrm>
            <a:off x="613493" y="623071"/>
            <a:ext cx="6923241" cy="737472"/>
          </a:xfrm>
          <a:prstGeom prst="roundRect">
            <a:avLst>
              <a:gd name="adj" fmla="val 36503"/>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CO" sz="3200" b="1" i="1" dirty="0" smtClean="0">
                <a:solidFill>
                  <a:schemeClr val="accent5">
                    <a:lumMod val="75000"/>
                  </a:schemeClr>
                </a:solidFill>
              </a:rPr>
              <a:t>   COMPETENCIA DE APRENDIZAJE</a:t>
            </a:r>
            <a:endParaRPr lang="es-CO" sz="3200" b="1" i="1" dirty="0">
              <a:solidFill>
                <a:schemeClr val="accent5">
                  <a:lumMod val="75000"/>
                </a:schemeClr>
              </a:solidFill>
            </a:endParaRPr>
          </a:p>
        </p:txBody>
      </p:sp>
      <p:sp>
        <p:nvSpPr>
          <p:cNvPr id="10" name="Título 3"/>
          <p:cNvSpPr>
            <a:spLocks noGrp="1"/>
          </p:cNvSpPr>
          <p:nvPr>
            <p:ph type="title"/>
          </p:nvPr>
        </p:nvSpPr>
        <p:spPr>
          <a:xfrm>
            <a:off x="803658" y="1936467"/>
            <a:ext cx="7627986" cy="1600200"/>
          </a:xfrm>
          <a:prstGeom prst="rect">
            <a:avLst/>
          </a:prstGeom>
        </p:spPr>
        <p:txBody>
          <a:bodyPr anchor="t"/>
          <a:lstStyle/>
          <a:p>
            <a:endParaRPr lang="es-CO" sz="2000" dirty="0"/>
          </a:p>
        </p:txBody>
      </p:sp>
      <p:sp>
        <p:nvSpPr>
          <p:cNvPr id="11" name="Marcador de texto 15"/>
          <p:cNvSpPr>
            <a:spLocks noGrp="1"/>
          </p:cNvSpPr>
          <p:nvPr>
            <p:ph type="body" sz="half" idx="2"/>
          </p:nvPr>
        </p:nvSpPr>
        <p:spPr>
          <a:xfrm>
            <a:off x="2495227" y="49080"/>
            <a:ext cx="9661432" cy="366743"/>
          </a:xfrm>
          <a:prstGeom prst="rect">
            <a:avLst/>
          </a:prstGeom>
          <a:ln>
            <a:noFill/>
          </a:ln>
        </p:spPr>
        <p:txBody>
          <a:bodyPr/>
          <a:lstStyle>
            <a:lvl1pPr marL="0" indent="0">
              <a:buNone/>
              <a:defRPr sz="1400" b="0" baseline="0">
                <a:solidFill>
                  <a:schemeClr val="tx1"/>
                </a:solidFill>
              </a:defRPr>
            </a:lvl1pPr>
          </a:lstStyle>
          <a:p>
            <a:endParaRPr lang="es-CO" dirty="0"/>
          </a:p>
        </p:txBody>
      </p:sp>
      <p:sp>
        <p:nvSpPr>
          <p:cNvPr id="12" name="Rectángulo 11"/>
          <p:cNvSpPr/>
          <p:nvPr userDrawn="1"/>
        </p:nvSpPr>
        <p:spPr>
          <a:xfrm>
            <a:off x="70682" y="82015"/>
            <a:ext cx="2358798" cy="369332"/>
          </a:xfrm>
          <a:prstGeom prst="rect">
            <a:avLst/>
          </a:prstGeom>
        </p:spPr>
        <p:txBody>
          <a:bodyPr wrap="square">
            <a:spAutoFit/>
          </a:bodyPr>
          <a:lstStyle/>
          <a:p>
            <a:pPr algn="l"/>
            <a:r>
              <a:rPr lang="es-CO" sz="1800" b="1" dirty="0" smtClean="0">
                <a:solidFill>
                  <a:schemeClr val="bg1"/>
                </a:solidFill>
              </a:rPr>
              <a:t>UNIDAD DIDÁCTICA</a:t>
            </a:r>
            <a:endParaRPr lang="es-CO" sz="1800" b="1" dirty="0">
              <a:solidFill>
                <a:schemeClr val="bg1"/>
              </a:solidFill>
            </a:endParaRPr>
          </a:p>
        </p:txBody>
      </p:sp>
      <p:sp>
        <p:nvSpPr>
          <p:cNvPr id="14" name="Marcador de texto 15"/>
          <p:cNvSpPr>
            <a:spLocks noGrp="1"/>
          </p:cNvSpPr>
          <p:nvPr>
            <p:ph type="body" sz="half" idx="10" hasCustomPrompt="1"/>
          </p:nvPr>
        </p:nvSpPr>
        <p:spPr>
          <a:xfrm>
            <a:off x="9652199" y="552731"/>
            <a:ext cx="2409172" cy="5848069"/>
          </a:xfrm>
          <a:prstGeom prst="rect">
            <a:avLst/>
          </a:prstGeom>
          <a:ln>
            <a:noFill/>
          </a:ln>
        </p:spPr>
        <p:txBody>
          <a:bodyPr/>
          <a:lstStyle>
            <a:lvl1pPr marL="0" indent="0">
              <a:buNone/>
              <a:defRPr sz="1400" b="0" baseline="0">
                <a:solidFill>
                  <a:schemeClr val="tx1"/>
                </a:solidFill>
              </a:defRPr>
            </a:lvl1pPr>
          </a:lstStyle>
          <a:p>
            <a:r>
              <a:rPr lang="es-CO" dirty="0" smtClean="0"/>
              <a:t>Espacio para escribir observaciones relacionadas con la competencia. </a:t>
            </a:r>
            <a:endParaRPr lang="es-CO" dirty="0"/>
          </a:p>
        </p:txBody>
      </p:sp>
      <p:pic>
        <p:nvPicPr>
          <p:cNvPr id="13" name="Imagen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3224" y="549467"/>
            <a:ext cx="789549" cy="786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64719021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structura General">
    <p:spTree>
      <p:nvGrpSpPr>
        <p:cNvPr id="1" name=""/>
        <p:cNvGrpSpPr/>
        <p:nvPr/>
      </p:nvGrpSpPr>
      <p:grpSpPr>
        <a:xfrm>
          <a:off x="0" y="0"/>
          <a:ext cx="0" cy="0"/>
          <a:chOff x="0" y="0"/>
          <a:chExt cx="0" cy="0"/>
        </a:xfrm>
      </p:grpSpPr>
      <p:sp>
        <p:nvSpPr>
          <p:cNvPr id="8" name="Rectángulo 7"/>
          <p:cNvSpPr/>
          <p:nvPr userDrawn="1"/>
        </p:nvSpPr>
        <p:spPr>
          <a:xfrm>
            <a:off x="0" y="448892"/>
            <a:ext cx="12192000" cy="6409107"/>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Marcador de texto 15"/>
          <p:cNvSpPr>
            <a:spLocks noGrp="1"/>
          </p:cNvSpPr>
          <p:nvPr>
            <p:ph type="body" sz="half" idx="2" hasCustomPrompt="1"/>
          </p:nvPr>
        </p:nvSpPr>
        <p:spPr>
          <a:xfrm>
            <a:off x="77854" y="5823305"/>
            <a:ext cx="10633689" cy="906787"/>
          </a:xfrm>
          <a:prstGeom prst="rect">
            <a:avLst/>
          </a:prstGeom>
          <a:ln>
            <a:noFill/>
          </a:ln>
        </p:spPr>
        <p:txBody>
          <a:bodyPr/>
          <a:lstStyle>
            <a:lvl1pPr marL="0" indent="0">
              <a:buNone/>
              <a:defRPr sz="1400"/>
            </a:lvl1pPr>
          </a:lstStyle>
          <a:p>
            <a:r>
              <a:rPr lang="es-CO" dirty="0" smtClean="0"/>
              <a:t>Observaciones sobre la estructura general</a:t>
            </a:r>
            <a:endParaRPr lang="es-CO" dirty="0"/>
          </a:p>
        </p:txBody>
      </p:sp>
      <p:sp>
        <p:nvSpPr>
          <p:cNvPr id="13" name="Rectángulo 12"/>
          <p:cNvSpPr/>
          <p:nvPr userDrawn="1"/>
        </p:nvSpPr>
        <p:spPr>
          <a:xfrm>
            <a:off x="-10286" y="39517"/>
            <a:ext cx="12192000" cy="400110"/>
          </a:xfrm>
          <a:prstGeom prst="rect">
            <a:avLst/>
          </a:prstGeom>
        </p:spPr>
        <p:txBody>
          <a:bodyPr wrap="square">
            <a:spAutoFit/>
          </a:bodyPr>
          <a:lstStyle/>
          <a:p>
            <a:pPr algn="ctr"/>
            <a:r>
              <a:rPr lang="es-CO" sz="2000" b="1" dirty="0" smtClean="0">
                <a:solidFill>
                  <a:schemeClr val="bg1"/>
                </a:solidFill>
              </a:rPr>
              <a:t>ESTRUCTURA</a:t>
            </a:r>
            <a:r>
              <a:rPr lang="es-CO" sz="2000" b="1" baseline="0" dirty="0" smtClean="0">
                <a:solidFill>
                  <a:schemeClr val="bg1"/>
                </a:solidFill>
              </a:rPr>
              <a:t> TEMÁTICA GENERAL DE LA UNIDAD</a:t>
            </a:r>
            <a:endParaRPr lang="es-CO" sz="2000" b="1" dirty="0">
              <a:solidFill>
                <a:schemeClr val="bg1"/>
              </a:solidFill>
            </a:endParaRPr>
          </a:p>
        </p:txBody>
      </p:sp>
      <p:sp>
        <p:nvSpPr>
          <p:cNvPr id="3" name="Marcador de SmartArt 2"/>
          <p:cNvSpPr>
            <a:spLocks noGrp="1"/>
          </p:cNvSpPr>
          <p:nvPr>
            <p:ph type="dgm" sz="quarter" idx="10"/>
          </p:nvPr>
        </p:nvSpPr>
        <p:spPr>
          <a:xfrm>
            <a:off x="77854" y="592667"/>
            <a:ext cx="12015721" cy="5122333"/>
          </a:xfrm>
          <a:prstGeom prst="rect">
            <a:avLst/>
          </a:prstGeom>
        </p:spPr>
        <p:txBody>
          <a:bodyPr/>
          <a:lstStyle>
            <a:lvl1pPr>
              <a:defRPr sz="1400"/>
            </a:lvl1pPr>
          </a:lstStyle>
          <a:p>
            <a:endParaRPr lang="es-CO" dirty="0"/>
          </a:p>
        </p:txBody>
      </p:sp>
    </p:spTree>
    <p:extLst>
      <p:ext uri="{BB962C8B-B14F-4D97-AF65-F5344CB8AC3E}">
        <p14:creationId xmlns:p14="http://schemas.microsoft.com/office/powerpoint/2010/main" val="26234674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puesta Gráfica">
    <p:spTree>
      <p:nvGrpSpPr>
        <p:cNvPr id="1" name=""/>
        <p:cNvGrpSpPr/>
        <p:nvPr/>
      </p:nvGrpSpPr>
      <p:grpSpPr>
        <a:xfrm>
          <a:off x="0" y="0"/>
          <a:ext cx="0" cy="0"/>
          <a:chOff x="0" y="0"/>
          <a:chExt cx="0" cy="0"/>
        </a:xfrm>
      </p:grpSpPr>
      <p:sp>
        <p:nvSpPr>
          <p:cNvPr id="4" name="Rectángulo 3"/>
          <p:cNvSpPr/>
          <p:nvPr userDrawn="1"/>
        </p:nvSpPr>
        <p:spPr>
          <a:xfrm>
            <a:off x="-1" y="448893"/>
            <a:ext cx="4245430" cy="6409107"/>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Rectángulo 4"/>
          <p:cNvSpPr/>
          <p:nvPr userDrawn="1"/>
        </p:nvSpPr>
        <p:spPr>
          <a:xfrm>
            <a:off x="4245428" y="448892"/>
            <a:ext cx="7946571" cy="6409107"/>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Rectángulo 8"/>
          <p:cNvSpPr/>
          <p:nvPr userDrawn="1"/>
        </p:nvSpPr>
        <p:spPr>
          <a:xfrm>
            <a:off x="-10286" y="39517"/>
            <a:ext cx="12192000" cy="400110"/>
          </a:xfrm>
          <a:prstGeom prst="rect">
            <a:avLst/>
          </a:prstGeom>
        </p:spPr>
        <p:txBody>
          <a:bodyPr wrap="square">
            <a:spAutoFit/>
          </a:bodyPr>
          <a:lstStyle/>
          <a:p>
            <a:pPr algn="ctr"/>
            <a:r>
              <a:rPr lang="es-CO" sz="2000" b="1" dirty="0" smtClean="0">
                <a:solidFill>
                  <a:schemeClr val="bg1"/>
                </a:solidFill>
              </a:rPr>
              <a:t>PROPUESTA</a:t>
            </a:r>
            <a:r>
              <a:rPr lang="es-CO" sz="2000" b="1" baseline="0" dirty="0" smtClean="0">
                <a:solidFill>
                  <a:schemeClr val="bg1"/>
                </a:solidFill>
              </a:rPr>
              <a:t> GRÁFICA</a:t>
            </a:r>
            <a:endParaRPr lang="es-CO" sz="2000" b="1" dirty="0">
              <a:solidFill>
                <a:schemeClr val="bg1"/>
              </a:solidFill>
            </a:endParaRPr>
          </a:p>
        </p:txBody>
      </p:sp>
    </p:spTree>
    <p:extLst>
      <p:ext uri="{BB962C8B-B14F-4D97-AF65-F5344CB8AC3E}">
        <p14:creationId xmlns:p14="http://schemas.microsoft.com/office/powerpoint/2010/main" val="53007150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sp>
        <p:nvSpPr>
          <p:cNvPr id="9" name="Rectángulo 8"/>
          <p:cNvSpPr/>
          <p:nvPr userDrawn="1"/>
        </p:nvSpPr>
        <p:spPr>
          <a:xfrm>
            <a:off x="0" y="448892"/>
            <a:ext cx="12192000" cy="6409107"/>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3" name="Marcador de texto 15"/>
          <p:cNvSpPr>
            <a:spLocks noGrp="1"/>
          </p:cNvSpPr>
          <p:nvPr>
            <p:ph type="body" sz="half" idx="2"/>
          </p:nvPr>
        </p:nvSpPr>
        <p:spPr>
          <a:xfrm>
            <a:off x="2495227" y="49080"/>
            <a:ext cx="9661432" cy="366743"/>
          </a:xfrm>
          <a:prstGeom prst="rect">
            <a:avLst/>
          </a:prstGeom>
          <a:ln>
            <a:noFill/>
          </a:ln>
        </p:spPr>
        <p:txBody>
          <a:bodyPr/>
          <a:lstStyle>
            <a:lvl1pPr marL="0" indent="0">
              <a:buNone/>
              <a:defRPr sz="1400" b="0" baseline="0">
                <a:solidFill>
                  <a:schemeClr val="tx1"/>
                </a:solidFill>
              </a:defRPr>
            </a:lvl1pPr>
          </a:lstStyle>
          <a:p>
            <a:endParaRPr lang="es-CO" dirty="0"/>
          </a:p>
        </p:txBody>
      </p:sp>
      <p:sp>
        <p:nvSpPr>
          <p:cNvPr id="2" name="Rectángulo 1"/>
          <p:cNvSpPr/>
          <p:nvPr userDrawn="1"/>
        </p:nvSpPr>
        <p:spPr>
          <a:xfrm>
            <a:off x="0" y="448892"/>
            <a:ext cx="9624447" cy="417640"/>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5" name="Marcador de texto 15"/>
          <p:cNvSpPr>
            <a:spLocks noGrp="1"/>
          </p:cNvSpPr>
          <p:nvPr>
            <p:ph type="body" sz="half" idx="10"/>
          </p:nvPr>
        </p:nvSpPr>
        <p:spPr>
          <a:xfrm>
            <a:off x="2495227" y="526382"/>
            <a:ext cx="7129220" cy="293655"/>
          </a:xfrm>
          <a:prstGeom prst="rect">
            <a:avLst/>
          </a:prstGeom>
          <a:ln>
            <a:noFill/>
          </a:ln>
        </p:spPr>
        <p:txBody>
          <a:bodyPr/>
          <a:lstStyle>
            <a:lvl1pPr marL="0" indent="0">
              <a:buNone/>
              <a:defRPr sz="1400" b="0" baseline="0">
                <a:solidFill>
                  <a:schemeClr val="tx1"/>
                </a:solidFill>
              </a:defRPr>
            </a:lvl1pPr>
          </a:lstStyle>
          <a:p>
            <a:endParaRPr lang="es-CO" dirty="0"/>
          </a:p>
        </p:txBody>
      </p:sp>
      <p:sp>
        <p:nvSpPr>
          <p:cNvPr id="16" name="Rectángulo 15"/>
          <p:cNvSpPr/>
          <p:nvPr userDrawn="1"/>
        </p:nvSpPr>
        <p:spPr>
          <a:xfrm>
            <a:off x="70682" y="512261"/>
            <a:ext cx="1990593" cy="307777"/>
          </a:xfrm>
          <a:prstGeom prst="rect">
            <a:avLst/>
          </a:prstGeom>
        </p:spPr>
        <p:txBody>
          <a:bodyPr wrap="square">
            <a:spAutoFit/>
          </a:bodyPr>
          <a:lstStyle/>
          <a:p>
            <a:pPr algn="l"/>
            <a:r>
              <a:rPr lang="es-CO" sz="1400" b="1" dirty="0" smtClean="0">
                <a:solidFill>
                  <a:srgbClr val="1AC4C4"/>
                </a:solidFill>
              </a:rPr>
              <a:t>COMPETENCIA</a:t>
            </a:r>
            <a:endParaRPr lang="es-CO" sz="1400" b="1" dirty="0">
              <a:solidFill>
                <a:srgbClr val="1AC4C4"/>
              </a:solidFill>
            </a:endParaRPr>
          </a:p>
        </p:txBody>
      </p:sp>
      <p:sp>
        <p:nvSpPr>
          <p:cNvPr id="17" name="Rectángulo 16"/>
          <p:cNvSpPr/>
          <p:nvPr userDrawn="1"/>
        </p:nvSpPr>
        <p:spPr>
          <a:xfrm>
            <a:off x="70682" y="82015"/>
            <a:ext cx="1990593" cy="307777"/>
          </a:xfrm>
          <a:prstGeom prst="rect">
            <a:avLst/>
          </a:prstGeom>
        </p:spPr>
        <p:txBody>
          <a:bodyPr wrap="square">
            <a:spAutoFit/>
          </a:bodyPr>
          <a:lstStyle/>
          <a:p>
            <a:pPr algn="l"/>
            <a:r>
              <a:rPr lang="es-CO" sz="1400" b="1" dirty="0" smtClean="0">
                <a:solidFill>
                  <a:schemeClr val="bg1"/>
                </a:solidFill>
              </a:rPr>
              <a:t>UNIDAD DIDÁCTICA</a:t>
            </a:r>
            <a:endParaRPr lang="es-CO" sz="1400" b="1" dirty="0">
              <a:solidFill>
                <a:schemeClr val="bg1"/>
              </a:solidFill>
            </a:endParaRPr>
          </a:p>
        </p:txBody>
      </p:sp>
      <p:sp>
        <p:nvSpPr>
          <p:cNvPr id="18" name="Rectángulo 17"/>
          <p:cNvSpPr/>
          <p:nvPr userDrawn="1"/>
        </p:nvSpPr>
        <p:spPr>
          <a:xfrm>
            <a:off x="0" y="867909"/>
            <a:ext cx="9624447" cy="385267"/>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Rectángulo 19"/>
          <p:cNvSpPr/>
          <p:nvPr userDrawn="1"/>
        </p:nvSpPr>
        <p:spPr>
          <a:xfrm>
            <a:off x="70682" y="929901"/>
            <a:ext cx="2290226" cy="307777"/>
          </a:xfrm>
          <a:prstGeom prst="rect">
            <a:avLst/>
          </a:prstGeom>
        </p:spPr>
        <p:txBody>
          <a:bodyPr wrap="square">
            <a:spAutoFit/>
          </a:bodyPr>
          <a:lstStyle/>
          <a:p>
            <a:pPr algn="l"/>
            <a:r>
              <a:rPr lang="es-CO" sz="1400" b="1" dirty="0" smtClean="0">
                <a:solidFill>
                  <a:srgbClr val="1AC4C4"/>
                </a:solidFill>
              </a:rPr>
              <a:t>ESTRATEGIA</a:t>
            </a:r>
            <a:r>
              <a:rPr lang="es-CO" sz="1400" b="1" baseline="0" dirty="0" smtClean="0">
                <a:solidFill>
                  <a:srgbClr val="1AC4C4"/>
                </a:solidFill>
              </a:rPr>
              <a:t> DIDÁCTICA</a:t>
            </a:r>
            <a:endParaRPr lang="es-CO" sz="1400" b="1" dirty="0">
              <a:solidFill>
                <a:srgbClr val="1AC4C4"/>
              </a:solidFill>
            </a:endParaRPr>
          </a:p>
        </p:txBody>
      </p:sp>
      <p:sp>
        <p:nvSpPr>
          <p:cNvPr id="23" name="Rectángulo 22"/>
          <p:cNvSpPr/>
          <p:nvPr userDrawn="1"/>
        </p:nvSpPr>
        <p:spPr>
          <a:xfrm>
            <a:off x="9695129" y="560569"/>
            <a:ext cx="2290226" cy="523220"/>
          </a:xfrm>
          <a:prstGeom prst="rect">
            <a:avLst/>
          </a:prstGeom>
        </p:spPr>
        <p:txBody>
          <a:bodyPr wrap="square">
            <a:spAutoFit/>
          </a:bodyPr>
          <a:lstStyle/>
          <a:p>
            <a:pPr algn="l"/>
            <a:r>
              <a:rPr lang="es-CO" sz="1400" b="1" dirty="0" smtClean="0">
                <a:solidFill>
                  <a:srgbClr val="1AC4C4"/>
                </a:solidFill>
              </a:rPr>
              <a:t>INSTRUCCIONES</a:t>
            </a:r>
            <a:r>
              <a:rPr lang="es-CO" sz="1400" b="1" baseline="0" dirty="0" smtClean="0">
                <a:solidFill>
                  <a:srgbClr val="1AC4C4"/>
                </a:solidFill>
              </a:rPr>
              <a:t> PARA EL DESARROLLADOR</a:t>
            </a:r>
            <a:endParaRPr lang="es-CO" sz="1400" b="1" dirty="0">
              <a:solidFill>
                <a:srgbClr val="1AC4C4"/>
              </a:solidFill>
            </a:endParaRPr>
          </a:p>
        </p:txBody>
      </p:sp>
      <p:sp>
        <p:nvSpPr>
          <p:cNvPr id="25" name="Marcador de texto 15"/>
          <p:cNvSpPr>
            <a:spLocks noGrp="1"/>
          </p:cNvSpPr>
          <p:nvPr>
            <p:ph type="body" sz="half" idx="19" hasCustomPrompt="1"/>
          </p:nvPr>
        </p:nvSpPr>
        <p:spPr>
          <a:xfrm>
            <a:off x="2495226" y="888461"/>
            <a:ext cx="7118887" cy="349216"/>
          </a:xfrm>
          <a:prstGeom prst="rect">
            <a:avLst/>
          </a:prstGeom>
          <a:ln>
            <a:noFill/>
          </a:ln>
        </p:spPr>
        <p:txBody>
          <a:bodyPr/>
          <a:lstStyle>
            <a:lvl1pPr marL="0" indent="0">
              <a:buNone/>
              <a:defRPr sz="1200" b="0" baseline="0">
                <a:solidFill>
                  <a:srgbClr val="ADB9CA"/>
                </a:solidFill>
              </a:defRPr>
            </a:lvl1pPr>
          </a:lstStyle>
          <a:p>
            <a:r>
              <a:rPr lang="es-CO" dirty="0" smtClean="0"/>
              <a:t>Escriba la que corresponda según el caso: Aprendizaje autónomo, estudio de caso, aprendizaje basado en proyectos, aprendizaje orientado por problemas, práctica, aprendizaje colaborativo, evaluación formativa. </a:t>
            </a:r>
            <a:endParaRPr lang="es-CO" dirty="0"/>
          </a:p>
        </p:txBody>
      </p:sp>
      <p:sp>
        <p:nvSpPr>
          <p:cNvPr id="31" name="Rectángulo 30"/>
          <p:cNvSpPr/>
          <p:nvPr userDrawn="1"/>
        </p:nvSpPr>
        <p:spPr>
          <a:xfrm>
            <a:off x="9614114" y="2646318"/>
            <a:ext cx="2577886" cy="1824082"/>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2" name="Marcador de texto 15"/>
          <p:cNvSpPr>
            <a:spLocks noGrp="1"/>
          </p:cNvSpPr>
          <p:nvPr>
            <p:ph type="body" sz="half" idx="12"/>
          </p:nvPr>
        </p:nvSpPr>
        <p:spPr>
          <a:xfrm>
            <a:off x="9672292" y="1427499"/>
            <a:ext cx="2461530" cy="1179334"/>
          </a:xfrm>
          <a:prstGeom prst="rect">
            <a:avLst/>
          </a:prstGeom>
          <a:ln>
            <a:noFill/>
          </a:ln>
        </p:spPr>
        <p:txBody>
          <a:bodyPr/>
          <a:lstStyle>
            <a:lvl1pPr marL="0" indent="0">
              <a:buNone/>
              <a:defRPr sz="1400" b="0" baseline="0">
                <a:solidFill>
                  <a:schemeClr val="tx1"/>
                </a:solidFill>
              </a:defRPr>
            </a:lvl1pPr>
          </a:lstStyle>
          <a:p>
            <a:endParaRPr lang="es-CO" dirty="0"/>
          </a:p>
        </p:txBody>
      </p:sp>
      <p:sp>
        <p:nvSpPr>
          <p:cNvPr id="33" name="Rectángulo 32"/>
          <p:cNvSpPr/>
          <p:nvPr userDrawn="1"/>
        </p:nvSpPr>
        <p:spPr>
          <a:xfrm>
            <a:off x="9614114" y="1251103"/>
            <a:ext cx="2577886" cy="5606896"/>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Marcador de contenido 4"/>
          <p:cNvSpPr>
            <a:spLocks noGrp="1"/>
          </p:cNvSpPr>
          <p:nvPr>
            <p:ph sz="quarter" idx="20" hasCustomPrompt="1"/>
          </p:nvPr>
        </p:nvSpPr>
        <p:spPr>
          <a:xfrm>
            <a:off x="71438" y="1314451"/>
            <a:ext cx="9429750" cy="4158697"/>
          </a:xfrm>
          <a:prstGeom prst="rect">
            <a:avLst/>
          </a:prstGeom>
          <a:ln>
            <a:solidFill>
              <a:schemeClr val="tx2">
                <a:lumMod val="60000"/>
                <a:lumOff val="40000"/>
              </a:schemeClr>
            </a:solidFill>
          </a:ln>
        </p:spPr>
        <p:txBody>
          <a:bodyPr/>
          <a:lstStyle>
            <a:lvl1pPr marL="0" indent="0">
              <a:buNone/>
              <a:defRPr sz="1400" baseline="0">
                <a:solidFill>
                  <a:schemeClr val="tx2">
                    <a:lumMod val="40000"/>
                    <a:lumOff val="60000"/>
                  </a:schemeClr>
                </a:solidFill>
              </a:defRPr>
            </a:lvl1pPr>
          </a:lstStyle>
          <a:p>
            <a:pPr lvl="0"/>
            <a:r>
              <a:rPr lang="es-CO" noProof="0" dirty="0" smtClean="0"/>
              <a:t>Información – Maqueta de interfaz gráfica</a:t>
            </a:r>
            <a:endParaRPr lang="es-CO" noProof="0" dirty="0"/>
          </a:p>
        </p:txBody>
      </p:sp>
      <p:sp>
        <p:nvSpPr>
          <p:cNvPr id="35" name="Marcador de texto 15"/>
          <p:cNvSpPr>
            <a:spLocks noGrp="1"/>
          </p:cNvSpPr>
          <p:nvPr>
            <p:ph type="body" sz="half" idx="21"/>
          </p:nvPr>
        </p:nvSpPr>
        <p:spPr>
          <a:xfrm>
            <a:off x="9672292" y="2861378"/>
            <a:ext cx="2461530" cy="1609021"/>
          </a:xfrm>
          <a:prstGeom prst="rect">
            <a:avLst/>
          </a:prstGeom>
          <a:ln>
            <a:noFill/>
          </a:ln>
        </p:spPr>
        <p:txBody>
          <a:bodyPr/>
          <a:lstStyle>
            <a:lvl1pPr marL="0" indent="0">
              <a:buNone/>
              <a:defRPr sz="1400" b="0" baseline="0">
                <a:solidFill>
                  <a:schemeClr val="tx1"/>
                </a:solidFill>
              </a:defRPr>
            </a:lvl1pPr>
          </a:lstStyle>
          <a:p>
            <a:endParaRPr lang="es-CO" dirty="0"/>
          </a:p>
        </p:txBody>
      </p:sp>
      <p:sp>
        <p:nvSpPr>
          <p:cNvPr id="36" name="Rectángulo 35"/>
          <p:cNvSpPr/>
          <p:nvPr userDrawn="1"/>
        </p:nvSpPr>
        <p:spPr>
          <a:xfrm>
            <a:off x="9614114" y="4483825"/>
            <a:ext cx="2577886" cy="2374173"/>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Marcador de texto 15"/>
          <p:cNvSpPr>
            <a:spLocks noGrp="1"/>
          </p:cNvSpPr>
          <p:nvPr>
            <p:ph type="body" sz="half" idx="22"/>
          </p:nvPr>
        </p:nvSpPr>
        <p:spPr>
          <a:xfrm>
            <a:off x="9672292" y="4685458"/>
            <a:ext cx="2461530" cy="1622449"/>
          </a:xfrm>
          <a:prstGeom prst="rect">
            <a:avLst/>
          </a:prstGeom>
          <a:ln>
            <a:noFill/>
          </a:ln>
        </p:spPr>
        <p:txBody>
          <a:bodyPr/>
          <a:lstStyle>
            <a:lvl1pPr marL="0" indent="0">
              <a:buNone/>
              <a:defRPr sz="1400" b="0" baseline="0">
                <a:solidFill>
                  <a:schemeClr val="tx1"/>
                </a:solidFill>
              </a:defRPr>
            </a:lvl1pPr>
          </a:lstStyle>
          <a:p>
            <a:endParaRPr lang="es-CO" dirty="0"/>
          </a:p>
        </p:txBody>
      </p:sp>
      <p:sp>
        <p:nvSpPr>
          <p:cNvPr id="38" name="Rectángulo 37"/>
          <p:cNvSpPr/>
          <p:nvPr userDrawn="1"/>
        </p:nvSpPr>
        <p:spPr>
          <a:xfrm>
            <a:off x="9597796" y="1158387"/>
            <a:ext cx="1013611" cy="307777"/>
          </a:xfrm>
          <a:prstGeom prst="rect">
            <a:avLst/>
          </a:prstGeom>
        </p:spPr>
        <p:txBody>
          <a:bodyPr wrap="none">
            <a:spAutoFit/>
          </a:bodyPr>
          <a:lstStyle/>
          <a:p>
            <a:r>
              <a:rPr lang="es-CO" sz="1400" b="1" dirty="0" smtClean="0">
                <a:solidFill>
                  <a:srgbClr val="2FC9C9"/>
                </a:solidFill>
              </a:rPr>
              <a:t>Interacción</a:t>
            </a:r>
            <a:endParaRPr lang="es-CO" sz="1400" b="1" dirty="0">
              <a:solidFill>
                <a:srgbClr val="2FC9C9"/>
              </a:solidFill>
            </a:endParaRPr>
          </a:p>
        </p:txBody>
      </p:sp>
      <p:sp>
        <p:nvSpPr>
          <p:cNvPr id="39" name="Rectángulo 38"/>
          <p:cNvSpPr/>
          <p:nvPr userDrawn="1"/>
        </p:nvSpPr>
        <p:spPr>
          <a:xfrm>
            <a:off x="9597795" y="2595105"/>
            <a:ext cx="627095" cy="307777"/>
          </a:xfrm>
          <a:prstGeom prst="rect">
            <a:avLst/>
          </a:prstGeom>
        </p:spPr>
        <p:txBody>
          <a:bodyPr wrap="none">
            <a:spAutoFit/>
          </a:bodyPr>
          <a:lstStyle/>
          <a:p>
            <a:r>
              <a:rPr lang="es-CO" sz="1400" b="1" dirty="0" smtClean="0">
                <a:solidFill>
                  <a:srgbClr val="2FC9C9"/>
                </a:solidFill>
              </a:rPr>
              <a:t>Audio</a:t>
            </a:r>
            <a:endParaRPr lang="es-CO" sz="1400" b="1" dirty="0">
              <a:solidFill>
                <a:srgbClr val="2FC9C9"/>
              </a:solidFill>
            </a:endParaRPr>
          </a:p>
        </p:txBody>
      </p:sp>
      <p:sp>
        <p:nvSpPr>
          <p:cNvPr id="40" name="Rectángulo 39"/>
          <p:cNvSpPr/>
          <p:nvPr userDrawn="1"/>
        </p:nvSpPr>
        <p:spPr>
          <a:xfrm>
            <a:off x="9559366" y="4425926"/>
            <a:ext cx="1491114" cy="307777"/>
          </a:xfrm>
          <a:prstGeom prst="rect">
            <a:avLst/>
          </a:prstGeom>
        </p:spPr>
        <p:txBody>
          <a:bodyPr wrap="none">
            <a:spAutoFit/>
          </a:bodyPr>
          <a:lstStyle/>
          <a:p>
            <a:r>
              <a:rPr lang="es-CO" sz="1400" b="1" dirty="0" smtClean="0">
                <a:solidFill>
                  <a:srgbClr val="2FC9C9"/>
                </a:solidFill>
              </a:rPr>
              <a:t>Animación/Video</a:t>
            </a:r>
            <a:endParaRPr lang="es-CO" sz="1400" b="1" dirty="0">
              <a:solidFill>
                <a:srgbClr val="2FC9C9"/>
              </a:solidFill>
            </a:endParaRPr>
          </a:p>
        </p:txBody>
      </p:sp>
      <p:sp>
        <p:nvSpPr>
          <p:cNvPr id="41" name="Rectángulo 40"/>
          <p:cNvSpPr/>
          <p:nvPr userDrawn="1"/>
        </p:nvSpPr>
        <p:spPr>
          <a:xfrm>
            <a:off x="4782023" y="5419764"/>
            <a:ext cx="2070695" cy="307777"/>
          </a:xfrm>
          <a:prstGeom prst="rect">
            <a:avLst/>
          </a:prstGeom>
        </p:spPr>
        <p:txBody>
          <a:bodyPr wrap="none">
            <a:spAutoFit/>
          </a:bodyPr>
          <a:lstStyle/>
          <a:p>
            <a:r>
              <a:rPr lang="es-CO" sz="1400" b="1" dirty="0" smtClean="0">
                <a:solidFill>
                  <a:srgbClr val="2FC9C9"/>
                </a:solidFill>
              </a:rPr>
              <a:t>Instrucción Visual/gráfica</a:t>
            </a:r>
            <a:endParaRPr lang="es-CO" sz="1400" b="1" dirty="0">
              <a:solidFill>
                <a:srgbClr val="2FC9C9"/>
              </a:solidFill>
            </a:endParaRPr>
          </a:p>
        </p:txBody>
      </p:sp>
      <p:sp>
        <p:nvSpPr>
          <p:cNvPr id="42" name="Rectángulo 41"/>
          <p:cNvSpPr/>
          <p:nvPr userDrawn="1"/>
        </p:nvSpPr>
        <p:spPr>
          <a:xfrm>
            <a:off x="30630" y="5435020"/>
            <a:ext cx="611962" cy="307777"/>
          </a:xfrm>
          <a:prstGeom prst="rect">
            <a:avLst/>
          </a:prstGeom>
        </p:spPr>
        <p:txBody>
          <a:bodyPr wrap="none">
            <a:spAutoFit/>
          </a:bodyPr>
          <a:lstStyle/>
          <a:p>
            <a:r>
              <a:rPr lang="es-CO" sz="1400" b="1" dirty="0" smtClean="0">
                <a:solidFill>
                  <a:srgbClr val="2FC9C9"/>
                </a:solidFill>
              </a:rPr>
              <a:t>Script</a:t>
            </a:r>
            <a:endParaRPr lang="es-CO" sz="1400" b="1" dirty="0">
              <a:solidFill>
                <a:srgbClr val="2FC9C9"/>
              </a:solidFill>
            </a:endParaRPr>
          </a:p>
        </p:txBody>
      </p:sp>
      <p:sp>
        <p:nvSpPr>
          <p:cNvPr id="43" name="Marcador de texto 15"/>
          <p:cNvSpPr>
            <a:spLocks noGrp="1"/>
          </p:cNvSpPr>
          <p:nvPr>
            <p:ph type="body" sz="half" idx="24"/>
          </p:nvPr>
        </p:nvSpPr>
        <p:spPr>
          <a:xfrm>
            <a:off x="4907430" y="5716293"/>
            <a:ext cx="4679955" cy="1098784"/>
          </a:xfrm>
          <a:prstGeom prst="rect">
            <a:avLst/>
          </a:prstGeom>
          <a:ln>
            <a:noFill/>
          </a:ln>
        </p:spPr>
        <p:txBody>
          <a:bodyPr/>
          <a:lstStyle>
            <a:lvl1pPr marL="0" indent="0">
              <a:buNone/>
              <a:defRPr sz="1000" b="0" baseline="0">
                <a:solidFill>
                  <a:schemeClr val="tx1"/>
                </a:solidFill>
              </a:defRPr>
            </a:lvl1pPr>
          </a:lstStyle>
          <a:p>
            <a:endParaRPr lang="es-CO" dirty="0"/>
          </a:p>
        </p:txBody>
      </p:sp>
      <p:sp>
        <p:nvSpPr>
          <p:cNvPr id="44" name="Marcador de texto 15"/>
          <p:cNvSpPr>
            <a:spLocks noGrp="1"/>
          </p:cNvSpPr>
          <p:nvPr>
            <p:ph type="body" sz="half" idx="25"/>
          </p:nvPr>
        </p:nvSpPr>
        <p:spPr>
          <a:xfrm>
            <a:off x="44708" y="5689189"/>
            <a:ext cx="4790231" cy="1168809"/>
          </a:xfrm>
          <a:prstGeom prst="rect">
            <a:avLst/>
          </a:prstGeom>
          <a:ln>
            <a:noFill/>
          </a:ln>
        </p:spPr>
        <p:txBody>
          <a:bodyPr/>
          <a:lstStyle>
            <a:lvl1pPr marL="0" indent="0">
              <a:buNone/>
              <a:defRPr sz="1000" b="0" baseline="0">
                <a:solidFill>
                  <a:schemeClr val="tx1"/>
                </a:solidFill>
              </a:defRPr>
            </a:lvl1pPr>
          </a:lstStyle>
          <a:p>
            <a:endParaRPr lang="es-CO" dirty="0"/>
          </a:p>
        </p:txBody>
      </p:sp>
      <p:sp>
        <p:nvSpPr>
          <p:cNvPr id="45" name="Rectángulo 44"/>
          <p:cNvSpPr/>
          <p:nvPr userDrawn="1"/>
        </p:nvSpPr>
        <p:spPr>
          <a:xfrm>
            <a:off x="0" y="5670912"/>
            <a:ext cx="4876800"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6" name="Rectángulo 45"/>
          <p:cNvSpPr/>
          <p:nvPr userDrawn="1"/>
        </p:nvSpPr>
        <p:spPr>
          <a:xfrm>
            <a:off x="4893118" y="5663204"/>
            <a:ext cx="4704677" cy="1187086"/>
          </a:xfrm>
          <a:prstGeom prst="rect">
            <a:avLst/>
          </a:prstGeom>
          <a:noFill/>
          <a:ln>
            <a:solidFill>
              <a:srgbClr val="43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180518049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mpetencias">
    <p:spTree>
      <p:nvGrpSpPr>
        <p:cNvPr id="1" name=""/>
        <p:cNvGrpSpPr/>
        <p:nvPr/>
      </p:nvGrpSpPr>
      <p:grpSpPr>
        <a:xfrm>
          <a:off x="0" y="0"/>
          <a:ext cx="0" cy="0"/>
          <a:chOff x="0" y="0"/>
          <a:chExt cx="0" cy="0"/>
        </a:xfrm>
      </p:grpSpPr>
      <p:sp>
        <p:nvSpPr>
          <p:cNvPr id="2" name="Rectángulo 1"/>
          <p:cNvSpPr/>
          <p:nvPr userDrawn="1"/>
        </p:nvSpPr>
        <p:spPr>
          <a:xfrm>
            <a:off x="0" y="448893"/>
            <a:ext cx="9586452" cy="6409107"/>
          </a:xfrm>
          <a:prstGeom prst="rect">
            <a:avLst/>
          </a:prstGeom>
          <a:no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 name="Grupo 2"/>
          <p:cNvGrpSpPr/>
          <p:nvPr userDrawn="1"/>
        </p:nvGrpSpPr>
        <p:grpSpPr>
          <a:xfrm>
            <a:off x="144378" y="598314"/>
            <a:ext cx="7682744" cy="786360"/>
            <a:chOff x="0" y="518104"/>
            <a:chExt cx="7682744" cy="786360"/>
          </a:xfrm>
        </p:grpSpPr>
        <p:sp>
          <p:nvSpPr>
            <p:cNvPr id="6" name="CuadroTexto 5"/>
            <p:cNvSpPr txBox="1"/>
            <p:nvPr userDrawn="1"/>
          </p:nvSpPr>
          <p:spPr>
            <a:xfrm>
              <a:off x="432790" y="561618"/>
              <a:ext cx="7249954" cy="737472"/>
            </a:xfrm>
            <a:prstGeom prst="roundRect">
              <a:avLst>
                <a:gd name="adj" fmla="val 36503"/>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CO" sz="3200" b="1" i="1" dirty="0" smtClean="0">
                  <a:solidFill>
                    <a:schemeClr val="accent5">
                      <a:lumMod val="75000"/>
                    </a:schemeClr>
                  </a:solidFill>
                </a:rPr>
                <a:t>   COMPETENCIAS </a:t>
              </a:r>
              <a:r>
                <a:rPr lang="es-CO" sz="3200" b="1" i="1" dirty="0">
                  <a:solidFill>
                    <a:schemeClr val="accent5">
                      <a:lumMod val="75000"/>
                    </a:schemeClr>
                  </a:solidFill>
                </a:rPr>
                <a:t>DE APRENDIZAJE</a:t>
              </a:r>
            </a:p>
          </p:txBody>
        </p:sp>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18104"/>
              <a:ext cx="789549" cy="786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8" name="Grupo 7"/>
          <p:cNvGrpSpPr/>
          <p:nvPr userDrawn="1"/>
        </p:nvGrpSpPr>
        <p:grpSpPr>
          <a:xfrm>
            <a:off x="143027" y="1544703"/>
            <a:ext cx="9300398" cy="5067684"/>
            <a:chOff x="488265" y="1906996"/>
            <a:chExt cx="15898762" cy="8779627"/>
          </a:xfrm>
        </p:grpSpPr>
        <p:pic>
          <p:nvPicPr>
            <p:cNvPr id="9" name="Imagen 8"/>
            <p:cNvPicPr>
              <a:picLocks noChangeAspect="1"/>
            </p:cNvPicPr>
            <p:nvPr userDrawn="1"/>
          </p:nvPicPr>
          <p:blipFill rotWithShape="1">
            <a:blip r:embed="rId3"/>
            <a:srcRect t="11042"/>
            <a:stretch/>
          </p:blipFill>
          <p:spPr>
            <a:xfrm>
              <a:off x="488265" y="1906996"/>
              <a:ext cx="15898762" cy="8779627"/>
            </a:xfrm>
            <a:prstGeom prst="rect">
              <a:avLst/>
            </a:prstGeom>
          </p:spPr>
        </p:pic>
        <p:sp>
          <p:nvSpPr>
            <p:cNvPr id="10" name="Rectángulo 9"/>
            <p:cNvSpPr/>
            <p:nvPr userDrawn="1"/>
          </p:nvSpPr>
          <p:spPr>
            <a:xfrm>
              <a:off x="766916" y="2713703"/>
              <a:ext cx="6282813" cy="1150374"/>
            </a:xfrm>
            <a:prstGeom prst="rect">
              <a:avLst/>
            </a:prstGeom>
            <a:solidFill>
              <a:srgbClr val="876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2" name="Rectángulo 11"/>
            <p:cNvSpPr/>
            <p:nvPr/>
          </p:nvSpPr>
          <p:spPr>
            <a:xfrm>
              <a:off x="9766779" y="2694653"/>
              <a:ext cx="6282813" cy="1150374"/>
            </a:xfrm>
            <a:prstGeom prst="rect">
              <a:avLst/>
            </a:prstGeom>
            <a:solidFill>
              <a:srgbClr val="876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3" name="Rectángulo 12"/>
            <p:cNvSpPr/>
            <p:nvPr userDrawn="1"/>
          </p:nvSpPr>
          <p:spPr>
            <a:xfrm>
              <a:off x="766916" y="4275803"/>
              <a:ext cx="6282813" cy="1150374"/>
            </a:xfrm>
            <a:prstGeom prst="rect">
              <a:avLst/>
            </a:prstGeom>
            <a:solidFill>
              <a:srgbClr val="03C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Rectángulo 13"/>
            <p:cNvSpPr/>
            <p:nvPr/>
          </p:nvSpPr>
          <p:spPr>
            <a:xfrm>
              <a:off x="9777566" y="4256753"/>
              <a:ext cx="6282813" cy="1150374"/>
            </a:xfrm>
            <a:prstGeom prst="rect">
              <a:avLst/>
            </a:prstGeom>
            <a:solidFill>
              <a:srgbClr val="03C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5" name="Rectángulo 14"/>
            <p:cNvSpPr/>
            <p:nvPr userDrawn="1"/>
          </p:nvSpPr>
          <p:spPr>
            <a:xfrm>
              <a:off x="756129" y="5928638"/>
              <a:ext cx="6282813" cy="1150374"/>
            </a:xfrm>
            <a:prstGeom prst="rect">
              <a:avLst/>
            </a:prstGeom>
            <a:solidFill>
              <a:srgbClr val="AAD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Rectángulo 15"/>
            <p:cNvSpPr/>
            <p:nvPr/>
          </p:nvSpPr>
          <p:spPr>
            <a:xfrm>
              <a:off x="9766779" y="5947688"/>
              <a:ext cx="6282813" cy="1150374"/>
            </a:xfrm>
            <a:prstGeom prst="rect">
              <a:avLst/>
            </a:prstGeom>
            <a:solidFill>
              <a:srgbClr val="AAD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7" name="Rectángulo 16"/>
            <p:cNvSpPr/>
            <p:nvPr/>
          </p:nvSpPr>
          <p:spPr>
            <a:xfrm>
              <a:off x="766916" y="7521143"/>
              <a:ext cx="6282813" cy="1150374"/>
            </a:xfrm>
            <a:prstGeom prst="rect">
              <a:avLst/>
            </a:prstGeom>
            <a:solidFill>
              <a:srgbClr val="FFC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8" name="Rectángulo 17"/>
            <p:cNvSpPr/>
            <p:nvPr/>
          </p:nvSpPr>
          <p:spPr>
            <a:xfrm>
              <a:off x="9777566" y="7540193"/>
              <a:ext cx="6282813" cy="1150374"/>
            </a:xfrm>
            <a:prstGeom prst="rect">
              <a:avLst/>
            </a:prstGeom>
            <a:solidFill>
              <a:srgbClr val="FFC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9" name="Rectángulo 18"/>
            <p:cNvSpPr/>
            <p:nvPr/>
          </p:nvSpPr>
          <p:spPr>
            <a:xfrm>
              <a:off x="766916" y="9212078"/>
              <a:ext cx="6282813" cy="1150374"/>
            </a:xfrm>
            <a:prstGeom prst="rect">
              <a:avLst/>
            </a:prstGeom>
            <a:solidFill>
              <a:srgbClr val="F35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Rectángulo 19"/>
            <p:cNvSpPr/>
            <p:nvPr/>
          </p:nvSpPr>
          <p:spPr>
            <a:xfrm>
              <a:off x="9777566" y="9231128"/>
              <a:ext cx="6282813" cy="1150374"/>
            </a:xfrm>
            <a:prstGeom prst="rect">
              <a:avLst/>
            </a:prstGeom>
            <a:solidFill>
              <a:srgbClr val="F35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21" name="Marcador de texto 15"/>
          <p:cNvSpPr>
            <a:spLocks noGrp="1"/>
          </p:cNvSpPr>
          <p:nvPr>
            <p:ph type="body" sz="half" idx="2"/>
          </p:nvPr>
        </p:nvSpPr>
        <p:spPr>
          <a:xfrm>
            <a:off x="2495227" y="49080"/>
            <a:ext cx="9661432" cy="366743"/>
          </a:xfrm>
          <a:prstGeom prst="rect">
            <a:avLst/>
          </a:prstGeom>
          <a:ln>
            <a:noFill/>
          </a:ln>
        </p:spPr>
        <p:txBody>
          <a:bodyPr/>
          <a:lstStyle>
            <a:lvl1pPr marL="0" indent="0">
              <a:buNone/>
              <a:defRPr sz="1400" b="0" baseline="0">
                <a:solidFill>
                  <a:schemeClr val="tx1"/>
                </a:solidFill>
              </a:defRPr>
            </a:lvl1pPr>
          </a:lstStyle>
          <a:p>
            <a:endParaRPr lang="es-CO" dirty="0"/>
          </a:p>
        </p:txBody>
      </p:sp>
      <p:sp>
        <p:nvSpPr>
          <p:cNvPr id="23" name="Marcador de texto 15"/>
          <p:cNvSpPr>
            <a:spLocks noGrp="1"/>
          </p:cNvSpPr>
          <p:nvPr>
            <p:ph type="body" sz="half" idx="10" hasCustomPrompt="1"/>
          </p:nvPr>
        </p:nvSpPr>
        <p:spPr>
          <a:xfrm>
            <a:off x="9652199" y="552731"/>
            <a:ext cx="2409172" cy="5848069"/>
          </a:xfrm>
          <a:prstGeom prst="rect">
            <a:avLst/>
          </a:prstGeom>
          <a:ln>
            <a:noFill/>
          </a:ln>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baseline="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CO" dirty="0" smtClean="0"/>
              <a:t>Espacio para escribir observaciones relacionadas con las competencias</a:t>
            </a:r>
          </a:p>
        </p:txBody>
      </p:sp>
      <p:sp>
        <p:nvSpPr>
          <p:cNvPr id="24" name="Rectángulo 23"/>
          <p:cNvSpPr/>
          <p:nvPr userDrawn="1"/>
        </p:nvSpPr>
        <p:spPr>
          <a:xfrm>
            <a:off x="70682" y="82015"/>
            <a:ext cx="2358798" cy="369332"/>
          </a:xfrm>
          <a:prstGeom prst="rect">
            <a:avLst/>
          </a:prstGeom>
        </p:spPr>
        <p:txBody>
          <a:bodyPr wrap="square">
            <a:spAutoFit/>
          </a:bodyPr>
          <a:lstStyle/>
          <a:p>
            <a:pPr algn="l"/>
            <a:r>
              <a:rPr lang="es-CO" sz="1800" b="1" dirty="0" smtClean="0">
                <a:solidFill>
                  <a:schemeClr val="bg1"/>
                </a:solidFill>
              </a:rPr>
              <a:t>UNIDAD DIDÁCTICA</a:t>
            </a:r>
            <a:endParaRPr lang="es-CO" sz="1800" b="1" dirty="0">
              <a:solidFill>
                <a:schemeClr val="bg1"/>
              </a:solidFill>
            </a:endParaRPr>
          </a:p>
        </p:txBody>
      </p:sp>
    </p:spTree>
    <p:extLst>
      <p:ext uri="{BB962C8B-B14F-4D97-AF65-F5344CB8AC3E}">
        <p14:creationId xmlns:p14="http://schemas.microsoft.com/office/powerpoint/2010/main" val="11325546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microsoft.com/office/2007/relationships/hdphoto" Target="../media/hdphoto1.wdp"/><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3" name="Picture 2" descr="Resultado de imagen para esap png"/>
          <p:cNvPicPr>
            <a:picLocks noChangeAspect="1" noChangeArrowheads="1"/>
          </p:cNvPicPr>
          <p:nvPr userDrawn="1"/>
        </p:nvPicPr>
        <p:blipFill>
          <a:blip r:embed="rId10" cstate="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831860" y="6558543"/>
            <a:ext cx="362165" cy="269037"/>
          </a:xfrm>
          <a:prstGeom prst="rect">
            <a:avLst/>
          </a:prstGeom>
          <a:noFill/>
          <a:extLst>
            <a:ext uri="{909E8E84-426E-40dd-AFC4-6F175D3DCCD1}">
              <a14:hiddenFill xmlns="" xmlns:a14="http://schemas.microsoft.com/office/drawing/2010/main">
                <a:solidFill>
                  <a:srgbClr val="FFFFFF"/>
                </a:solidFill>
              </a14:hiddenFill>
            </a:ext>
          </a:extLst>
        </p:spPr>
      </p:pic>
      <p:sp>
        <p:nvSpPr>
          <p:cNvPr id="24" name="Rectángulo 23"/>
          <p:cNvSpPr/>
          <p:nvPr userDrawn="1"/>
        </p:nvSpPr>
        <p:spPr>
          <a:xfrm>
            <a:off x="11103857" y="6688109"/>
            <a:ext cx="846921" cy="169277"/>
          </a:xfrm>
          <a:prstGeom prst="rect">
            <a:avLst/>
          </a:prstGeom>
        </p:spPr>
        <p:txBody>
          <a:bodyPr wrap="square">
            <a:spAutoFit/>
          </a:bodyPr>
          <a:lstStyle/>
          <a:p>
            <a:pPr algn="r"/>
            <a:r>
              <a:rPr lang="es-CO" sz="500" b="1" dirty="0" smtClean="0">
                <a:solidFill>
                  <a:schemeClr val="bg1">
                    <a:lumMod val="50000"/>
                  </a:schemeClr>
                </a:solidFill>
              </a:rPr>
              <a:t>Subdirección Académica</a:t>
            </a:r>
            <a:endParaRPr lang="es-CO" sz="500" b="1" dirty="0">
              <a:solidFill>
                <a:schemeClr val="bg1">
                  <a:lumMod val="50000"/>
                </a:schemeClr>
              </a:solidFill>
            </a:endParaRPr>
          </a:p>
        </p:txBody>
      </p:sp>
      <p:grpSp>
        <p:nvGrpSpPr>
          <p:cNvPr id="38" name="Grupo 37"/>
          <p:cNvGrpSpPr/>
          <p:nvPr userDrawn="1"/>
        </p:nvGrpSpPr>
        <p:grpSpPr>
          <a:xfrm>
            <a:off x="11102884" y="6479248"/>
            <a:ext cx="1144317" cy="329230"/>
            <a:chOff x="9564381" y="6133294"/>
            <a:chExt cx="1157613" cy="329230"/>
          </a:xfrm>
        </p:grpSpPr>
        <p:sp>
          <p:nvSpPr>
            <p:cNvPr id="26" name="Rectángulo 25"/>
            <p:cNvSpPr/>
            <p:nvPr userDrawn="1"/>
          </p:nvSpPr>
          <p:spPr>
            <a:xfrm>
              <a:off x="9564381" y="6182783"/>
              <a:ext cx="479714" cy="184666"/>
            </a:xfrm>
            <a:prstGeom prst="rect">
              <a:avLst/>
            </a:prstGeom>
          </p:spPr>
          <p:txBody>
            <a:bodyPr wrap="square">
              <a:spAutoFit/>
            </a:bodyPr>
            <a:lstStyle/>
            <a:p>
              <a:pPr algn="l"/>
              <a:r>
                <a:rPr lang="es-CO" sz="600" b="1" dirty="0" smtClean="0">
                  <a:solidFill>
                    <a:schemeClr val="bg1">
                      <a:lumMod val="50000"/>
                    </a:schemeClr>
                  </a:solidFill>
                </a:rPr>
                <a:t>Equipo</a:t>
              </a:r>
            </a:p>
          </p:txBody>
        </p:sp>
        <p:sp>
          <p:nvSpPr>
            <p:cNvPr id="35" name="CuadroTexto 34"/>
            <p:cNvSpPr txBox="1"/>
            <p:nvPr userDrawn="1"/>
          </p:nvSpPr>
          <p:spPr>
            <a:xfrm>
              <a:off x="10310985" y="6133294"/>
              <a:ext cx="222284" cy="253916"/>
            </a:xfrm>
            <a:prstGeom prst="rect">
              <a:avLst/>
            </a:prstGeom>
            <a:noFill/>
          </p:spPr>
          <p:txBody>
            <a:bodyPr wrap="square" rtlCol="0">
              <a:spAutoFit/>
            </a:bodyPr>
            <a:lstStyle/>
            <a:p>
              <a:r>
                <a:rPr lang="es-CO" sz="1050" b="1" dirty="0" smtClean="0">
                  <a:solidFill>
                    <a:schemeClr val="bg1">
                      <a:lumMod val="50000"/>
                    </a:schemeClr>
                  </a:solidFill>
                </a:rPr>
                <a:t>&amp;</a:t>
              </a:r>
              <a:endParaRPr lang="es-CO" sz="1050" dirty="0"/>
            </a:p>
          </p:txBody>
        </p:sp>
        <p:sp>
          <p:nvSpPr>
            <p:cNvPr id="36" name="Rectángulo 35"/>
            <p:cNvSpPr/>
            <p:nvPr userDrawn="1"/>
          </p:nvSpPr>
          <p:spPr>
            <a:xfrm>
              <a:off x="9564381" y="6231692"/>
              <a:ext cx="1157613" cy="230832"/>
            </a:xfrm>
            <a:prstGeom prst="rect">
              <a:avLst/>
            </a:prstGeom>
          </p:spPr>
          <p:txBody>
            <a:bodyPr wrap="square">
              <a:spAutoFit/>
            </a:bodyPr>
            <a:lstStyle/>
            <a:p>
              <a:pPr algn="l"/>
              <a:r>
                <a:rPr lang="es-CO" sz="900" b="1" dirty="0" smtClean="0">
                  <a:solidFill>
                    <a:schemeClr val="bg1">
                      <a:lumMod val="50000"/>
                    </a:schemeClr>
                  </a:solidFill>
                </a:rPr>
                <a:t>Entornos</a:t>
              </a:r>
              <a:r>
                <a:rPr lang="es-CO" sz="900" b="1" baseline="0" dirty="0" smtClean="0">
                  <a:solidFill>
                    <a:schemeClr val="bg1">
                      <a:lumMod val="50000"/>
                    </a:schemeClr>
                  </a:solidFill>
                </a:rPr>
                <a:t> Digitales</a:t>
              </a:r>
              <a:endParaRPr lang="es-CO" sz="900" b="1" dirty="0" smtClean="0">
                <a:solidFill>
                  <a:schemeClr val="bg1">
                    <a:lumMod val="50000"/>
                  </a:schemeClr>
                </a:solidFill>
              </a:endParaRPr>
            </a:p>
          </p:txBody>
        </p:sp>
        <p:sp>
          <p:nvSpPr>
            <p:cNvPr id="37" name="Rectángulo 36"/>
            <p:cNvSpPr/>
            <p:nvPr userDrawn="1"/>
          </p:nvSpPr>
          <p:spPr>
            <a:xfrm>
              <a:off x="9808736" y="6156378"/>
              <a:ext cx="707928" cy="230832"/>
            </a:xfrm>
            <a:prstGeom prst="rect">
              <a:avLst/>
            </a:prstGeom>
          </p:spPr>
          <p:txBody>
            <a:bodyPr wrap="square">
              <a:spAutoFit/>
            </a:bodyPr>
            <a:lstStyle/>
            <a:p>
              <a:pPr algn="l"/>
              <a:r>
                <a:rPr lang="es-CO" sz="900" b="1" dirty="0" smtClean="0">
                  <a:solidFill>
                    <a:schemeClr val="bg1">
                      <a:lumMod val="50000"/>
                    </a:schemeClr>
                  </a:solidFill>
                </a:rPr>
                <a:t>Educación</a:t>
              </a:r>
            </a:p>
          </p:txBody>
        </p:sp>
      </p:grpSp>
      <p:sp>
        <p:nvSpPr>
          <p:cNvPr id="34" name="Rectángulo 33"/>
          <p:cNvSpPr/>
          <p:nvPr userDrawn="1"/>
        </p:nvSpPr>
        <p:spPr>
          <a:xfrm>
            <a:off x="0" y="0"/>
            <a:ext cx="12192000" cy="448893"/>
          </a:xfrm>
          <a:prstGeom prst="rect">
            <a:avLst/>
          </a:prstGeom>
          <a:solidFill>
            <a:srgbClr val="1AC4C4"/>
          </a:solidFill>
          <a:ln>
            <a:solidFill>
              <a:srgbClr val="1A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2794405737"/>
      </p:ext>
    </p:extLst>
  </p:cSld>
  <p:clrMap bg1="lt1" tx1="dk1" bg2="lt2" tx2="dk2" accent1="accent1" accent2="accent2" accent3="accent3" accent4="accent4" accent5="accent5" accent6="accent6" hlink="hlink" folHlink="folHlink"/>
  <p:sldLayoutIdLst>
    <p:sldLayoutId id="2147483673" r:id="rId1"/>
    <p:sldLayoutId id="2147483686" r:id="rId2"/>
    <p:sldLayoutId id="2147483685" r:id="rId3"/>
    <p:sldLayoutId id="2147483680" r:id="rId4"/>
    <p:sldLayoutId id="2147483675" r:id="rId5"/>
    <p:sldLayoutId id="2147483684" r:id="rId6"/>
    <p:sldLayoutId id="2147483674" r:id="rId7"/>
    <p:sldLayoutId id="2147483687" r:id="rId8"/>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hyperlink" Target="https://es.123rf.com/" TargetMode="External"/><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comments" Target="../comments/commen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hyperlink" Target="https://es.123rf.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hyperlink" Target="https://es.123rf.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es.123rf.com/" TargetMode="External"/><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comments" Target="../comments/comment5.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es.123rf.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jpeg"/></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jpeg"/></Relationships>
</file>

<file path=ppt/slides/_rels/slide5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hyperlink" Target="http://www.123rf/" TargetMode="External"/><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comments" Target="../comments/comment8.xml"/><Relationship Id="rId4" Type="http://schemas.openxmlformats.org/officeDocument/2006/relationships/image" Target="../media/image13.png"/></Relationships>
</file>

<file path=ppt/slides/_rels/slide67.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comments" Target="../comments/comment10.xml"/></Relationships>
</file>

<file path=ppt/slides/_rels/slide73.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hyperlink" Target="https://es.123rf.com/" TargetMode="External"/><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8.xml.rels><?xml version="1.0" encoding="UTF-8" standalone="yes"?>
<Relationships xmlns="http://schemas.openxmlformats.org/package/2006/relationships"><Relationship Id="rId3" Type="http://schemas.openxmlformats.org/officeDocument/2006/relationships/hyperlink" Target="https://es.123rf.com/" TargetMode="External"/><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21.png"/></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comments" Target="../comments/comment12.xml"/><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8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9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9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9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9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57.jpeg"/></Relationships>
</file>

<file path=ppt/slides/_rels/slide9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comments" Target="../comments/comment13.xml"/><Relationship Id="rId4" Type="http://schemas.openxmlformats.org/officeDocument/2006/relationships/image" Target="../media/image58.jpeg"/></Relationships>
</file>

<file path=ppt/slides/_rels/slide9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sultado de imagen para icono audi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29605" y="4988069"/>
            <a:ext cx="606425" cy="606425"/>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Imagen 3"/>
          <p:cNvPicPr>
            <a:picLocks noChangeAspect="1"/>
          </p:cNvPicPr>
          <p:nvPr/>
        </p:nvPicPr>
        <p:blipFill rotWithShape="1">
          <a:blip r:embed="rId4"/>
          <a:srcRect l="15499" t="50296" r="79397" b="39778"/>
          <a:stretch/>
        </p:blipFill>
        <p:spPr>
          <a:xfrm>
            <a:off x="4517002" y="5026562"/>
            <a:ext cx="691588" cy="756513"/>
          </a:xfrm>
          <a:prstGeom prst="rect">
            <a:avLst/>
          </a:prstGeom>
        </p:spPr>
      </p:pic>
      <p:pic>
        <p:nvPicPr>
          <p:cNvPr id="7" name="Imagen 6"/>
          <p:cNvPicPr>
            <a:picLocks noChangeAspect="1"/>
          </p:cNvPicPr>
          <p:nvPr/>
        </p:nvPicPr>
        <p:blipFill rotWithShape="1">
          <a:blip r:embed="rId4"/>
          <a:srcRect l="30915" t="50222" r="63981" b="39852"/>
          <a:stretch/>
        </p:blipFill>
        <p:spPr>
          <a:xfrm>
            <a:off x="858925" y="4913024"/>
            <a:ext cx="691588" cy="756513"/>
          </a:xfrm>
          <a:prstGeom prst="rect">
            <a:avLst/>
          </a:prstGeom>
        </p:spPr>
      </p:pic>
      <p:pic>
        <p:nvPicPr>
          <p:cNvPr id="8" name="Imagen 7"/>
          <p:cNvPicPr>
            <a:picLocks noChangeAspect="1"/>
          </p:cNvPicPr>
          <p:nvPr/>
        </p:nvPicPr>
        <p:blipFill rotWithShape="1">
          <a:blip r:embed="rId4"/>
          <a:srcRect l="35998" t="50592" r="58898" b="39482"/>
          <a:stretch/>
        </p:blipFill>
        <p:spPr>
          <a:xfrm>
            <a:off x="2066756" y="4988069"/>
            <a:ext cx="691588" cy="756513"/>
          </a:xfrm>
          <a:prstGeom prst="rect">
            <a:avLst/>
          </a:prstGeom>
        </p:spPr>
      </p:pic>
      <p:pic>
        <p:nvPicPr>
          <p:cNvPr id="9" name="Imagen 8"/>
          <p:cNvPicPr>
            <a:picLocks noChangeAspect="1"/>
          </p:cNvPicPr>
          <p:nvPr/>
        </p:nvPicPr>
        <p:blipFill rotWithShape="1">
          <a:blip r:embed="rId4"/>
          <a:srcRect l="40748" t="50444" r="54148" b="39630"/>
          <a:stretch/>
        </p:blipFill>
        <p:spPr>
          <a:xfrm>
            <a:off x="3211839" y="5016930"/>
            <a:ext cx="691588" cy="756513"/>
          </a:xfrm>
          <a:prstGeom prst="rect">
            <a:avLst/>
          </a:prstGeom>
        </p:spPr>
      </p:pic>
      <p:pic>
        <p:nvPicPr>
          <p:cNvPr id="11" name="Imagen 10"/>
          <p:cNvPicPr>
            <a:picLocks noChangeAspect="1"/>
          </p:cNvPicPr>
          <p:nvPr/>
        </p:nvPicPr>
        <p:blipFill>
          <a:blip r:embed="rId5"/>
          <a:stretch>
            <a:fillRect/>
          </a:stretch>
        </p:blipFill>
        <p:spPr>
          <a:xfrm>
            <a:off x="7205341" y="5016930"/>
            <a:ext cx="757969" cy="679014"/>
          </a:xfrm>
          <a:prstGeom prst="rect">
            <a:avLst/>
          </a:prstGeom>
        </p:spPr>
      </p:pic>
      <p:pic>
        <p:nvPicPr>
          <p:cNvPr id="12" name="Imagen 11"/>
          <p:cNvPicPr>
            <a:picLocks noChangeAspect="1"/>
          </p:cNvPicPr>
          <p:nvPr/>
        </p:nvPicPr>
        <p:blipFill>
          <a:blip r:embed="rId6"/>
          <a:stretch>
            <a:fillRect/>
          </a:stretch>
        </p:blipFill>
        <p:spPr>
          <a:xfrm>
            <a:off x="8719722" y="5026562"/>
            <a:ext cx="755028" cy="679525"/>
          </a:xfrm>
          <a:prstGeom prst="rect">
            <a:avLst/>
          </a:prstGeom>
        </p:spPr>
      </p:pic>
      <p:pic>
        <p:nvPicPr>
          <p:cNvPr id="10" name="Imagen 9"/>
          <p:cNvPicPr>
            <a:picLocks noChangeAspect="1"/>
          </p:cNvPicPr>
          <p:nvPr/>
        </p:nvPicPr>
        <p:blipFill rotWithShape="1">
          <a:blip r:embed="rId4"/>
          <a:srcRect l="10208" t="49852" r="84688" b="40222"/>
          <a:stretch/>
        </p:blipFill>
        <p:spPr>
          <a:xfrm>
            <a:off x="5809351" y="5026562"/>
            <a:ext cx="691588" cy="756513"/>
          </a:xfrm>
          <a:prstGeom prst="rect">
            <a:avLst/>
          </a:prstGeom>
        </p:spPr>
      </p:pic>
      <p:sp>
        <p:nvSpPr>
          <p:cNvPr id="14" name="Marcador de texto 13"/>
          <p:cNvSpPr>
            <a:spLocks noGrp="1"/>
          </p:cNvSpPr>
          <p:nvPr>
            <p:ph type="body" sz="quarter" idx="11"/>
          </p:nvPr>
        </p:nvSpPr>
        <p:spPr/>
        <p:txBody>
          <a:bodyPr/>
          <a:lstStyle/>
          <a:p>
            <a:endParaRPr lang="es-ES" dirty="0"/>
          </a:p>
        </p:txBody>
      </p:sp>
      <p:sp>
        <p:nvSpPr>
          <p:cNvPr id="15" name="Marcador de texto 14"/>
          <p:cNvSpPr>
            <a:spLocks noGrp="1"/>
          </p:cNvSpPr>
          <p:nvPr>
            <p:ph type="body" sz="quarter" idx="12"/>
          </p:nvPr>
        </p:nvSpPr>
        <p:spPr/>
        <p:txBody>
          <a:bodyPr/>
          <a:lstStyle/>
          <a:p>
            <a:endParaRPr lang="es-ES" dirty="0"/>
          </a:p>
        </p:txBody>
      </p:sp>
      <p:sp>
        <p:nvSpPr>
          <p:cNvPr id="16" name="Marcador de texto 15"/>
          <p:cNvSpPr>
            <a:spLocks noGrp="1"/>
          </p:cNvSpPr>
          <p:nvPr>
            <p:ph type="body" sz="quarter" idx="13"/>
          </p:nvPr>
        </p:nvSpPr>
        <p:spPr/>
        <p:txBody>
          <a:bodyPr/>
          <a:lstStyle/>
          <a:p>
            <a:endParaRPr lang="es-ES" dirty="0"/>
          </a:p>
        </p:txBody>
      </p:sp>
      <p:sp>
        <p:nvSpPr>
          <p:cNvPr id="17" name="Marcador de texto 16"/>
          <p:cNvSpPr>
            <a:spLocks noGrp="1"/>
          </p:cNvSpPr>
          <p:nvPr>
            <p:ph type="body" sz="quarter" idx="14"/>
          </p:nvPr>
        </p:nvSpPr>
        <p:spPr/>
        <p:txBody>
          <a:bodyPr/>
          <a:lstStyle/>
          <a:p>
            <a:endParaRPr lang="es-ES" dirty="0"/>
          </a:p>
        </p:txBody>
      </p:sp>
      <p:sp>
        <p:nvSpPr>
          <p:cNvPr id="18" name="Marcador de texto 17"/>
          <p:cNvSpPr>
            <a:spLocks noGrp="1"/>
          </p:cNvSpPr>
          <p:nvPr>
            <p:ph type="body" sz="quarter" idx="15"/>
          </p:nvPr>
        </p:nvSpPr>
        <p:spPr/>
        <p:txBody>
          <a:bodyPr/>
          <a:lstStyle/>
          <a:p>
            <a:r>
              <a:rPr lang="es-ES" dirty="0" smtClean="0"/>
              <a:t>X</a:t>
            </a:r>
            <a:endParaRPr lang="es-ES" dirty="0"/>
          </a:p>
        </p:txBody>
      </p:sp>
      <p:sp>
        <p:nvSpPr>
          <p:cNvPr id="19" name="Marcador de texto 18"/>
          <p:cNvSpPr>
            <a:spLocks noGrp="1"/>
          </p:cNvSpPr>
          <p:nvPr>
            <p:ph type="body" sz="quarter" idx="16"/>
          </p:nvPr>
        </p:nvSpPr>
        <p:spPr/>
        <p:txBody>
          <a:bodyPr/>
          <a:lstStyle/>
          <a:p>
            <a:endParaRPr lang="es-ES" dirty="0"/>
          </a:p>
        </p:txBody>
      </p:sp>
      <p:sp>
        <p:nvSpPr>
          <p:cNvPr id="20" name="Marcador de texto 19"/>
          <p:cNvSpPr>
            <a:spLocks noGrp="1"/>
          </p:cNvSpPr>
          <p:nvPr>
            <p:ph type="body" sz="quarter" idx="17"/>
          </p:nvPr>
        </p:nvSpPr>
        <p:spPr/>
        <p:txBody>
          <a:bodyPr/>
          <a:lstStyle/>
          <a:p>
            <a:endParaRPr lang="es-ES" dirty="0"/>
          </a:p>
        </p:txBody>
      </p:sp>
      <p:sp>
        <p:nvSpPr>
          <p:cNvPr id="21" name="Marcador de texto 20"/>
          <p:cNvSpPr>
            <a:spLocks noGrp="1"/>
          </p:cNvSpPr>
          <p:nvPr>
            <p:ph type="body" sz="quarter" idx="18"/>
          </p:nvPr>
        </p:nvSpPr>
        <p:spPr/>
        <p:txBody>
          <a:bodyPr/>
          <a:lstStyle/>
          <a:p>
            <a:endParaRPr lang="es-ES" dirty="0"/>
          </a:p>
        </p:txBody>
      </p:sp>
    </p:spTree>
    <p:extLst>
      <p:ext uri="{BB962C8B-B14F-4D97-AF65-F5344CB8AC3E}">
        <p14:creationId xmlns:p14="http://schemas.microsoft.com/office/powerpoint/2010/main" val="16053529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4" descr="https://previews.123rf.com/images/olegdudko/olegdudko1508/olegdudko150800335/43200350-Libro-lectura-gafas--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t="28021"/>
          <a:stretch/>
        </p:blipFill>
        <p:spPr bwMode="auto">
          <a:xfrm flipH="1">
            <a:off x="58325" y="1297858"/>
            <a:ext cx="9542421" cy="5560569"/>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upo 41"/>
          <p:cNvGrpSpPr/>
          <p:nvPr/>
        </p:nvGrpSpPr>
        <p:grpSpPr>
          <a:xfrm>
            <a:off x="44707" y="5158553"/>
            <a:ext cx="5894981" cy="1702096"/>
            <a:chOff x="44707" y="5158553"/>
            <a:chExt cx="5894981" cy="1702096"/>
          </a:xfrm>
        </p:grpSpPr>
        <p:sp>
          <p:nvSpPr>
            <p:cNvPr id="43" name="Rectángulo 42"/>
            <p:cNvSpPr/>
            <p:nvPr/>
          </p:nvSpPr>
          <p:spPr>
            <a:xfrm>
              <a:off x="4020672" y="5184010"/>
              <a:ext cx="1919016" cy="3967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cada libro para ingresar al contenido.</a:t>
              </a:r>
              <a:endParaRPr lang="es-MX" sz="1200" i="1" dirty="0">
                <a:solidFill>
                  <a:schemeClr val="tx1"/>
                </a:solidFill>
              </a:endParaRPr>
            </a:p>
          </p:txBody>
        </p:sp>
        <p:sp>
          <p:nvSpPr>
            <p:cNvPr id="44" name="Rectángulo 43"/>
            <p:cNvSpPr/>
            <p:nvPr/>
          </p:nvSpPr>
          <p:spPr>
            <a:xfrm>
              <a:off x="113829" y="6307907"/>
              <a:ext cx="1105371" cy="507170"/>
            </a:xfrm>
            <a:prstGeom prst="rect">
              <a:avLst/>
            </a:prstGeom>
            <a:solidFill>
              <a:schemeClr val="bg1">
                <a:lumMod val="75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200" dirty="0" smtClean="0"/>
                <a:t>Volver al menú</a:t>
              </a:r>
              <a:endParaRPr lang="es-MX" sz="1200" dirty="0"/>
            </a:p>
          </p:txBody>
        </p:sp>
        <p:pic>
          <p:nvPicPr>
            <p:cNvPr id="45" name="Imagen 44"/>
            <p:cNvPicPr>
              <a:picLocks noChangeAspect="1"/>
            </p:cNvPicPr>
            <p:nvPr/>
          </p:nvPicPr>
          <p:blipFill rotWithShape="1">
            <a:blip r:embed="rId3">
              <a:extLst>
                <a:ext uri="{28A0092B-C50C-407E-A947-70E740481C1C}">
                  <a14:useLocalDpi xmlns:a14="http://schemas.microsoft.com/office/drawing/2010/main" val="0"/>
                </a:ext>
              </a:extLst>
            </a:blip>
            <a:srcRect l="10209" t="48958" r="47810" b="30609"/>
            <a:stretch/>
          </p:blipFill>
          <p:spPr>
            <a:xfrm rot="10800000">
              <a:off x="44707" y="5181599"/>
              <a:ext cx="3975964" cy="1656868"/>
            </a:xfrm>
            <a:prstGeom prst="rect">
              <a:avLst/>
            </a:prstGeom>
          </p:spPr>
        </p:pic>
        <p:sp>
          <p:nvSpPr>
            <p:cNvPr id="46" name="Rectángulo 45"/>
            <p:cNvSpPr/>
            <p:nvPr/>
          </p:nvSpPr>
          <p:spPr>
            <a:xfrm rot="16200000">
              <a:off x="-219306" y="5858644"/>
              <a:ext cx="1127933" cy="461665"/>
            </a:xfrm>
            <a:prstGeom prst="rect">
              <a:avLst/>
            </a:prstGeom>
            <a:solidFill>
              <a:srgbClr val="C00000"/>
            </a:solidFill>
          </p:spPr>
          <p:txBody>
            <a:bodyPr wrap="square">
              <a:spAutoFit/>
            </a:bodyPr>
            <a:lstStyle/>
            <a:p>
              <a:r>
                <a:rPr lang="es-CO" sz="1200" b="1" dirty="0">
                  <a:solidFill>
                    <a:schemeClr val="bg1"/>
                  </a:solidFill>
                  <a:effectLst>
                    <a:outerShdw blurRad="38100" dist="38100" dir="2700000" algn="tl">
                      <a:srgbClr val="000000">
                        <a:alpha val="43137"/>
                      </a:srgbClr>
                    </a:outerShdw>
                  </a:effectLst>
                </a:rPr>
                <a:t>Qué es epistemología</a:t>
              </a:r>
              <a:endParaRPr lang="es-MX" sz="1200" b="1" dirty="0">
                <a:solidFill>
                  <a:schemeClr val="bg1"/>
                </a:solidFill>
                <a:effectLst>
                  <a:outerShdw blurRad="38100" dist="38100" dir="2700000" algn="tl">
                    <a:srgbClr val="000000">
                      <a:alpha val="43137"/>
                    </a:srgbClr>
                  </a:outerShdw>
                </a:effectLst>
              </a:endParaRPr>
            </a:p>
          </p:txBody>
        </p:sp>
        <p:sp>
          <p:nvSpPr>
            <p:cNvPr id="47" name="Rectángulo 46"/>
            <p:cNvSpPr/>
            <p:nvPr/>
          </p:nvSpPr>
          <p:spPr>
            <a:xfrm rot="16200000">
              <a:off x="130853" y="5874140"/>
              <a:ext cx="1425301" cy="461665"/>
            </a:xfrm>
            <a:prstGeom prst="rect">
              <a:avLst/>
            </a:prstGeom>
          </p:spPr>
          <p:txBody>
            <a:bodyPr wrap="square">
              <a:spAutoFit/>
            </a:bodyPr>
            <a:lstStyle/>
            <a:p>
              <a:r>
                <a:rPr lang="es-MX" sz="1200" b="1" dirty="0">
                  <a:solidFill>
                    <a:schemeClr val="bg1"/>
                  </a:solidFill>
                  <a:effectLst>
                    <a:outerShdw blurRad="38100" dist="38100" dir="2700000" algn="tl">
                      <a:srgbClr val="000000">
                        <a:alpha val="43137"/>
                      </a:srgbClr>
                    </a:outerShdw>
                  </a:effectLst>
                </a:rPr>
                <a:t>Qué es un modelo epistémico</a:t>
              </a:r>
            </a:p>
          </p:txBody>
        </p:sp>
        <p:sp>
          <p:nvSpPr>
            <p:cNvPr id="48" name="Rectángulo 47"/>
            <p:cNvSpPr/>
            <p:nvPr/>
          </p:nvSpPr>
          <p:spPr>
            <a:xfrm rot="16200000">
              <a:off x="761071" y="5824833"/>
              <a:ext cx="1425301" cy="646331"/>
            </a:xfrm>
            <a:prstGeom prst="rect">
              <a:avLst/>
            </a:prstGeom>
          </p:spPr>
          <p:txBody>
            <a:bodyPr wrap="square">
              <a:spAutoFit/>
            </a:bodyPr>
            <a:lstStyle/>
            <a:p>
              <a:r>
                <a:rPr lang="es-MX" sz="1200" b="1" dirty="0">
                  <a:solidFill>
                    <a:schemeClr val="bg1"/>
                  </a:solidFill>
                  <a:effectLst>
                    <a:outerShdw blurRad="38100" dist="38100" dir="2700000" algn="tl">
                      <a:srgbClr val="000000">
                        <a:alpha val="43137"/>
                      </a:srgbClr>
                    </a:outerShdw>
                  </a:effectLst>
                </a:rPr>
                <a:t>Qué se requiere </a:t>
              </a:r>
              <a:r>
                <a:rPr lang="es-MX" sz="1200" b="1" dirty="0" smtClean="0">
                  <a:solidFill>
                    <a:schemeClr val="bg1"/>
                  </a:solidFill>
                  <a:effectLst>
                    <a:outerShdw blurRad="38100" dist="38100" dir="2700000" algn="tl">
                      <a:srgbClr val="000000">
                        <a:alpha val="43137"/>
                      </a:srgbClr>
                    </a:outerShdw>
                  </a:effectLst>
                </a:rPr>
                <a:t>para </a:t>
              </a:r>
              <a:r>
                <a:rPr lang="es-MX" sz="1200" b="1" dirty="0">
                  <a:solidFill>
                    <a:schemeClr val="bg1"/>
                  </a:solidFill>
                  <a:effectLst>
                    <a:outerShdw blurRad="38100" dist="38100" dir="2700000" algn="tl">
                      <a:srgbClr val="000000">
                        <a:alpha val="43137"/>
                      </a:srgbClr>
                    </a:outerShdw>
                  </a:effectLst>
                </a:rPr>
                <a:t>considerar un modelo epistémico</a:t>
              </a:r>
            </a:p>
          </p:txBody>
        </p:sp>
        <p:sp>
          <p:nvSpPr>
            <p:cNvPr id="50" name="Rectángulo 49"/>
            <p:cNvSpPr/>
            <p:nvPr/>
          </p:nvSpPr>
          <p:spPr>
            <a:xfrm rot="16200000">
              <a:off x="1194504" y="5815557"/>
              <a:ext cx="1585252" cy="461665"/>
            </a:xfrm>
            <a:prstGeom prst="rect">
              <a:avLst/>
            </a:prstGeom>
          </p:spPr>
          <p:txBody>
            <a:bodyPr wrap="square">
              <a:spAutoFit/>
            </a:bodyPr>
            <a:lstStyle/>
            <a:p>
              <a:r>
                <a:rPr lang="es-MX" sz="1200" b="1" dirty="0" smtClean="0">
                  <a:solidFill>
                    <a:schemeClr val="bg1"/>
                  </a:solidFill>
                  <a:effectLst>
                    <a:outerShdw blurRad="38100" dist="38100" dir="2700000" algn="tl">
                      <a:srgbClr val="000000">
                        <a:alpha val="43137"/>
                      </a:srgbClr>
                    </a:outerShdw>
                  </a:effectLst>
                </a:rPr>
                <a:t>Modelos </a:t>
              </a:r>
              <a:r>
                <a:rPr lang="es-MX" sz="1200" b="1" dirty="0">
                  <a:solidFill>
                    <a:schemeClr val="bg1"/>
                  </a:solidFill>
                  <a:effectLst>
                    <a:outerShdw blurRad="38100" dist="38100" dir="2700000" algn="tl">
                      <a:srgbClr val="000000">
                        <a:alpha val="43137"/>
                      </a:srgbClr>
                    </a:outerShdw>
                  </a:effectLst>
                </a:rPr>
                <a:t>epistémicos </a:t>
              </a:r>
              <a:r>
                <a:rPr lang="es-MX" sz="1200" b="1" dirty="0" smtClean="0">
                  <a:solidFill>
                    <a:schemeClr val="bg1"/>
                  </a:solidFill>
                  <a:effectLst>
                    <a:outerShdw blurRad="38100" dist="38100" dir="2700000" algn="tl">
                      <a:srgbClr val="000000">
                        <a:alpha val="43137"/>
                      </a:srgbClr>
                    </a:outerShdw>
                  </a:effectLst>
                </a:rPr>
                <a:t> y paradigmas</a:t>
              </a:r>
              <a:endParaRPr lang="es-MX" sz="1200" b="1" dirty="0">
                <a:solidFill>
                  <a:schemeClr val="bg1"/>
                </a:solidFill>
                <a:effectLst>
                  <a:outerShdw blurRad="38100" dist="38100" dir="2700000" algn="tl">
                    <a:srgbClr val="000000">
                      <a:alpha val="43137"/>
                    </a:srgbClr>
                  </a:outerShdw>
                </a:effectLst>
              </a:endParaRPr>
            </a:p>
          </p:txBody>
        </p:sp>
        <p:sp>
          <p:nvSpPr>
            <p:cNvPr id="52" name="Rectángulo 51"/>
            <p:cNvSpPr/>
            <p:nvPr/>
          </p:nvSpPr>
          <p:spPr>
            <a:xfrm rot="16200000">
              <a:off x="2046912" y="5808896"/>
              <a:ext cx="1585252" cy="461665"/>
            </a:xfrm>
            <a:prstGeom prst="rect">
              <a:avLst/>
            </a:prstGeom>
          </p:spPr>
          <p:txBody>
            <a:bodyPr wrap="square">
              <a:spAutoFit/>
            </a:bodyPr>
            <a:lstStyle/>
            <a:p>
              <a:r>
                <a:rPr lang="es-MX" sz="1200" b="1" dirty="0" smtClean="0">
                  <a:solidFill>
                    <a:schemeClr val="bg1"/>
                  </a:solidFill>
                  <a:effectLst>
                    <a:outerShdw blurRad="38100" dist="38100" dir="2700000" algn="tl">
                      <a:srgbClr val="000000">
                        <a:alpha val="43137"/>
                      </a:srgbClr>
                    </a:outerShdw>
                  </a:effectLst>
                </a:rPr>
                <a:t>Modelos </a:t>
              </a:r>
              <a:r>
                <a:rPr lang="es-MX" sz="1200" b="1" dirty="0">
                  <a:solidFill>
                    <a:schemeClr val="bg1"/>
                  </a:solidFill>
                  <a:effectLst>
                    <a:outerShdw blurRad="38100" dist="38100" dir="2700000" algn="tl">
                      <a:srgbClr val="000000">
                        <a:alpha val="43137"/>
                      </a:srgbClr>
                    </a:outerShdw>
                  </a:effectLst>
                </a:rPr>
                <a:t>epistémicos </a:t>
              </a:r>
              <a:r>
                <a:rPr lang="es-MX" sz="1200" b="1" dirty="0" smtClean="0">
                  <a:solidFill>
                    <a:schemeClr val="bg1"/>
                  </a:solidFill>
                  <a:effectLst>
                    <a:outerShdw blurRad="38100" dist="38100" dir="2700000" algn="tl">
                      <a:srgbClr val="000000">
                        <a:alpha val="43137"/>
                      </a:srgbClr>
                    </a:outerShdw>
                  </a:effectLst>
                </a:rPr>
                <a:t> y paradigmas</a:t>
              </a:r>
              <a:endParaRPr lang="es-MX" sz="1200" b="1" dirty="0">
                <a:solidFill>
                  <a:schemeClr val="bg1"/>
                </a:solidFill>
                <a:effectLst>
                  <a:outerShdw blurRad="38100" dist="38100" dir="2700000" algn="tl">
                    <a:srgbClr val="000000">
                      <a:alpha val="43137"/>
                    </a:srgbClr>
                  </a:outerShdw>
                </a:effectLst>
              </a:endParaRPr>
            </a:p>
          </p:txBody>
        </p:sp>
        <p:sp>
          <p:nvSpPr>
            <p:cNvPr id="53" name="Rectángulo 52"/>
            <p:cNvSpPr/>
            <p:nvPr/>
          </p:nvSpPr>
          <p:spPr>
            <a:xfrm rot="16200000">
              <a:off x="2464537" y="5777872"/>
              <a:ext cx="1700304" cy="461665"/>
            </a:xfrm>
            <a:prstGeom prst="rect">
              <a:avLst/>
            </a:prstGeom>
          </p:spPr>
          <p:txBody>
            <a:bodyPr wrap="square">
              <a:spAutoFit/>
            </a:bodyPr>
            <a:lstStyle/>
            <a:p>
              <a:r>
                <a:rPr lang="es-MX" sz="1200" b="1" dirty="0" smtClean="0">
                  <a:solidFill>
                    <a:schemeClr val="bg1"/>
                  </a:solidFill>
                  <a:effectLst>
                    <a:outerShdw blurRad="38100" dist="38100" dir="2700000" algn="tl">
                      <a:srgbClr val="000000">
                        <a:alpha val="43137"/>
                      </a:srgbClr>
                    </a:outerShdw>
                  </a:effectLst>
                </a:rPr>
                <a:t>Epistemología </a:t>
              </a:r>
              <a:r>
                <a:rPr lang="es-MX" sz="1200" b="1" dirty="0">
                  <a:solidFill>
                    <a:schemeClr val="bg1"/>
                  </a:solidFill>
                  <a:effectLst>
                    <a:outerShdw blurRad="38100" dist="38100" dir="2700000" algn="tl">
                      <a:srgbClr val="000000">
                        <a:alpha val="43137"/>
                      </a:srgbClr>
                    </a:outerShdw>
                  </a:effectLst>
                </a:rPr>
                <a:t>y metodología</a:t>
              </a:r>
            </a:p>
          </p:txBody>
        </p:sp>
        <p:sp>
          <p:nvSpPr>
            <p:cNvPr id="54" name="Rectángulo 53"/>
            <p:cNvSpPr/>
            <p:nvPr/>
          </p:nvSpPr>
          <p:spPr>
            <a:xfrm rot="16200000">
              <a:off x="3248900" y="6045439"/>
              <a:ext cx="1097730" cy="276999"/>
            </a:xfrm>
            <a:prstGeom prst="rect">
              <a:avLst/>
            </a:prstGeom>
          </p:spPr>
          <p:txBody>
            <a:bodyPr wrap="square">
              <a:spAutoFit/>
            </a:bodyPr>
            <a:lstStyle/>
            <a:p>
              <a:pPr algn="ctr"/>
              <a:r>
                <a:rPr lang="es-MX" sz="1200" b="1" dirty="0" smtClean="0"/>
                <a:t>Reto</a:t>
              </a:r>
              <a:endParaRPr lang="es-MX" sz="1200" b="1" dirty="0"/>
            </a:p>
          </p:txBody>
        </p:sp>
      </p:grpSp>
      <p:sp>
        <p:nvSpPr>
          <p:cNvPr id="17" name="Rectángulo redondeado 16"/>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fundamentación en conceptos claves de epistemología.</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9" name="Marcador de texto 8"/>
          <p:cNvSpPr>
            <a:spLocks noGrp="1"/>
          </p:cNvSpPr>
          <p:nvPr>
            <p:ph type="body" sz="half" idx="24"/>
          </p:nvPr>
        </p:nvSpPr>
        <p:spPr>
          <a:solidFill>
            <a:srgbClr val="FFFFFF">
              <a:alpha val="6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419" sz="1100" dirty="0">
                <a:solidFill>
                  <a:schemeClr val="dk1"/>
                </a:solidFill>
              </a:rPr>
              <a:t>El esquema que </a:t>
            </a:r>
            <a:r>
              <a:rPr lang="es-419" sz="1100" dirty="0" smtClean="0">
                <a:solidFill>
                  <a:schemeClr val="dk1"/>
                </a:solidFill>
              </a:rPr>
              <a:t>el concepto plantea debe </a:t>
            </a:r>
            <a:r>
              <a:rPr lang="es-419" sz="1100" dirty="0">
                <a:solidFill>
                  <a:schemeClr val="dk1"/>
                </a:solidFill>
              </a:rPr>
              <a:t>tener diseño.</a:t>
            </a:r>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2" name="Rectángulo 1"/>
          <p:cNvSpPr/>
          <p:nvPr/>
        </p:nvSpPr>
        <p:spPr>
          <a:xfrm>
            <a:off x="927806" y="3339310"/>
            <a:ext cx="1275349" cy="307777"/>
          </a:xfrm>
          <a:prstGeom prst="rect">
            <a:avLst/>
          </a:prstGeom>
        </p:spPr>
        <p:txBody>
          <a:bodyPr wrap="none">
            <a:spAutoFit/>
          </a:bodyPr>
          <a:lstStyle/>
          <a:p>
            <a:r>
              <a:rPr lang="es-CO" sz="1400" b="1" dirty="0" smtClean="0">
                <a:solidFill>
                  <a:srgbClr val="000000"/>
                </a:solidFill>
                <a:latin typeface="Calibri" panose="020F0502020204030204" pitchFamily="34" charset="0"/>
                <a:ea typeface="MS PGothic" panose="020B0600070205080204" pitchFamily="34" charset="-128"/>
              </a:rPr>
              <a:t>Epistemología </a:t>
            </a:r>
            <a:endParaRPr lang="es-CO" sz="1400" b="1" dirty="0"/>
          </a:p>
        </p:txBody>
      </p:sp>
      <p:sp>
        <p:nvSpPr>
          <p:cNvPr id="16" name="Rectángulo 15"/>
          <p:cNvSpPr/>
          <p:nvPr/>
        </p:nvSpPr>
        <p:spPr>
          <a:xfrm>
            <a:off x="3951125" y="3945242"/>
            <a:ext cx="5506268" cy="1169551"/>
          </a:xfrm>
          <a:prstGeom prst="rect">
            <a:avLst/>
          </a:prstGeom>
        </p:spPr>
        <p:txBody>
          <a:bodyPr wrap="square">
            <a:spAutoFit/>
          </a:bodyPr>
          <a:lstStyle/>
          <a:p>
            <a:pPr marL="85725" indent="-85725">
              <a:buFont typeface="Arial" panose="020B0604020202020204" pitchFamily="34" charset="0"/>
              <a:buChar char="•"/>
            </a:pPr>
            <a:r>
              <a:rPr lang="es-CO" sz="1400" dirty="0" smtClean="0"/>
              <a:t>El </a:t>
            </a:r>
            <a:r>
              <a:rPr lang="es-CO" sz="1400" dirty="0"/>
              <a:t>estudio del conocimiento soportado en evidencias, en la ciencia</a:t>
            </a:r>
            <a:r>
              <a:rPr lang="es-CO" sz="1400" dirty="0" smtClean="0"/>
              <a:t>.</a:t>
            </a:r>
            <a:endParaRPr lang="es-CO" sz="1400" dirty="0"/>
          </a:p>
          <a:p>
            <a:pPr marL="85725" indent="-85725">
              <a:buFont typeface="Arial" panose="020B0604020202020204" pitchFamily="34" charset="0"/>
              <a:buChar char="•"/>
            </a:pPr>
            <a:r>
              <a:rPr lang="es-ES" sz="1400" dirty="0" smtClean="0"/>
              <a:t>R</a:t>
            </a:r>
            <a:r>
              <a:rPr lang="es-CO" sz="1400" dirty="0" smtClean="0"/>
              <a:t>ama </a:t>
            </a:r>
            <a:r>
              <a:rPr lang="es-CO" sz="1400" dirty="0"/>
              <a:t>de la filosofía que intenta dar respuestas acerca de los principales supuestos relacionados con el conocimiento que se genera en el ámbito científico</a:t>
            </a:r>
            <a:r>
              <a:rPr lang="es-CO" sz="1400" dirty="0" smtClean="0"/>
              <a:t>.</a:t>
            </a:r>
          </a:p>
          <a:p>
            <a:pPr marL="85725" indent="-85725">
              <a:buFont typeface="Arial" panose="020B0604020202020204" pitchFamily="34" charset="0"/>
              <a:buChar char="•"/>
            </a:pPr>
            <a:r>
              <a:rPr lang="es-ES" sz="1400" dirty="0" smtClean="0"/>
              <a:t>Estudio de los modelos epistémicos.</a:t>
            </a:r>
            <a:endParaRPr lang="es-CO" sz="1400" dirty="0"/>
          </a:p>
        </p:txBody>
      </p:sp>
      <p:cxnSp>
        <p:nvCxnSpPr>
          <p:cNvPr id="19" name="Conector recto de flecha 18"/>
          <p:cNvCxnSpPr>
            <a:stCxn id="2" idx="3"/>
          </p:cNvCxnSpPr>
          <p:nvPr/>
        </p:nvCxnSpPr>
        <p:spPr>
          <a:xfrm flipV="1">
            <a:off x="2203155" y="2445055"/>
            <a:ext cx="1737020" cy="1048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ángulo 22"/>
          <p:cNvSpPr/>
          <p:nvPr/>
        </p:nvSpPr>
        <p:spPr>
          <a:xfrm>
            <a:off x="2782548" y="2722878"/>
            <a:ext cx="877163" cy="261610"/>
          </a:xfrm>
          <a:prstGeom prst="rect">
            <a:avLst/>
          </a:prstGeom>
          <a:solidFill>
            <a:schemeClr val="bg1"/>
          </a:solidFill>
        </p:spPr>
        <p:txBody>
          <a:bodyPr wrap="none">
            <a:spAutoFit/>
          </a:bodyPr>
          <a:lstStyle/>
          <a:p>
            <a:r>
              <a:rPr lang="es-CO" sz="1100" b="1" dirty="0" smtClean="0">
                <a:solidFill>
                  <a:srgbClr val="000000"/>
                </a:solidFill>
                <a:latin typeface="Calibri" panose="020F0502020204030204" pitchFamily="34" charset="0"/>
                <a:ea typeface="MS PGothic" panose="020B0600070205080204" pitchFamily="34" charset="-128"/>
              </a:rPr>
              <a:t>Pertenece a</a:t>
            </a:r>
            <a:endParaRPr lang="es-CO" sz="1100" b="1" dirty="0"/>
          </a:p>
        </p:txBody>
      </p:sp>
      <p:sp>
        <p:nvSpPr>
          <p:cNvPr id="24" name="Rectángulo 23"/>
          <p:cNvSpPr/>
          <p:nvPr/>
        </p:nvSpPr>
        <p:spPr>
          <a:xfrm>
            <a:off x="3992170" y="2279942"/>
            <a:ext cx="809837" cy="307777"/>
          </a:xfrm>
          <a:prstGeom prst="rect">
            <a:avLst/>
          </a:prstGeom>
        </p:spPr>
        <p:txBody>
          <a:bodyPr wrap="none">
            <a:spAutoFit/>
          </a:bodyPr>
          <a:lstStyle/>
          <a:p>
            <a:r>
              <a:rPr lang="es-CO" sz="1400" b="1" dirty="0" smtClean="0">
                <a:solidFill>
                  <a:srgbClr val="000000"/>
                </a:solidFill>
                <a:latin typeface="Calibri" panose="020F0502020204030204" pitchFamily="34" charset="0"/>
                <a:ea typeface="MS PGothic" panose="020B0600070205080204" pitchFamily="34" charset="-128"/>
              </a:rPr>
              <a:t>Filosofía</a:t>
            </a:r>
            <a:endParaRPr lang="es-CO" sz="1400" b="1" dirty="0"/>
          </a:p>
        </p:txBody>
      </p:sp>
      <p:cxnSp>
        <p:nvCxnSpPr>
          <p:cNvPr id="25" name="Conector recto de flecha 24"/>
          <p:cNvCxnSpPr>
            <a:stCxn id="2" idx="3"/>
          </p:cNvCxnSpPr>
          <p:nvPr/>
        </p:nvCxnSpPr>
        <p:spPr>
          <a:xfrm flipV="1">
            <a:off x="2203155" y="3493167"/>
            <a:ext cx="1789015" cy="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ángulo 25"/>
          <p:cNvSpPr/>
          <p:nvPr/>
        </p:nvSpPr>
        <p:spPr>
          <a:xfrm>
            <a:off x="2814544" y="3301330"/>
            <a:ext cx="893193" cy="430887"/>
          </a:xfrm>
          <a:prstGeom prst="rect">
            <a:avLst/>
          </a:prstGeom>
          <a:solidFill>
            <a:schemeClr val="bg1"/>
          </a:solidFill>
        </p:spPr>
        <p:txBody>
          <a:bodyPr wrap="none">
            <a:spAutoFit/>
          </a:bodyPr>
          <a:lstStyle/>
          <a:p>
            <a:pPr algn="ctr"/>
            <a:r>
              <a:rPr lang="es-CO" sz="1100" b="1" dirty="0">
                <a:solidFill>
                  <a:srgbClr val="000000"/>
                </a:solidFill>
                <a:latin typeface="Calibri" panose="020F0502020204030204" pitchFamily="34" charset="0"/>
                <a:ea typeface="MS PGothic" panose="020B0600070205080204" pitchFamily="34" charset="-128"/>
              </a:rPr>
              <a:t>Se relaciona</a:t>
            </a:r>
          </a:p>
          <a:p>
            <a:pPr algn="ctr"/>
            <a:r>
              <a:rPr lang="es-ES" sz="1100" b="1" dirty="0">
                <a:solidFill>
                  <a:srgbClr val="000000"/>
                </a:solidFill>
                <a:latin typeface="Calibri" panose="020F0502020204030204" pitchFamily="34" charset="0"/>
                <a:ea typeface="MS PGothic" panose="020B0600070205080204" pitchFamily="34" charset="-128"/>
              </a:rPr>
              <a:t>con</a:t>
            </a:r>
            <a:endParaRPr lang="es-CO" sz="1100" b="1" dirty="0">
              <a:solidFill>
                <a:srgbClr val="000000"/>
              </a:solidFill>
              <a:latin typeface="Calibri" panose="020F0502020204030204" pitchFamily="34" charset="0"/>
              <a:ea typeface="MS PGothic" panose="020B0600070205080204" pitchFamily="34" charset="-128"/>
            </a:endParaRPr>
          </a:p>
        </p:txBody>
      </p:sp>
      <p:sp>
        <p:nvSpPr>
          <p:cNvPr id="34" name="Rectángulo 33"/>
          <p:cNvSpPr/>
          <p:nvPr/>
        </p:nvSpPr>
        <p:spPr>
          <a:xfrm>
            <a:off x="3951125" y="3339278"/>
            <a:ext cx="1132041" cy="307777"/>
          </a:xfrm>
          <a:prstGeom prst="rect">
            <a:avLst/>
          </a:prstGeom>
        </p:spPr>
        <p:txBody>
          <a:bodyPr wrap="none">
            <a:spAutoFit/>
          </a:bodyPr>
          <a:lstStyle/>
          <a:p>
            <a:r>
              <a:rPr lang="es-CO" sz="1400" b="1" dirty="0" smtClean="0"/>
              <a:t>Gnoseología</a:t>
            </a:r>
            <a:endParaRPr lang="es-CO" sz="1400" b="1" dirty="0"/>
          </a:p>
        </p:txBody>
      </p:sp>
      <p:cxnSp>
        <p:nvCxnSpPr>
          <p:cNvPr id="36" name="Conector recto de flecha 35"/>
          <p:cNvCxnSpPr/>
          <p:nvPr/>
        </p:nvCxnSpPr>
        <p:spPr>
          <a:xfrm>
            <a:off x="2203155" y="3495858"/>
            <a:ext cx="1626999" cy="831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ángulo 36"/>
          <p:cNvSpPr/>
          <p:nvPr/>
        </p:nvSpPr>
        <p:spPr>
          <a:xfrm>
            <a:off x="2488973" y="3829881"/>
            <a:ext cx="1083951" cy="261610"/>
          </a:xfrm>
          <a:prstGeom prst="rect">
            <a:avLst/>
          </a:prstGeom>
          <a:solidFill>
            <a:schemeClr val="bg1"/>
          </a:solidFill>
        </p:spPr>
        <p:txBody>
          <a:bodyPr wrap="none">
            <a:spAutoFit/>
          </a:bodyPr>
          <a:lstStyle/>
          <a:p>
            <a:r>
              <a:rPr lang="es-CO" sz="1100" b="1" dirty="0" smtClean="0">
                <a:solidFill>
                  <a:srgbClr val="000000"/>
                </a:solidFill>
                <a:latin typeface="Calibri" panose="020F0502020204030204" pitchFamily="34" charset="0"/>
                <a:ea typeface="MS PGothic" panose="020B0600070205080204" pitchFamily="34" charset="-128"/>
              </a:rPr>
              <a:t>Se define como</a:t>
            </a:r>
            <a:endParaRPr lang="es-CO" sz="1100" b="1" dirty="0"/>
          </a:p>
        </p:txBody>
      </p:sp>
      <p:sp>
        <p:nvSpPr>
          <p:cNvPr id="38" name="Rectángulo 37"/>
          <p:cNvSpPr/>
          <p:nvPr/>
        </p:nvSpPr>
        <p:spPr>
          <a:xfrm>
            <a:off x="4781978" y="2210886"/>
            <a:ext cx="4320747" cy="738664"/>
          </a:xfrm>
          <a:prstGeom prst="rect">
            <a:avLst/>
          </a:prstGeom>
        </p:spPr>
        <p:txBody>
          <a:bodyPr wrap="square">
            <a:spAutoFit/>
          </a:bodyPr>
          <a:lstStyle/>
          <a:p>
            <a:r>
              <a:rPr lang="es-CO" sz="1400" dirty="0" smtClean="0"/>
              <a:t>La </a:t>
            </a:r>
            <a:r>
              <a:rPr lang="es-CO" sz="1400" dirty="0"/>
              <a:t>gran matriz en la cual se inscribe todo propósito del conocer y hacia la cual convergen todas las </a:t>
            </a:r>
            <a:r>
              <a:rPr lang="es-CO" sz="1400" dirty="0" smtClean="0"/>
              <a:t>explicaciones (Barrera, 2010)</a:t>
            </a:r>
            <a:r>
              <a:rPr lang="es-CO" sz="1400" dirty="0"/>
              <a:t>.</a:t>
            </a:r>
          </a:p>
        </p:txBody>
      </p:sp>
      <p:sp>
        <p:nvSpPr>
          <p:cNvPr id="39" name="Rectángulo 38"/>
          <p:cNvSpPr/>
          <p:nvPr/>
        </p:nvSpPr>
        <p:spPr>
          <a:xfrm>
            <a:off x="5056509" y="3107653"/>
            <a:ext cx="4392143" cy="738664"/>
          </a:xfrm>
          <a:prstGeom prst="rect">
            <a:avLst/>
          </a:prstGeom>
        </p:spPr>
        <p:txBody>
          <a:bodyPr wrap="square">
            <a:spAutoFit/>
          </a:bodyPr>
          <a:lstStyle/>
          <a:p>
            <a:r>
              <a:rPr lang="es-CO" sz="1400" dirty="0" smtClean="0"/>
              <a:t>Estudio </a:t>
            </a:r>
            <a:r>
              <a:rPr lang="es-CO" sz="1400" dirty="0"/>
              <a:t>del conocimiento en cuanto a las explicaciones sobre qué se conoce, cómo se conoce y cómo ese conocimiento permite acceder a otras formas de conocer.</a:t>
            </a:r>
          </a:p>
        </p:txBody>
      </p:sp>
      <p:sp>
        <p:nvSpPr>
          <p:cNvPr id="49" name="Cheurón 48"/>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51" name="Elipse 50"/>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2</a:t>
            </a:r>
            <a:endParaRPr lang="es-CO" sz="1200" dirty="0">
              <a:solidFill>
                <a:schemeClr val="bg1"/>
              </a:solidFill>
            </a:endParaRPr>
          </a:p>
        </p:txBody>
      </p:sp>
      <p:sp>
        <p:nvSpPr>
          <p:cNvPr id="64" name="Rectángulo 63"/>
          <p:cNvSpPr/>
          <p:nvPr/>
        </p:nvSpPr>
        <p:spPr>
          <a:xfrm>
            <a:off x="-41331" y="123913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419" sz="1100" b="1" dirty="0">
                <a:solidFill>
                  <a:prstClr val="black"/>
                </a:solidFill>
              </a:rPr>
              <a:t>El concepto de epistemología</a:t>
            </a:r>
            <a:endParaRPr lang="es-MX" sz="1100" b="1" dirty="0">
              <a:solidFill>
                <a:prstClr val="black"/>
              </a:solidFill>
            </a:endParaRPr>
          </a:p>
          <a:p>
            <a:pPr lvl="0">
              <a:lnSpc>
                <a:spcPct val="90000"/>
              </a:lnSpc>
              <a:spcBef>
                <a:spcPts val="1000"/>
              </a:spcBef>
            </a:pPr>
            <a:r>
              <a:rPr lang="es-419" sz="1100" b="1" dirty="0">
                <a:solidFill>
                  <a:srgbClr val="C00000"/>
                </a:solidFill>
              </a:rPr>
              <a:t>Subtema</a:t>
            </a:r>
            <a:r>
              <a:rPr lang="es-419" sz="1100" b="1" dirty="0">
                <a:solidFill>
                  <a:prstClr val="white">
                    <a:lumMod val="50000"/>
                  </a:prstClr>
                </a:solidFill>
              </a:rPr>
              <a:t>: </a:t>
            </a:r>
            <a:r>
              <a:rPr lang="es-CO" sz="1100" b="1" dirty="0">
                <a:solidFill>
                  <a:prstClr val="black"/>
                </a:solidFill>
              </a:rPr>
              <a:t>Qué es epistemología</a:t>
            </a:r>
            <a:endParaRPr lang="es-MX" sz="1100" b="1" dirty="0">
              <a:solidFill>
                <a:prstClr val="black"/>
              </a:solidFill>
            </a:endParaRPr>
          </a:p>
        </p:txBody>
      </p:sp>
      <p:sp>
        <p:nvSpPr>
          <p:cNvPr id="41" name="Marcador de texto 4"/>
          <p:cNvSpPr txBox="1">
            <a:spLocks/>
          </p:cNvSpPr>
          <p:nvPr/>
        </p:nvSpPr>
        <p:spPr>
          <a:xfrm>
            <a:off x="9672292" y="1427499"/>
            <a:ext cx="246153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botón de retroceso muestra el interno anterior.</a:t>
            </a:r>
            <a:endParaRPr lang="es-MX" sz="1100" dirty="0"/>
          </a:p>
        </p:txBody>
      </p:sp>
    </p:spTree>
    <p:extLst>
      <p:ext uri="{BB962C8B-B14F-4D97-AF65-F5344CB8AC3E}">
        <p14:creationId xmlns:p14="http://schemas.microsoft.com/office/powerpoint/2010/main" val="10414569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t>La definición integradora de ciencia</a:t>
            </a:r>
            <a:endParaRPr lang="es-MX" sz="1100" b="1" dirty="0">
              <a:solidFill>
                <a:prstClr val="black"/>
              </a:solidFill>
            </a:endParaRPr>
          </a:p>
          <a:p>
            <a:pPr lvl="0">
              <a:lnSpc>
                <a:spcPct val="90000"/>
              </a:lnSpc>
              <a:spcBef>
                <a:spcPts val="1000"/>
              </a:spcBef>
            </a:pPr>
            <a:r>
              <a:rPr lang="es-419" sz="1100" b="1" dirty="0" smtClean="0">
                <a:solidFill>
                  <a:srgbClr val="C00000"/>
                </a:solidFill>
              </a:rPr>
              <a:t>Subtema</a:t>
            </a:r>
            <a:r>
              <a:rPr lang="es-419" sz="1100" b="1" dirty="0">
                <a:solidFill>
                  <a:prstClr val="white">
                    <a:lumMod val="50000"/>
                  </a:prstClr>
                </a:solidFill>
              </a:rPr>
              <a:t>: </a:t>
            </a:r>
            <a:r>
              <a:rPr lang="es-CO" sz="1100" b="1" dirty="0" smtClean="0">
                <a:solidFill>
                  <a:prstClr val="black"/>
                </a:solidFill>
              </a:rPr>
              <a:t>Reto</a:t>
            </a:r>
            <a:endParaRPr lang="es-MX" sz="1100" b="1" dirty="0">
              <a:solidFill>
                <a:prstClr val="black"/>
              </a:solidFill>
            </a:endParaRPr>
          </a:p>
        </p:txBody>
      </p:sp>
      <p:sp>
        <p:nvSpPr>
          <p:cNvPr id="17" name="Rectángulo redondeado 16"/>
          <p:cNvSpPr/>
          <p:nvPr/>
        </p:nvSpPr>
        <p:spPr>
          <a:xfrm>
            <a:off x="113829" y="1918324"/>
            <a:ext cx="9473556" cy="3770865"/>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3" name="Marcador de texto 3"/>
          <p:cNvSpPr>
            <a:spLocks noGrp="1"/>
          </p:cNvSpPr>
          <p:nvPr>
            <p:ph type="body" sz="half" idx="19"/>
          </p:nvPr>
        </p:nvSpPr>
        <p:spPr>
          <a:xfrm>
            <a:off x="2495226" y="888461"/>
            <a:ext cx="7118887" cy="349216"/>
          </a:xfrm>
        </p:spPr>
        <p:txBody>
          <a:bodyPr/>
          <a:lstStyle/>
          <a:p>
            <a:r>
              <a:rPr lang="es-419" dirty="0"/>
              <a:t>Aprendizaje autónomo: la holística como modelo integrador en la investigación.</a:t>
            </a:r>
            <a:endParaRPr lang="es-MX" dirty="0"/>
          </a:p>
        </p:txBody>
      </p:sp>
      <p:sp>
        <p:nvSpPr>
          <p:cNvPr id="22" name="CuadroTexto 21"/>
          <p:cNvSpPr txBox="1"/>
          <p:nvPr/>
        </p:nvSpPr>
        <p:spPr>
          <a:xfrm>
            <a:off x="987395" y="1978445"/>
            <a:ext cx="8235461" cy="738664"/>
          </a:xfrm>
          <a:prstGeom prst="rect">
            <a:avLst/>
          </a:prstGeom>
          <a:noFill/>
        </p:spPr>
        <p:txBody>
          <a:bodyPr wrap="square" rtlCol="0">
            <a:spAutoFit/>
          </a:bodyPr>
          <a:lstStyle/>
          <a:p>
            <a:r>
              <a:rPr lang="es-419" sz="1400" dirty="0" smtClean="0"/>
              <a:t>De acuerdo con lo visto en el tema anterior, ponga a prueba sus conocimientos.</a:t>
            </a:r>
          </a:p>
          <a:p>
            <a:endParaRPr lang="es-419" sz="1400" dirty="0" smtClean="0"/>
          </a:p>
          <a:p>
            <a:r>
              <a:rPr lang="es-419" sz="1400" dirty="0" smtClean="0"/>
              <a:t>Ordene las conclusiones según correspondan.</a:t>
            </a:r>
            <a:endParaRPr lang="es-MX" sz="1400" dirty="0"/>
          </a:p>
        </p:txBody>
      </p:sp>
      <p:graphicFrame>
        <p:nvGraphicFramePr>
          <p:cNvPr id="23" name="Tabla 22"/>
          <p:cNvGraphicFramePr>
            <a:graphicFrameLocks noGrp="1"/>
          </p:cNvGraphicFramePr>
          <p:nvPr/>
        </p:nvGraphicFramePr>
        <p:xfrm>
          <a:off x="843430" y="2713673"/>
          <a:ext cx="8128000" cy="2656840"/>
        </p:xfrm>
        <a:graphic>
          <a:graphicData uri="http://schemas.openxmlformats.org/drawingml/2006/table">
            <a:tbl>
              <a:tblPr firstRow="1" bandRow="1">
                <a:tableStyleId>{5940675A-B579-460E-94D1-54222C63F5DA}</a:tableStyleId>
              </a:tblPr>
              <a:tblGrid>
                <a:gridCol w="3856516"/>
                <a:gridCol w="4271484"/>
              </a:tblGrid>
              <a:tr h="370840">
                <a:tc>
                  <a:txBody>
                    <a:bodyPr/>
                    <a:lstStyle/>
                    <a:p>
                      <a:pPr algn="ctr"/>
                      <a:r>
                        <a:rPr lang="es-419" sz="1400" b="1" dirty="0" smtClean="0"/>
                        <a:t>Conclusión</a:t>
                      </a:r>
                      <a:endParaRPr lang="es-MX" sz="1400" b="1" dirty="0"/>
                    </a:p>
                  </a:txBody>
                  <a:tcPr/>
                </a:tc>
                <a:tc>
                  <a:txBody>
                    <a:bodyPr/>
                    <a:lstStyle/>
                    <a:p>
                      <a:pPr algn="ctr"/>
                      <a:r>
                        <a:rPr lang="es-419" sz="1400" b="1" dirty="0" smtClean="0"/>
                        <a:t>Complemento</a:t>
                      </a:r>
                      <a:endParaRPr lang="es-MX" sz="1400" b="1" dirty="0"/>
                    </a:p>
                  </a:txBody>
                  <a:tcPr/>
                </a:tc>
              </a:tr>
              <a:tr h="370840">
                <a:tc>
                  <a:txBody>
                    <a:bodyPr/>
                    <a:lstStyle/>
                    <a:p>
                      <a:r>
                        <a:rPr lang="es-MX" sz="1400" dirty="0" smtClean="0"/>
                        <a:t>La comprensión holística de la investigación es una propuesta que presenta la investigación como</a:t>
                      </a:r>
                      <a:endParaRPr lang="es-MX" sz="1400" dirty="0"/>
                    </a:p>
                  </a:txBody>
                  <a:tcPr anchor="ctr"/>
                </a:tc>
                <a:tc>
                  <a:txBody>
                    <a:bodyPr/>
                    <a:lstStyle/>
                    <a:p>
                      <a:r>
                        <a:rPr lang="es-MX" sz="1400" dirty="0" smtClean="0"/>
                        <a:t>un proceso global, evolutivo, integrador, concatenado y organizado.</a:t>
                      </a:r>
                      <a:endParaRPr lang="es-MX" sz="1400" dirty="0"/>
                    </a:p>
                  </a:txBody>
                  <a:tcPr anchor="ctr"/>
                </a:tc>
              </a:tr>
              <a:tr h="370840">
                <a:tc>
                  <a:txBody>
                    <a:bodyPr/>
                    <a:lstStyle/>
                    <a:p>
                      <a:r>
                        <a:rPr lang="es-MX" sz="1400" dirty="0" smtClean="0"/>
                        <a:t>El principio del devenir plantea que todo cambia permanentemente; por tanto, el conocimiento también es </a:t>
                      </a:r>
                      <a:endParaRPr lang="es-MX" sz="1400" dirty="0"/>
                    </a:p>
                  </a:txBody>
                  <a:tcPr anchor="ctr"/>
                </a:tc>
                <a:tc>
                  <a:txBody>
                    <a:bodyPr/>
                    <a:lstStyle/>
                    <a:p>
                      <a:r>
                        <a:rPr lang="es-MX" sz="1400" dirty="0" smtClean="0"/>
                        <a:t>cambiante y la investigación es un proceso de devenir personal e histórico.</a:t>
                      </a:r>
                      <a:endParaRPr lang="es-MX" sz="1400" dirty="0"/>
                    </a:p>
                  </a:txBody>
                  <a:tcPr anchor="ctr"/>
                </a:tc>
              </a:tr>
              <a:tr h="370840">
                <a:tc>
                  <a:txBody>
                    <a:bodyPr/>
                    <a:lstStyle/>
                    <a:p>
                      <a:r>
                        <a:rPr lang="es-MX" sz="1400" dirty="0" smtClean="0"/>
                        <a:t>Para trabajar con la comprensión holística de la investigación es esencial conocer y </a:t>
                      </a:r>
                      <a:endParaRPr lang="es-MX" sz="1400" dirty="0"/>
                    </a:p>
                  </a:txBody>
                  <a:tcPr anchor="ctr"/>
                </a:tc>
                <a:tc>
                  <a:txBody>
                    <a:bodyPr/>
                    <a:lstStyle/>
                    <a:p>
                      <a:r>
                        <a:rPr lang="es-MX" sz="1400" dirty="0" smtClean="0"/>
                        <a:t>manejar los aportes y propuestas de los diferentes paradigmas en investigación</a:t>
                      </a:r>
                      <a:endParaRPr lang="es-MX" sz="1400" dirty="0"/>
                    </a:p>
                  </a:txBody>
                  <a:tcPr anchor="ctr"/>
                </a:tc>
              </a:tr>
              <a:tr h="370840">
                <a:tc>
                  <a:txBody>
                    <a:bodyPr/>
                    <a:lstStyle/>
                    <a:p>
                      <a:r>
                        <a:rPr lang="es-MX" sz="1400" dirty="0" smtClean="0"/>
                        <a:t>Un aporte importante</a:t>
                      </a:r>
                      <a:r>
                        <a:rPr lang="es-MX" sz="1400" baseline="0" dirty="0" smtClean="0"/>
                        <a:t> de la comprensión holística </a:t>
                      </a:r>
                      <a:r>
                        <a:rPr lang="es-MX" sz="1400" dirty="0" smtClean="0"/>
                        <a:t>consiste en la posibilidad de </a:t>
                      </a:r>
                      <a:endParaRPr lang="es-MX" sz="1400" dirty="0"/>
                    </a:p>
                  </a:txBody>
                  <a:tcPr anchor="ctr"/>
                </a:tc>
                <a:tc>
                  <a:txBody>
                    <a:bodyPr/>
                    <a:lstStyle/>
                    <a:p>
                      <a:r>
                        <a:rPr lang="es-MX" sz="1400" dirty="0" smtClean="0"/>
                        <a:t>hacer investigación de manera transdisciplinaria</a:t>
                      </a:r>
                      <a:endParaRPr lang="es-MX" sz="1400" dirty="0"/>
                    </a:p>
                  </a:txBody>
                  <a:tcPr anchor="ctr"/>
                </a:tc>
              </a:tr>
            </a:tbl>
          </a:graphicData>
        </a:graphic>
      </p:graphicFrame>
      <p:sp>
        <p:nvSpPr>
          <p:cNvPr id="2" name="Marcador de texto 1"/>
          <p:cNvSpPr>
            <a:spLocks noGrp="1"/>
          </p:cNvSpPr>
          <p:nvPr>
            <p:ph type="body" sz="half" idx="24"/>
          </p:nvPr>
        </p:nvSpPr>
        <p:spPr/>
        <p:txBody>
          <a:bodyPr/>
          <a:lstStyle/>
          <a:p>
            <a:r>
              <a:rPr lang="es-419" dirty="0" smtClean="0"/>
              <a:t>Poner los complementos en orden distinto.</a:t>
            </a:r>
            <a:endParaRPr lang="es-MX" dirty="0"/>
          </a:p>
        </p:txBody>
      </p:sp>
      <p:sp>
        <p:nvSpPr>
          <p:cNvPr id="24" name="Rectángulo 23"/>
          <p:cNvSpPr/>
          <p:nvPr/>
        </p:nvSpPr>
        <p:spPr>
          <a:xfrm>
            <a:off x="7325943" y="5370513"/>
            <a:ext cx="1538515" cy="407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smtClean="0"/>
              <a:t>Verificar</a:t>
            </a:r>
            <a:endParaRPr lang="es-MX" dirty="0"/>
          </a:p>
        </p:txBody>
      </p:sp>
      <p:sp>
        <p:nvSpPr>
          <p:cNvPr id="25" name="Rectángulo redondeado 24"/>
          <p:cNvSpPr/>
          <p:nvPr/>
        </p:nvSpPr>
        <p:spPr>
          <a:xfrm>
            <a:off x="63029" y="1273965"/>
            <a:ext cx="9473556" cy="4259005"/>
          </a:xfrm>
          <a:prstGeom prst="roundRect">
            <a:avLst>
              <a:gd name="adj" fmla="val 0"/>
            </a:avLst>
          </a:prstGeom>
          <a:solidFill>
            <a:schemeClr val="tx1">
              <a:lumMod val="95000"/>
              <a:lumOff val="5000"/>
              <a:alpha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6" name="Rectángulo redondeado 25"/>
          <p:cNvSpPr/>
          <p:nvPr/>
        </p:nvSpPr>
        <p:spPr>
          <a:xfrm>
            <a:off x="863600" y="2020306"/>
            <a:ext cx="8360532" cy="2486381"/>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7" name="CuadroTexto 26"/>
          <p:cNvSpPr txBox="1"/>
          <p:nvPr/>
        </p:nvSpPr>
        <p:spPr>
          <a:xfrm>
            <a:off x="2004628" y="2856347"/>
            <a:ext cx="6311387" cy="954107"/>
          </a:xfrm>
          <a:prstGeom prst="rect">
            <a:avLst/>
          </a:prstGeom>
          <a:noFill/>
        </p:spPr>
        <p:txBody>
          <a:bodyPr wrap="square" rtlCol="0">
            <a:spAutoFit/>
          </a:bodyPr>
          <a:lstStyle/>
          <a:p>
            <a:r>
              <a:rPr lang="es-MX" sz="1400" dirty="0" smtClean="0"/>
              <a:t>Intente nuevamente.</a:t>
            </a:r>
          </a:p>
          <a:p>
            <a:endParaRPr lang="es-419" sz="1400" dirty="0" smtClean="0"/>
          </a:p>
          <a:p>
            <a:r>
              <a:rPr lang="es-419" sz="1400" dirty="0" smtClean="0"/>
              <a:t>Vale la pena revisar nuevamente los planteamientos de la comprensión holística como modelo integrador epistémico.</a:t>
            </a:r>
            <a:endParaRPr lang="es-419" sz="1400" dirty="0"/>
          </a:p>
        </p:txBody>
      </p:sp>
      <p:sp>
        <p:nvSpPr>
          <p:cNvPr id="28" name="Marcador de texto 4"/>
          <p:cNvSpPr txBox="1">
            <a:spLocks/>
          </p:cNvSpPr>
          <p:nvPr/>
        </p:nvSpPr>
        <p:spPr>
          <a:xfrm>
            <a:off x="9706039" y="1435625"/>
            <a:ext cx="2519708" cy="302858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Realimentación para  la respuesta incorrecta. </a:t>
            </a:r>
            <a:endParaRPr lang="es-419" sz="1100" dirty="0"/>
          </a:p>
        </p:txBody>
      </p:sp>
    </p:spTree>
    <p:extLst>
      <p:ext uri="{BB962C8B-B14F-4D97-AF65-F5344CB8AC3E}">
        <p14:creationId xmlns:p14="http://schemas.microsoft.com/office/powerpoint/2010/main" val="2408356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4" descr="https://previews.123rf.com/images/olegdudko/olegdudko1508/olegdudko150800335/43200350-Libro-lectura-gafas--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t="28021"/>
          <a:stretch/>
        </p:blipFill>
        <p:spPr bwMode="auto">
          <a:xfrm flipH="1">
            <a:off x="58325" y="1297858"/>
            <a:ext cx="9542421" cy="5560569"/>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upo 37"/>
          <p:cNvGrpSpPr/>
          <p:nvPr/>
        </p:nvGrpSpPr>
        <p:grpSpPr>
          <a:xfrm>
            <a:off x="44707" y="5158553"/>
            <a:ext cx="5894981" cy="1702096"/>
            <a:chOff x="44707" y="5158553"/>
            <a:chExt cx="5894981" cy="1702096"/>
          </a:xfrm>
        </p:grpSpPr>
        <p:sp>
          <p:nvSpPr>
            <p:cNvPr id="39" name="Rectángulo 38"/>
            <p:cNvSpPr/>
            <p:nvPr/>
          </p:nvSpPr>
          <p:spPr>
            <a:xfrm>
              <a:off x="4020672" y="5184010"/>
              <a:ext cx="1919016" cy="3967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cada libro para ingresar al contenido.</a:t>
              </a:r>
              <a:endParaRPr lang="es-MX" sz="1200" i="1" dirty="0">
                <a:solidFill>
                  <a:schemeClr val="tx1"/>
                </a:solidFill>
              </a:endParaRPr>
            </a:p>
          </p:txBody>
        </p:sp>
        <p:sp>
          <p:nvSpPr>
            <p:cNvPr id="40" name="Rectángulo 39"/>
            <p:cNvSpPr/>
            <p:nvPr/>
          </p:nvSpPr>
          <p:spPr>
            <a:xfrm>
              <a:off x="113829" y="6307907"/>
              <a:ext cx="1105371" cy="507170"/>
            </a:xfrm>
            <a:prstGeom prst="rect">
              <a:avLst/>
            </a:prstGeom>
            <a:solidFill>
              <a:schemeClr val="bg1">
                <a:lumMod val="75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200" dirty="0" smtClean="0"/>
                <a:t>Volver al menú</a:t>
              </a:r>
              <a:endParaRPr lang="es-MX" sz="1200" dirty="0"/>
            </a:p>
          </p:txBody>
        </p:sp>
        <p:pic>
          <p:nvPicPr>
            <p:cNvPr id="41" name="Imagen 40"/>
            <p:cNvPicPr>
              <a:picLocks noChangeAspect="1"/>
            </p:cNvPicPr>
            <p:nvPr/>
          </p:nvPicPr>
          <p:blipFill rotWithShape="1">
            <a:blip r:embed="rId3">
              <a:extLst>
                <a:ext uri="{28A0092B-C50C-407E-A947-70E740481C1C}">
                  <a14:useLocalDpi xmlns:a14="http://schemas.microsoft.com/office/drawing/2010/main" val="0"/>
                </a:ext>
              </a:extLst>
            </a:blip>
            <a:srcRect l="10209" t="48958" r="47810" b="30609"/>
            <a:stretch/>
          </p:blipFill>
          <p:spPr>
            <a:xfrm rot="10800000">
              <a:off x="44707" y="5181599"/>
              <a:ext cx="3975964" cy="1656868"/>
            </a:xfrm>
            <a:prstGeom prst="rect">
              <a:avLst/>
            </a:prstGeom>
          </p:spPr>
        </p:pic>
        <p:sp>
          <p:nvSpPr>
            <p:cNvPr id="42" name="Rectángulo 41"/>
            <p:cNvSpPr/>
            <p:nvPr/>
          </p:nvSpPr>
          <p:spPr>
            <a:xfrm rot="16200000">
              <a:off x="-219306" y="5858644"/>
              <a:ext cx="1127933" cy="461665"/>
            </a:xfrm>
            <a:prstGeom prst="rect">
              <a:avLst/>
            </a:prstGeom>
          </p:spPr>
          <p:txBody>
            <a:bodyPr wrap="square">
              <a:spAutoFit/>
            </a:bodyPr>
            <a:lstStyle/>
            <a:p>
              <a:r>
                <a:rPr lang="es-CO" sz="1200" b="1" dirty="0">
                  <a:solidFill>
                    <a:schemeClr val="bg1"/>
                  </a:solidFill>
                  <a:effectLst>
                    <a:outerShdw blurRad="38100" dist="38100" dir="2700000" algn="tl">
                      <a:srgbClr val="000000">
                        <a:alpha val="43137"/>
                      </a:srgbClr>
                    </a:outerShdw>
                  </a:effectLst>
                </a:rPr>
                <a:t>Qué es epistemología</a:t>
              </a:r>
              <a:endParaRPr lang="es-MX" sz="1200" b="1" dirty="0">
                <a:solidFill>
                  <a:schemeClr val="bg1"/>
                </a:solidFill>
                <a:effectLst>
                  <a:outerShdw blurRad="38100" dist="38100" dir="2700000" algn="tl">
                    <a:srgbClr val="000000">
                      <a:alpha val="43137"/>
                    </a:srgbClr>
                  </a:outerShdw>
                </a:effectLst>
              </a:endParaRPr>
            </a:p>
          </p:txBody>
        </p:sp>
        <p:sp>
          <p:nvSpPr>
            <p:cNvPr id="43" name="Rectángulo 42"/>
            <p:cNvSpPr/>
            <p:nvPr/>
          </p:nvSpPr>
          <p:spPr>
            <a:xfrm rot="16200000">
              <a:off x="130853" y="5874140"/>
              <a:ext cx="1425301" cy="461665"/>
            </a:xfrm>
            <a:prstGeom prst="rect">
              <a:avLst/>
            </a:prstGeom>
            <a:solidFill>
              <a:srgbClr val="C00000"/>
            </a:solidFill>
          </p:spPr>
          <p:txBody>
            <a:bodyPr wrap="square">
              <a:spAutoFit/>
            </a:bodyPr>
            <a:lstStyle/>
            <a:p>
              <a:r>
                <a:rPr lang="es-MX" sz="1200" b="1" dirty="0">
                  <a:solidFill>
                    <a:schemeClr val="bg1"/>
                  </a:solidFill>
                  <a:effectLst>
                    <a:outerShdw blurRad="38100" dist="38100" dir="2700000" algn="tl">
                      <a:srgbClr val="000000">
                        <a:alpha val="43137"/>
                      </a:srgbClr>
                    </a:outerShdw>
                  </a:effectLst>
                </a:rPr>
                <a:t>Qué es un modelo epistémico</a:t>
              </a:r>
            </a:p>
          </p:txBody>
        </p:sp>
        <p:sp>
          <p:nvSpPr>
            <p:cNvPr id="44" name="Rectángulo 43"/>
            <p:cNvSpPr/>
            <p:nvPr/>
          </p:nvSpPr>
          <p:spPr>
            <a:xfrm rot="16200000">
              <a:off x="761071" y="5824833"/>
              <a:ext cx="1425301" cy="646331"/>
            </a:xfrm>
            <a:prstGeom prst="rect">
              <a:avLst/>
            </a:prstGeom>
          </p:spPr>
          <p:txBody>
            <a:bodyPr wrap="square">
              <a:spAutoFit/>
            </a:bodyPr>
            <a:lstStyle/>
            <a:p>
              <a:r>
                <a:rPr lang="es-MX" sz="1200" b="1" dirty="0">
                  <a:solidFill>
                    <a:schemeClr val="bg1"/>
                  </a:solidFill>
                  <a:effectLst>
                    <a:outerShdw blurRad="38100" dist="38100" dir="2700000" algn="tl">
                      <a:srgbClr val="000000">
                        <a:alpha val="43137"/>
                      </a:srgbClr>
                    </a:outerShdw>
                  </a:effectLst>
                </a:rPr>
                <a:t>Qué se requiere </a:t>
              </a:r>
              <a:r>
                <a:rPr lang="es-MX" sz="1200" b="1" dirty="0" smtClean="0">
                  <a:solidFill>
                    <a:schemeClr val="bg1"/>
                  </a:solidFill>
                  <a:effectLst>
                    <a:outerShdw blurRad="38100" dist="38100" dir="2700000" algn="tl">
                      <a:srgbClr val="000000">
                        <a:alpha val="43137"/>
                      </a:srgbClr>
                    </a:outerShdw>
                  </a:effectLst>
                </a:rPr>
                <a:t>para </a:t>
              </a:r>
              <a:r>
                <a:rPr lang="es-MX" sz="1200" b="1" dirty="0">
                  <a:solidFill>
                    <a:schemeClr val="bg1"/>
                  </a:solidFill>
                  <a:effectLst>
                    <a:outerShdw blurRad="38100" dist="38100" dir="2700000" algn="tl">
                      <a:srgbClr val="000000">
                        <a:alpha val="43137"/>
                      </a:srgbClr>
                    </a:outerShdw>
                  </a:effectLst>
                </a:rPr>
                <a:t>considerar un modelo epistémico</a:t>
              </a:r>
            </a:p>
          </p:txBody>
        </p:sp>
        <p:sp>
          <p:nvSpPr>
            <p:cNvPr id="45" name="Rectángulo 44"/>
            <p:cNvSpPr/>
            <p:nvPr/>
          </p:nvSpPr>
          <p:spPr>
            <a:xfrm rot="16200000">
              <a:off x="1194504" y="5815557"/>
              <a:ext cx="1585252" cy="461665"/>
            </a:xfrm>
            <a:prstGeom prst="rect">
              <a:avLst/>
            </a:prstGeom>
          </p:spPr>
          <p:txBody>
            <a:bodyPr wrap="square">
              <a:spAutoFit/>
            </a:bodyPr>
            <a:lstStyle/>
            <a:p>
              <a:r>
                <a:rPr lang="es-MX" sz="1200" b="1" dirty="0" smtClean="0">
                  <a:solidFill>
                    <a:schemeClr val="bg1"/>
                  </a:solidFill>
                  <a:effectLst>
                    <a:outerShdw blurRad="38100" dist="38100" dir="2700000" algn="tl">
                      <a:srgbClr val="000000">
                        <a:alpha val="43137"/>
                      </a:srgbClr>
                    </a:outerShdw>
                  </a:effectLst>
                </a:rPr>
                <a:t>Modelos </a:t>
              </a:r>
              <a:r>
                <a:rPr lang="es-MX" sz="1200" b="1" dirty="0">
                  <a:solidFill>
                    <a:schemeClr val="bg1"/>
                  </a:solidFill>
                  <a:effectLst>
                    <a:outerShdw blurRad="38100" dist="38100" dir="2700000" algn="tl">
                      <a:srgbClr val="000000">
                        <a:alpha val="43137"/>
                      </a:srgbClr>
                    </a:outerShdw>
                  </a:effectLst>
                </a:rPr>
                <a:t>epistémicos </a:t>
              </a:r>
              <a:r>
                <a:rPr lang="es-MX" sz="1200" b="1" dirty="0" smtClean="0">
                  <a:solidFill>
                    <a:schemeClr val="bg1"/>
                  </a:solidFill>
                  <a:effectLst>
                    <a:outerShdw blurRad="38100" dist="38100" dir="2700000" algn="tl">
                      <a:srgbClr val="000000">
                        <a:alpha val="43137"/>
                      </a:srgbClr>
                    </a:outerShdw>
                  </a:effectLst>
                </a:rPr>
                <a:t> y paradigmas</a:t>
              </a:r>
              <a:endParaRPr lang="es-MX" sz="1200" b="1" dirty="0">
                <a:solidFill>
                  <a:schemeClr val="bg1"/>
                </a:solidFill>
                <a:effectLst>
                  <a:outerShdw blurRad="38100" dist="38100" dir="2700000" algn="tl">
                    <a:srgbClr val="000000">
                      <a:alpha val="43137"/>
                    </a:srgbClr>
                  </a:outerShdw>
                </a:effectLst>
              </a:endParaRPr>
            </a:p>
          </p:txBody>
        </p:sp>
        <p:sp>
          <p:nvSpPr>
            <p:cNvPr id="46" name="Rectángulo 45"/>
            <p:cNvSpPr/>
            <p:nvPr/>
          </p:nvSpPr>
          <p:spPr>
            <a:xfrm rot="16200000">
              <a:off x="2046912" y="5808896"/>
              <a:ext cx="1585252" cy="461665"/>
            </a:xfrm>
            <a:prstGeom prst="rect">
              <a:avLst/>
            </a:prstGeom>
          </p:spPr>
          <p:txBody>
            <a:bodyPr wrap="square">
              <a:spAutoFit/>
            </a:bodyPr>
            <a:lstStyle/>
            <a:p>
              <a:r>
                <a:rPr lang="es-MX" sz="1200" b="1" dirty="0" smtClean="0">
                  <a:solidFill>
                    <a:schemeClr val="bg1"/>
                  </a:solidFill>
                  <a:effectLst>
                    <a:outerShdw blurRad="38100" dist="38100" dir="2700000" algn="tl">
                      <a:srgbClr val="000000">
                        <a:alpha val="43137"/>
                      </a:srgbClr>
                    </a:outerShdw>
                  </a:effectLst>
                </a:rPr>
                <a:t>Modelos </a:t>
              </a:r>
              <a:r>
                <a:rPr lang="es-MX" sz="1200" b="1" dirty="0">
                  <a:solidFill>
                    <a:schemeClr val="bg1"/>
                  </a:solidFill>
                  <a:effectLst>
                    <a:outerShdw blurRad="38100" dist="38100" dir="2700000" algn="tl">
                      <a:srgbClr val="000000">
                        <a:alpha val="43137"/>
                      </a:srgbClr>
                    </a:outerShdw>
                  </a:effectLst>
                </a:rPr>
                <a:t>epistémicos </a:t>
              </a:r>
              <a:r>
                <a:rPr lang="es-MX" sz="1200" b="1" dirty="0" smtClean="0">
                  <a:solidFill>
                    <a:schemeClr val="bg1"/>
                  </a:solidFill>
                  <a:effectLst>
                    <a:outerShdw blurRad="38100" dist="38100" dir="2700000" algn="tl">
                      <a:srgbClr val="000000">
                        <a:alpha val="43137"/>
                      </a:srgbClr>
                    </a:outerShdw>
                  </a:effectLst>
                </a:rPr>
                <a:t> y paradigmas</a:t>
              </a:r>
              <a:endParaRPr lang="es-MX" sz="1200" b="1" dirty="0">
                <a:solidFill>
                  <a:schemeClr val="bg1"/>
                </a:solidFill>
                <a:effectLst>
                  <a:outerShdw blurRad="38100" dist="38100" dir="2700000" algn="tl">
                    <a:srgbClr val="000000">
                      <a:alpha val="43137"/>
                    </a:srgbClr>
                  </a:outerShdw>
                </a:effectLst>
              </a:endParaRPr>
            </a:p>
          </p:txBody>
        </p:sp>
        <p:sp>
          <p:nvSpPr>
            <p:cNvPr id="47" name="Rectángulo 46"/>
            <p:cNvSpPr/>
            <p:nvPr/>
          </p:nvSpPr>
          <p:spPr>
            <a:xfrm rot="16200000">
              <a:off x="2464537" y="5777872"/>
              <a:ext cx="1700304" cy="461665"/>
            </a:xfrm>
            <a:prstGeom prst="rect">
              <a:avLst/>
            </a:prstGeom>
          </p:spPr>
          <p:txBody>
            <a:bodyPr wrap="square">
              <a:spAutoFit/>
            </a:bodyPr>
            <a:lstStyle/>
            <a:p>
              <a:r>
                <a:rPr lang="es-MX" sz="1200" b="1" dirty="0" smtClean="0">
                  <a:solidFill>
                    <a:schemeClr val="bg1"/>
                  </a:solidFill>
                  <a:effectLst>
                    <a:outerShdw blurRad="38100" dist="38100" dir="2700000" algn="tl">
                      <a:srgbClr val="000000">
                        <a:alpha val="43137"/>
                      </a:srgbClr>
                    </a:outerShdw>
                  </a:effectLst>
                </a:rPr>
                <a:t>Epistemología </a:t>
              </a:r>
              <a:r>
                <a:rPr lang="es-MX" sz="1200" b="1" dirty="0">
                  <a:solidFill>
                    <a:schemeClr val="bg1"/>
                  </a:solidFill>
                  <a:effectLst>
                    <a:outerShdw blurRad="38100" dist="38100" dir="2700000" algn="tl">
                      <a:srgbClr val="000000">
                        <a:alpha val="43137"/>
                      </a:srgbClr>
                    </a:outerShdw>
                  </a:effectLst>
                </a:rPr>
                <a:t>y metodología</a:t>
              </a:r>
            </a:p>
          </p:txBody>
        </p:sp>
        <p:sp>
          <p:nvSpPr>
            <p:cNvPr id="48" name="Rectángulo 47"/>
            <p:cNvSpPr/>
            <p:nvPr/>
          </p:nvSpPr>
          <p:spPr>
            <a:xfrm rot="16200000">
              <a:off x="3248900" y="6045439"/>
              <a:ext cx="1097730" cy="276999"/>
            </a:xfrm>
            <a:prstGeom prst="rect">
              <a:avLst/>
            </a:prstGeom>
          </p:spPr>
          <p:txBody>
            <a:bodyPr wrap="square">
              <a:spAutoFit/>
            </a:bodyPr>
            <a:lstStyle/>
            <a:p>
              <a:pPr algn="ctr"/>
              <a:r>
                <a:rPr lang="es-MX" sz="1200" b="1" dirty="0" smtClean="0"/>
                <a:t>Reto</a:t>
              </a:r>
              <a:endParaRPr lang="es-MX" sz="1200" b="1" dirty="0"/>
            </a:p>
          </p:txBody>
        </p:sp>
      </p:gr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fundamentación en conceptos claves de epistemología.</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419" sz="1100" b="1" dirty="0">
                <a:solidFill>
                  <a:prstClr val="black"/>
                </a:solidFill>
              </a:rPr>
              <a:t>El concepto de epistemología</a:t>
            </a:r>
            <a:endParaRPr lang="es-MX" sz="1100" b="1" dirty="0">
              <a:solidFill>
                <a:prstClr val="black"/>
              </a:solidFill>
            </a:endParaRPr>
          </a:p>
          <a:p>
            <a:pPr lvl="0">
              <a:lnSpc>
                <a:spcPct val="90000"/>
              </a:lnSpc>
              <a:spcBef>
                <a:spcPts val="1000"/>
              </a:spcBef>
            </a:pPr>
            <a:r>
              <a:rPr lang="es-419" sz="1100" b="1" dirty="0">
                <a:solidFill>
                  <a:srgbClr val="C00000"/>
                </a:solidFill>
              </a:rPr>
              <a:t>Subtema</a:t>
            </a:r>
            <a:r>
              <a:rPr lang="es-419" sz="1100" b="1" dirty="0">
                <a:solidFill>
                  <a:prstClr val="white">
                    <a:lumMod val="50000"/>
                  </a:prstClr>
                </a:solidFill>
              </a:rPr>
              <a:t>: </a:t>
            </a:r>
            <a:r>
              <a:rPr lang="es-CO" sz="1100" b="1" dirty="0">
                <a:solidFill>
                  <a:prstClr val="black"/>
                </a:solidFill>
              </a:rPr>
              <a:t>Qué es un modelo epistémico</a:t>
            </a:r>
            <a:endParaRPr lang="es-MX" sz="1100" b="1" dirty="0">
              <a:solidFill>
                <a:prstClr val="black"/>
              </a:solidFill>
            </a:endParaRPr>
          </a:p>
        </p:txBody>
      </p:sp>
      <p:sp>
        <p:nvSpPr>
          <p:cNvPr id="17" name="Rectángulo redondeado 16"/>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6" name="Rectángulo 15"/>
          <p:cNvSpPr/>
          <p:nvPr/>
        </p:nvSpPr>
        <p:spPr>
          <a:xfrm>
            <a:off x="2714170" y="2736502"/>
            <a:ext cx="5750641" cy="1600438"/>
          </a:xfrm>
          <a:prstGeom prst="rect">
            <a:avLst/>
          </a:prstGeom>
        </p:spPr>
        <p:txBody>
          <a:bodyPr wrap="square">
            <a:spAutoFit/>
          </a:bodyPr>
          <a:lstStyle/>
          <a:p>
            <a:r>
              <a:rPr lang="es-CO" sz="1400" dirty="0"/>
              <a:t>En el campo de las ciencias, los conceptos metodológicos que rigen el quehacer del investigador están directamente relacionados con algún </a:t>
            </a:r>
            <a:r>
              <a:rPr lang="es-CO" sz="1400" u="sng" dirty="0">
                <a:solidFill>
                  <a:schemeClr val="accent1">
                    <a:lumMod val="50000"/>
                  </a:schemeClr>
                </a:solidFill>
              </a:rPr>
              <a:t>modelo</a:t>
            </a:r>
            <a:r>
              <a:rPr lang="es-CO" sz="1400" dirty="0">
                <a:solidFill>
                  <a:schemeClr val="accent1">
                    <a:lumMod val="50000"/>
                  </a:schemeClr>
                </a:solidFill>
              </a:rPr>
              <a:t> </a:t>
            </a:r>
            <a:r>
              <a:rPr lang="es-CO" sz="1400" dirty="0"/>
              <a:t>epistémico. </a:t>
            </a:r>
            <a:endParaRPr lang="es-CO" sz="1400" dirty="0" smtClean="0"/>
          </a:p>
          <a:p>
            <a:endParaRPr lang="es-ES" sz="1400" dirty="0"/>
          </a:p>
          <a:p>
            <a:r>
              <a:rPr lang="es-CO" sz="1400" dirty="0"/>
              <a:t>Un </a:t>
            </a:r>
            <a:r>
              <a:rPr lang="es-CO" sz="1400" b="1" dirty="0"/>
              <a:t>modelo epistémico </a:t>
            </a:r>
            <a:r>
              <a:rPr lang="es-CO" sz="1400" dirty="0"/>
              <a:t>es una matriz de pensamiento que orienta la generación de conocimiento, pues implica una serie de supuestos acerca del saber, su concepto, su propósito y sus criterios de validación. </a:t>
            </a:r>
          </a:p>
        </p:txBody>
      </p:sp>
      <p:sp>
        <p:nvSpPr>
          <p:cNvPr id="22" name="Cheurón 21"/>
          <p:cNvSpPr/>
          <p:nvPr/>
        </p:nvSpPr>
        <p:spPr>
          <a:xfrm>
            <a:off x="93598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3" name="Elipse 22"/>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1</a:t>
            </a:r>
            <a:endParaRPr lang="es-CO" sz="1200" dirty="0">
              <a:solidFill>
                <a:schemeClr val="bg1"/>
              </a:solidFill>
            </a:endParaRPr>
          </a:p>
        </p:txBody>
      </p:sp>
      <p:sp>
        <p:nvSpPr>
          <p:cNvPr id="25" name="Llamada con línea 3 (barra de énfasis) 24"/>
          <p:cNvSpPr/>
          <p:nvPr/>
        </p:nvSpPr>
        <p:spPr>
          <a:xfrm>
            <a:off x="6741025" y="2090251"/>
            <a:ext cx="2550242" cy="680647"/>
          </a:xfrm>
          <a:prstGeom prst="accentCallout3">
            <a:avLst>
              <a:gd name="adj1" fmla="val 49800"/>
              <a:gd name="adj2" fmla="val -3205"/>
              <a:gd name="adj3" fmla="val 7268"/>
              <a:gd name="adj4" fmla="val -30436"/>
              <a:gd name="adj5" fmla="val 8541"/>
              <a:gd name="adj6" fmla="val -56110"/>
              <a:gd name="adj7" fmla="val 171408"/>
              <a:gd name="adj8" fmla="val -132884"/>
            </a:avLst>
          </a:prstGeom>
          <a:solidFill>
            <a:srgbClr val="C00000"/>
          </a:solid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000" dirty="0" smtClean="0">
                <a:solidFill>
                  <a:schemeClr val="bg1"/>
                </a:solidFill>
              </a:rPr>
              <a:t>Recurso </a:t>
            </a:r>
            <a:r>
              <a:rPr lang="es-CO" sz="1000" dirty="0">
                <a:solidFill>
                  <a:schemeClr val="bg1"/>
                </a:solidFill>
              </a:rPr>
              <a:t>mediante el cual se configura una forma indicativa de algo, en términos de proporcionalidad y según las características de lo </a:t>
            </a:r>
            <a:r>
              <a:rPr lang="es-CO" sz="1000" dirty="0" smtClean="0">
                <a:solidFill>
                  <a:schemeClr val="bg1"/>
                </a:solidFill>
              </a:rPr>
              <a:t>representado (Barrera , 2010).</a:t>
            </a:r>
            <a:endParaRPr lang="es-CO" sz="1000" dirty="0">
              <a:solidFill>
                <a:schemeClr val="bg1"/>
              </a:solidFill>
            </a:endParaRPr>
          </a:p>
        </p:txBody>
      </p:sp>
      <p:sp>
        <p:nvSpPr>
          <p:cNvPr id="34" name="Rectángulo 33"/>
          <p:cNvSpPr/>
          <p:nvPr/>
        </p:nvSpPr>
        <p:spPr>
          <a:xfrm>
            <a:off x="3403961" y="4713408"/>
            <a:ext cx="1919016" cy="3967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Pase el curso por la palabra subrayada.</a:t>
            </a:r>
            <a:endParaRPr lang="es-MX" sz="1200" i="1" dirty="0">
              <a:solidFill>
                <a:schemeClr val="tx1"/>
              </a:solidFill>
            </a:endParaRPr>
          </a:p>
        </p:txBody>
      </p:sp>
      <p:pic>
        <p:nvPicPr>
          <p:cNvPr id="4098" name="Picture 2" descr="https://previews.123rf.com/images/mopic/mopic1208/mopic120800023/14810165-Cabeza-con-forma-de-bombilla-concepto-creatividad-Foto-de-archiv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59526" y="2319798"/>
            <a:ext cx="2309870" cy="2309870"/>
          </a:xfrm>
          <a:prstGeom prst="rect">
            <a:avLst/>
          </a:prstGeom>
          <a:noFill/>
          <a:extLst>
            <a:ext uri="{909E8E84-426E-40DD-AFC4-6F175D3DCCD1}">
              <a14:hiddenFill xmlns:a14="http://schemas.microsoft.com/office/drawing/2010/main">
                <a:solidFill>
                  <a:srgbClr val="FFFFFF"/>
                </a:solidFill>
              </a14:hiddenFill>
            </a:ext>
          </a:extLst>
        </p:spPr>
      </p:pic>
      <p:sp>
        <p:nvSpPr>
          <p:cNvPr id="35" name="Marcador de texto 8"/>
          <p:cNvSpPr>
            <a:spLocks noGrp="1"/>
          </p:cNvSpPr>
          <p:nvPr>
            <p:ph type="body" sz="half" idx="24"/>
          </p:nvPr>
        </p:nvSpPr>
        <p:spPr>
          <a:xfrm>
            <a:off x="4907430" y="5716293"/>
            <a:ext cx="4679955" cy="1098784"/>
          </a:xfrm>
          <a:solidFill>
            <a:srgbClr val="FFFFFF">
              <a:alpha val="6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419" sz="1100" dirty="0" smtClean="0">
                <a:solidFill>
                  <a:schemeClr val="dk1"/>
                </a:solidFill>
              </a:rPr>
              <a:t>Identificador de imagen: </a:t>
            </a:r>
            <a:r>
              <a:rPr lang="es-MX" sz="1100" dirty="0" smtClean="0"/>
              <a:t>14810165</a:t>
            </a:r>
          </a:p>
          <a:p>
            <a:pPr>
              <a:spcBef>
                <a:spcPts val="0"/>
              </a:spcBef>
            </a:pPr>
            <a:r>
              <a:rPr lang="es-419" sz="1100" dirty="0">
                <a:solidFill>
                  <a:schemeClr val="dk1"/>
                </a:solidFill>
              </a:rPr>
              <a:t>Fuente: </a:t>
            </a:r>
            <a:r>
              <a:rPr lang="es-419" sz="1100" dirty="0">
                <a:solidFill>
                  <a:schemeClr val="dk1"/>
                </a:solidFill>
                <a:hlinkClick r:id="rId5"/>
              </a:rPr>
              <a:t>https://es.123rf.com</a:t>
            </a:r>
            <a:endParaRPr lang="es-419" sz="1100" dirty="0">
              <a:solidFill>
                <a:schemeClr val="dk1"/>
              </a:solidFill>
            </a:endParaRPr>
          </a:p>
        </p:txBody>
      </p:sp>
      <p:sp>
        <p:nvSpPr>
          <p:cNvPr id="36" name="Marcador de texto 4"/>
          <p:cNvSpPr txBox="1">
            <a:spLocks/>
          </p:cNvSpPr>
          <p:nvPr/>
        </p:nvSpPr>
        <p:spPr>
          <a:xfrm>
            <a:off x="9672292" y="1441819"/>
            <a:ext cx="2519708" cy="302858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usuario deberá pasar el cursor sobre la palabra en azul subrayada para ver el </a:t>
            </a:r>
            <a:r>
              <a:rPr lang="es-419" sz="1100" i="1" dirty="0" smtClean="0"/>
              <a:t>tooltip </a:t>
            </a:r>
            <a:r>
              <a:rPr lang="es-419" sz="1100" dirty="0" smtClean="0"/>
              <a:t>respectivo.</a:t>
            </a:r>
          </a:p>
          <a:p>
            <a:r>
              <a:rPr lang="es-419" sz="1100" dirty="0"/>
              <a:t>El botón  de avance muestra el  siguiente interno.</a:t>
            </a:r>
          </a:p>
          <a:p>
            <a:r>
              <a:rPr lang="es-419" sz="1100" dirty="0"/>
              <a:t>N° de internos: 2</a:t>
            </a:r>
            <a:endParaRPr lang="es-MX" sz="1100" dirty="0"/>
          </a:p>
          <a:p>
            <a:endParaRPr lang="es-419" sz="1100" dirty="0"/>
          </a:p>
        </p:txBody>
      </p:sp>
    </p:spTree>
    <p:extLst>
      <p:ext uri="{BB962C8B-B14F-4D97-AF65-F5344CB8AC3E}">
        <p14:creationId xmlns:p14="http://schemas.microsoft.com/office/powerpoint/2010/main" val="36078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 descr="https://previews.123rf.com/images/olegdudko/olegdudko1508/olegdudko150800335/43200350-Libro-lectura-gafas--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t="28021"/>
          <a:stretch/>
        </p:blipFill>
        <p:spPr bwMode="auto">
          <a:xfrm flipH="1">
            <a:off x="58325" y="1297858"/>
            <a:ext cx="9542421" cy="556056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upo 43"/>
          <p:cNvGrpSpPr/>
          <p:nvPr/>
        </p:nvGrpSpPr>
        <p:grpSpPr>
          <a:xfrm>
            <a:off x="44707" y="5158553"/>
            <a:ext cx="5894981" cy="1702096"/>
            <a:chOff x="44707" y="5158553"/>
            <a:chExt cx="5894981" cy="1702096"/>
          </a:xfrm>
        </p:grpSpPr>
        <p:sp>
          <p:nvSpPr>
            <p:cNvPr id="45" name="Rectángulo 44"/>
            <p:cNvSpPr/>
            <p:nvPr/>
          </p:nvSpPr>
          <p:spPr>
            <a:xfrm>
              <a:off x="4020672" y="5184010"/>
              <a:ext cx="1919016" cy="3967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cada libro para ingresar al contenido.</a:t>
              </a:r>
              <a:endParaRPr lang="es-MX" sz="1200" i="1" dirty="0">
                <a:solidFill>
                  <a:schemeClr val="tx1"/>
                </a:solidFill>
              </a:endParaRPr>
            </a:p>
          </p:txBody>
        </p:sp>
        <p:sp>
          <p:nvSpPr>
            <p:cNvPr id="46" name="Rectángulo 45"/>
            <p:cNvSpPr/>
            <p:nvPr/>
          </p:nvSpPr>
          <p:spPr>
            <a:xfrm>
              <a:off x="113829" y="6307907"/>
              <a:ext cx="1105371" cy="507170"/>
            </a:xfrm>
            <a:prstGeom prst="rect">
              <a:avLst/>
            </a:prstGeom>
            <a:solidFill>
              <a:schemeClr val="bg1">
                <a:lumMod val="75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200" dirty="0" smtClean="0"/>
                <a:t>Volver al menú</a:t>
              </a:r>
              <a:endParaRPr lang="es-MX" sz="1200" dirty="0"/>
            </a:p>
          </p:txBody>
        </p:sp>
        <p:pic>
          <p:nvPicPr>
            <p:cNvPr id="47" name="Imagen 46"/>
            <p:cNvPicPr>
              <a:picLocks noChangeAspect="1"/>
            </p:cNvPicPr>
            <p:nvPr/>
          </p:nvPicPr>
          <p:blipFill rotWithShape="1">
            <a:blip r:embed="rId3">
              <a:extLst>
                <a:ext uri="{28A0092B-C50C-407E-A947-70E740481C1C}">
                  <a14:useLocalDpi xmlns:a14="http://schemas.microsoft.com/office/drawing/2010/main" val="0"/>
                </a:ext>
              </a:extLst>
            </a:blip>
            <a:srcRect l="10209" t="48958" r="47810" b="30609"/>
            <a:stretch/>
          </p:blipFill>
          <p:spPr>
            <a:xfrm rot="10800000">
              <a:off x="44707" y="5181599"/>
              <a:ext cx="3975964" cy="1656868"/>
            </a:xfrm>
            <a:prstGeom prst="rect">
              <a:avLst/>
            </a:prstGeom>
          </p:spPr>
        </p:pic>
        <p:sp>
          <p:nvSpPr>
            <p:cNvPr id="48" name="Rectángulo 47"/>
            <p:cNvSpPr/>
            <p:nvPr/>
          </p:nvSpPr>
          <p:spPr>
            <a:xfrm rot="16200000">
              <a:off x="-219306" y="5858644"/>
              <a:ext cx="1127933" cy="461665"/>
            </a:xfrm>
            <a:prstGeom prst="rect">
              <a:avLst/>
            </a:prstGeom>
          </p:spPr>
          <p:txBody>
            <a:bodyPr wrap="square">
              <a:spAutoFit/>
            </a:bodyPr>
            <a:lstStyle/>
            <a:p>
              <a:r>
                <a:rPr lang="es-CO" sz="1200" b="1" dirty="0">
                  <a:solidFill>
                    <a:schemeClr val="bg1"/>
                  </a:solidFill>
                  <a:effectLst>
                    <a:outerShdw blurRad="38100" dist="38100" dir="2700000" algn="tl">
                      <a:srgbClr val="000000">
                        <a:alpha val="43137"/>
                      </a:srgbClr>
                    </a:outerShdw>
                  </a:effectLst>
                </a:rPr>
                <a:t>Qué es epistemología</a:t>
              </a:r>
              <a:endParaRPr lang="es-MX" sz="1200" b="1" dirty="0">
                <a:solidFill>
                  <a:schemeClr val="bg1"/>
                </a:solidFill>
                <a:effectLst>
                  <a:outerShdw blurRad="38100" dist="38100" dir="2700000" algn="tl">
                    <a:srgbClr val="000000">
                      <a:alpha val="43137"/>
                    </a:srgbClr>
                  </a:outerShdw>
                </a:effectLst>
              </a:endParaRPr>
            </a:p>
          </p:txBody>
        </p:sp>
        <p:sp>
          <p:nvSpPr>
            <p:cNvPr id="49" name="Rectángulo 48"/>
            <p:cNvSpPr/>
            <p:nvPr/>
          </p:nvSpPr>
          <p:spPr>
            <a:xfrm rot="16200000">
              <a:off x="130853" y="5874140"/>
              <a:ext cx="1425301" cy="461665"/>
            </a:xfrm>
            <a:prstGeom prst="rect">
              <a:avLst/>
            </a:prstGeom>
            <a:solidFill>
              <a:srgbClr val="C00000"/>
            </a:solidFill>
          </p:spPr>
          <p:txBody>
            <a:bodyPr wrap="square">
              <a:spAutoFit/>
            </a:bodyPr>
            <a:lstStyle/>
            <a:p>
              <a:r>
                <a:rPr lang="es-MX" sz="1200" b="1" dirty="0">
                  <a:solidFill>
                    <a:schemeClr val="bg1"/>
                  </a:solidFill>
                  <a:effectLst>
                    <a:outerShdw blurRad="38100" dist="38100" dir="2700000" algn="tl">
                      <a:srgbClr val="000000">
                        <a:alpha val="43137"/>
                      </a:srgbClr>
                    </a:outerShdw>
                  </a:effectLst>
                </a:rPr>
                <a:t>Qué es un modelo epistémico</a:t>
              </a:r>
            </a:p>
          </p:txBody>
        </p:sp>
        <p:sp>
          <p:nvSpPr>
            <p:cNvPr id="50" name="Rectángulo 49"/>
            <p:cNvSpPr/>
            <p:nvPr/>
          </p:nvSpPr>
          <p:spPr>
            <a:xfrm rot="16200000">
              <a:off x="761071" y="5824833"/>
              <a:ext cx="1425301" cy="646331"/>
            </a:xfrm>
            <a:prstGeom prst="rect">
              <a:avLst/>
            </a:prstGeom>
          </p:spPr>
          <p:txBody>
            <a:bodyPr wrap="square">
              <a:spAutoFit/>
            </a:bodyPr>
            <a:lstStyle/>
            <a:p>
              <a:r>
                <a:rPr lang="es-MX" sz="1200" b="1" dirty="0">
                  <a:solidFill>
                    <a:schemeClr val="bg1"/>
                  </a:solidFill>
                  <a:effectLst>
                    <a:outerShdw blurRad="38100" dist="38100" dir="2700000" algn="tl">
                      <a:srgbClr val="000000">
                        <a:alpha val="43137"/>
                      </a:srgbClr>
                    </a:outerShdw>
                  </a:effectLst>
                </a:rPr>
                <a:t>Qué se requiere </a:t>
              </a:r>
              <a:r>
                <a:rPr lang="es-MX" sz="1200" b="1" dirty="0" smtClean="0">
                  <a:solidFill>
                    <a:schemeClr val="bg1"/>
                  </a:solidFill>
                  <a:effectLst>
                    <a:outerShdw blurRad="38100" dist="38100" dir="2700000" algn="tl">
                      <a:srgbClr val="000000">
                        <a:alpha val="43137"/>
                      </a:srgbClr>
                    </a:outerShdw>
                  </a:effectLst>
                </a:rPr>
                <a:t>para </a:t>
              </a:r>
              <a:r>
                <a:rPr lang="es-MX" sz="1200" b="1" dirty="0">
                  <a:solidFill>
                    <a:schemeClr val="bg1"/>
                  </a:solidFill>
                  <a:effectLst>
                    <a:outerShdw blurRad="38100" dist="38100" dir="2700000" algn="tl">
                      <a:srgbClr val="000000">
                        <a:alpha val="43137"/>
                      </a:srgbClr>
                    </a:outerShdw>
                  </a:effectLst>
                </a:rPr>
                <a:t>considerar un modelo epistémico</a:t>
              </a:r>
            </a:p>
          </p:txBody>
        </p:sp>
        <p:sp>
          <p:nvSpPr>
            <p:cNvPr id="51" name="Rectángulo 50"/>
            <p:cNvSpPr/>
            <p:nvPr/>
          </p:nvSpPr>
          <p:spPr>
            <a:xfrm rot="16200000">
              <a:off x="1194504" y="5815557"/>
              <a:ext cx="1585252" cy="461665"/>
            </a:xfrm>
            <a:prstGeom prst="rect">
              <a:avLst/>
            </a:prstGeom>
          </p:spPr>
          <p:txBody>
            <a:bodyPr wrap="square">
              <a:spAutoFit/>
            </a:bodyPr>
            <a:lstStyle/>
            <a:p>
              <a:r>
                <a:rPr lang="es-MX" sz="1200" b="1" dirty="0">
                  <a:solidFill>
                    <a:schemeClr val="bg1"/>
                  </a:solidFill>
                  <a:effectLst>
                    <a:outerShdw blurRad="38100" dist="38100" dir="2700000" algn="tl">
                      <a:srgbClr val="000000">
                        <a:alpha val="43137"/>
                      </a:srgbClr>
                    </a:outerShdw>
                  </a:effectLst>
                </a:rPr>
                <a:t>modelos epistémicos </a:t>
              </a:r>
              <a:r>
                <a:rPr lang="es-MX" sz="1200" b="1" dirty="0" smtClean="0">
                  <a:solidFill>
                    <a:schemeClr val="bg1"/>
                  </a:solidFill>
                  <a:effectLst>
                    <a:outerShdw blurRad="38100" dist="38100" dir="2700000" algn="tl">
                      <a:srgbClr val="000000">
                        <a:alpha val="43137"/>
                      </a:srgbClr>
                    </a:outerShdw>
                  </a:effectLst>
                </a:rPr>
                <a:t> y paradigmas</a:t>
              </a:r>
              <a:endParaRPr lang="es-MX" sz="1200" b="1" dirty="0">
                <a:solidFill>
                  <a:schemeClr val="bg1"/>
                </a:solidFill>
                <a:effectLst>
                  <a:outerShdw blurRad="38100" dist="38100" dir="2700000" algn="tl">
                    <a:srgbClr val="000000">
                      <a:alpha val="43137"/>
                    </a:srgbClr>
                  </a:outerShdw>
                </a:effectLst>
              </a:endParaRPr>
            </a:p>
          </p:txBody>
        </p:sp>
        <p:sp>
          <p:nvSpPr>
            <p:cNvPr id="52" name="Rectángulo 51"/>
            <p:cNvSpPr/>
            <p:nvPr/>
          </p:nvSpPr>
          <p:spPr>
            <a:xfrm rot="16200000">
              <a:off x="2046912" y="5808896"/>
              <a:ext cx="1585252" cy="461665"/>
            </a:xfrm>
            <a:prstGeom prst="rect">
              <a:avLst/>
            </a:prstGeom>
          </p:spPr>
          <p:txBody>
            <a:bodyPr wrap="square">
              <a:spAutoFit/>
            </a:bodyPr>
            <a:lstStyle/>
            <a:p>
              <a:r>
                <a:rPr lang="es-MX" sz="1200" b="1" dirty="0">
                  <a:solidFill>
                    <a:schemeClr val="bg1"/>
                  </a:solidFill>
                  <a:effectLst>
                    <a:outerShdw blurRad="38100" dist="38100" dir="2700000" algn="tl">
                      <a:srgbClr val="000000">
                        <a:alpha val="43137"/>
                      </a:srgbClr>
                    </a:outerShdw>
                  </a:effectLst>
                </a:rPr>
                <a:t>modelos epistémicos </a:t>
              </a:r>
              <a:r>
                <a:rPr lang="es-MX" sz="1200" b="1" dirty="0" smtClean="0">
                  <a:solidFill>
                    <a:schemeClr val="bg1"/>
                  </a:solidFill>
                  <a:effectLst>
                    <a:outerShdw blurRad="38100" dist="38100" dir="2700000" algn="tl">
                      <a:srgbClr val="000000">
                        <a:alpha val="43137"/>
                      </a:srgbClr>
                    </a:outerShdw>
                  </a:effectLst>
                </a:rPr>
                <a:t> y paradigmas</a:t>
              </a:r>
              <a:endParaRPr lang="es-MX" sz="1200" b="1" dirty="0">
                <a:solidFill>
                  <a:schemeClr val="bg1"/>
                </a:solidFill>
                <a:effectLst>
                  <a:outerShdw blurRad="38100" dist="38100" dir="2700000" algn="tl">
                    <a:srgbClr val="000000">
                      <a:alpha val="43137"/>
                    </a:srgbClr>
                  </a:outerShdw>
                </a:effectLst>
              </a:endParaRPr>
            </a:p>
          </p:txBody>
        </p:sp>
        <p:sp>
          <p:nvSpPr>
            <p:cNvPr id="53" name="Rectángulo 52"/>
            <p:cNvSpPr/>
            <p:nvPr/>
          </p:nvSpPr>
          <p:spPr>
            <a:xfrm rot="16200000">
              <a:off x="2464537" y="5777872"/>
              <a:ext cx="1700304" cy="461665"/>
            </a:xfrm>
            <a:prstGeom prst="rect">
              <a:avLst/>
            </a:prstGeom>
          </p:spPr>
          <p:txBody>
            <a:bodyPr wrap="square">
              <a:spAutoFit/>
            </a:bodyPr>
            <a:lstStyle/>
            <a:p>
              <a:r>
                <a:rPr lang="es-MX" sz="1200" b="1" dirty="0" smtClean="0">
                  <a:solidFill>
                    <a:schemeClr val="bg1"/>
                  </a:solidFill>
                  <a:effectLst>
                    <a:outerShdw blurRad="38100" dist="38100" dir="2700000" algn="tl">
                      <a:srgbClr val="000000">
                        <a:alpha val="43137"/>
                      </a:srgbClr>
                    </a:outerShdw>
                  </a:effectLst>
                </a:rPr>
                <a:t>Epistemología </a:t>
              </a:r>
              <a:r>
                <a:rPr lang="es-MX" sz="1200" b="1" dirty="0">
                  <a:solidFill>
                    <a:schemeClr val="bg1"/>
                  </a:solidFill>
                  <a:effectLst>
                    <a:outerShdw blurRad="38100" dist="38100" dir="2700000" algn="tl">
                      <a:srgbClr val="000000">
                        <a:alpha val="43137"/>
                      </a:srgbClr>
                    </a:outerShdw>
                  </a:effectLst>
                </a:rPr>
                <a:t>y metodología</a:t>
              </a:r>
            </a:p>
          </p:txBody>
        </p:sp>
        <p:sp>
          <p:nvSpPr>
            <p:cNvPr id="54" name="Rectángulo 53"/>
            <p:cNvSpPr/>
            <p:nvPr/>
          </p:nvSpPr>
          <p:spPr>
            <a:xfrm rot="16200000">
              <a:off x="3248900" y="6045439"/>
              <a:ext cx="1097730" cy="276999"/>
            </a:xfrm>
            <a:prstGeom prst="rect">
              <a:avLst/>
            </a:prstGeom>
          </p:spPr>
          <p:txBody>
            <a:bodyPr wrap="square">
              <a:spAutoFit/>
            </a:bodyPr>
            <a:lstStyle/>
            <a:p>
              <a:pPr algn="ctr"/>
              <a:r>
                <a:rPr lang="es-MX" sz="1200" b="1" dirty="0" smtClean="0"/>
                <a:t>Reto</a:t>
              </a:r>
              <a:endParaRPr lang="es-MX" sz="1200" b="1" dirty="0"/>
            </a:p>
          </p:txBody>
        </p:sp>
      </p:grpSp>
      <p:sp>
        <p:nvSpPr>
          <p:cNvPr id="17" name="Rectángulo redondeado 16"/>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pic>
        <p:nvPicPr>
          <p:cNvPr id="33" name="Imagen 32"/>
          <p:cNvPicPr>
            <a:picLocks noChangeAspect="1"/>
          </p:cNvPicPr>
          <p:nvPr/>
        </p:nvPicPr>
        <p:blipFill>
          <a:blip r:embed="rId4"/>
          <a:stretch>
            <a:fillRect/>
          </a:stretch>
        </p:blipFill>
        <p:spPr>
          <a:xfrm>
            <a:off x="2228486" y="4292881"/>
            <a:ext cx="499648" cy="511834"/>
          </a:xfrm>
          <a:prstGeom prst="rect">
            <a:avLst/>
          </a:prstGeom>
        </p:spPr>
      </p:pic>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fundamentación en conceptos claves de epistemología.</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6" name="Rectángulo 15"/>
          <p:cNvSpPr/>
          <p:nvPr/>
        </p:nvSpPr>
        <p:spPr>
          <a:xfrm>
            <a:off x="535944" y="2083613"/>
            <a:ext cx="8315956" cy="307777"/>
          </a:xfrm>
          <a:prstGeom prst="rect">
            <a:avLst/>
          </a:prstGeom>
        </p:spPr>
        <p:txBody>
          <a:bodyPr wrap="square">
            <a:spAutoFit/>
          </a:bodyPr>
          <a:lstStyle/>
          <a:p>
            <a:r>
              <a:rPr lang="es-CO" sz="1400" dirty="0"/>
              <a:t>Un modelo epistémico da respuestas acerca de los aspectos fundamentales relacionados con el conocimiento.</a:t>
            </a:r>
          </a:p>
        </p:txBody>
      </p:sp>
      <p:sp>
        <p:nvSpPr>
          <p:cNvPr id="23" name="Elipse 22"/>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2</a:t>
            </a:r>
            <a:endParaRPr lang="es-CO" sz="1200" dirty="0">
              <a:solidFill>
                <a:schemeClr val="bg1"/>
              </a:solidFill>
            </a:endParaRPr>
          </a:p>
        </p:txBody>
      </p:sp>
      <p:sp>
        <p:nvSpPr>
          <p:cNvPr id="2" name="Rectángulo 1"/>
          <p:cNvSpPr/>
          <p:nvPr/>
        </p:nvSpPr>
        <p:spPr>
          <a:xfrm>
            <a:off x="535943" y="2492336"/>
            <a:ext cx="6636381" cy="307777"/>
          </a:xfrm>
          <a:prstGeom prst="rect">
            <a:avLst/>
          </a:prstGeom>
        </p:spPr>
        <p:txBody>
          <a:bodyPr wrap="square">
            <a:spAutoFit/>
          </a:bodyPr>
          <a:lstStyle/>
          <a:p>
            <a:r>
              <a:rPr lang="es-CO" sz="1400" dirty="0" smtClean="0"/>
              <a:t>Interrogantes que </a:t>
            </a:r>
            <a:r>
              <a:rPr lang="es-CO" sz="1400" dirty="0"/>
              <a:t>generan los supuestos del modelo epistémico (O´Quist, 1977):</a:t>
            </a:r>
          </a:p>
        </p:txBody>
      </p:sp>
      <p:sp>
        <p:nvSpPr>
          <p:cNvPr id="6" name="Rectángulo 5"/>
          <p:cNvSpPr/>
          <p:nvPr/>
        </p:nvSpPr>
        <p:spPr>
          <a:xfrm>
            <a:off x="412892" y="3007016"/>
            <a:ext cx="6096000" cy="1169551"/>
          </a:xfrm>
          <a:prstGeom prst="rect">
            <a:avLst/>
          </a:prstGeom>
        </p:spPr>
        <p:txBody>
          <a:bodyPr>
            <a:spAutoFit/>
          </a:bodyPr>
          <a:lstStyle/>
          <a:p>
            <a:pPr marL="360680" indent="-180340">
              <a:spcAft>
                <a:spcPts val="0"/>
              </a:spcAft>
            </a:pPr>
            <a:r>
              <a:rPr lang="es-CO" sz="1400" dirty="0">
                <a:latin typeface="Calibri" panose="020F0502020204030204" pitchFamily="34" charset="0"/>
                <a:cs typeface="Calibri" panose="020F0502020204030204" pitchFamily="34" charset="0"/>
              </a:rPr>
              <a:t>1. ¿Cómo produce conocimiento el ser humano?</a:t>
            </a:r>
            <a:endParaRPr lang="es-CO" sz="1400" dirty="0"/>
          </a:p>
          <a:p>
            <a:pPr marL="360680" indent="-180340">
              <a:spcAft>
                <a:spcPts val="0"/>
              </a:spcAft>
            </a:pPr>
            <a:r>
              <a:rPr lang="es-CO" sz="1400" dirty="0">
                <a:latin typeface="Calibri" panose="020F0502020204030204" pitchFamily="34" charset="0"/>
                <a:cs typeface="Calibri" panose="020F0502020204030204" pitchFamily="34" charset="0"/>
              </a:rPr>
              <a:t>2. ¿Cómo justifica el ser humano el conocimiento?</a:t>
            </a:r>
            <a:endParaRPr lang="es-CO" sz="1400" dirty="0"/>
          </a:p>
          <a:p>
            <a:pPr marL="360680" indent="-180340">
              <a:spcAft>
                <a:spcPts val="0"/>
              </a:spcAft>
            </a:pPr>
            <a:r>
              <a:rPr lang="es-CO" sz="1400" dirty="0">
                <a:latin typeface="Calibri" panose="020F0502020204030204" pitchFamily="34" charset="0"/>
                <a:cs typeface="Calibri" panose="020F0502020204030204" pitchFamily="34" charset="0"/>
              </a:rPr>
              <a:t>3. ¿Cuál es la relación entre teoría y práctica?</a:t>
            </a:r>
            <a:endParaRPr lang="es-CO" sz="1400" dirty="0"/>
          </a:p>
          <a:p>
            <a:pPr marL="360680" indent="-180340">
              <a:spcAft>
                <a:spcPts val="0"/>
              </a:spcAft>
            </a:pPr>
            <a:r>
              <a:rPr lang="es-CO" sz="1400" dirty="0">
                <a:latin typeface="Calibri" panose="020F0502020204030204" pitchFamily="34" charset="0"/>
                <a:cs typeface="Calibri" panose="020F0502020204030204" pitchFamily="34" charset="0"/>
              </a:rPr>
              <a:t>4. ¿Cuál es la relación entre valores o ideología y ciencia?</a:t>
            </a:r>
            <a:endParaRPr lang="es-CO" sz="1400" dirty="0"/>
          </a:p>
          <a:p>
            <a:pPr marL="360680" indent="-180340">
              <a:spcAft>
                <a:spcPts val="0"/>
              </a:spcAft>
            </a:pPr>
            <a:r>
              <a:rPr lang="es-CO" sz="1400" dirty="0">
                <a:latin typeface="Calibri" panose="020F0502020204030204" pitchFamily="34" charset="0"/>
                <a:cs typeface="Calibri" panose="020F0502020204030204" pitchFamily="34" charset="0"/>
              </a:rPr>
              <a:t>5. ¿Cuáles son las implicaciones de esos supuestos?</a:t>
            </a:r>
            <a:endParaRPr lang="es-CO" sz="1400" dirty="0">
              <a:effectLst/>
            </a:endParaRPr>
          </a:p>
        </p:txBody>
      </p:sp>
      <p:sp>
        <p:nvSpPr>
          <p:cNvPr id="34" name="Cheurón 33"/>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35" name="CuadroTexto 34"/>
          <p:cNvSpPr txBox="1"/>
          <p:nvPr/>
        </p:nvSpPr>
        <p:spPr>
          <a:xfrm>
            <a:off x="1738462" y="4865536"/>
            <a:ext cx="1479696" cy="276999"/>
          </a:xfrm>
          <a:prstGeom prst="rect">
            <a:avLst/>
          </a:prstGeom>
          <a:noFill/>
        </p:spPr>
        <p:txBody>
          <a:bodyPr wrap="square" rtlCol="0">
            <a:spAutoFit/>
          </a:bodyPr>
          <a:lstStyle/>
          <a:p>
            <a:pPr algn="ctr"/>
            <a:r>
              <a:rPr lang="es-CO" sz="1200" b="1" dirty="0" smtClean="0">
                <a:solidFill>
                  <a:schemeClr val="bg1">
                    <a:lumMod val="50000"/>
                  </a:schemeClr>
                </a:solidFill>
              </a:rPr>
              <a:t>Importante</a:t>
            </a:r>
            <a:endParaRPr lang="es-CO" sz="1200" b="1" dirty="0">
              <a:solidFill>
                <a:schemeClr val="bg1">
                  <a:lumMod val="50000"/>
                </a:schemeClr>
              </a:solidFill>
            </a:endParaRPr>
          </a:p>
        </p:txBody>
      </p:sp>
      <p:sp>
        <p:nvSpPr>
          <p:cNvPr id="14" name="Rectángulo 13"/>
          <p:cNvSpPr/>
          <p:nvPr/>
        </p:nvSpPr>
        <p:spPr>
          <a:xfrm>
            <a:off x="5421798" y="2965402"/>
            <a:ext cx="3961124" cy="1169551"/>
          </a:xfrm>
          <a:prstGeom prst="rect">
            <a:avLst/>
          </a:prstGeom>
        </p:spPr>
        <p:txBody>
          <a:bodyPr wrap="square">
            <a:spAutoFit/>
          </a:bodyPr>
          <a:lstStyle/>
          <a:p>
            <a:r>
              <a:rPr lang="es-CO" sz="1400" dirty="0">
                <a:solidFill>
                  <a:srgbClr val="000000"/>
                </a:solidFill>
                <a:latin typeface="Calibri" panose="020F0502020204030204" pitchFamily="34" charset="0"/>
                <a:ea typeface="MS PGothic" panose="020B0600070205080204" pitchFamily="34" charset="-128"/>
              </a:rPr>
              <a:t>Cuando se generan ideas para dar respuestas de orden filosófico a cada una de estas preguntas, a partir de una cierta ontología, y estas ideas se configuran en un corpus coherente que se asume en la praxis científica, surge un modelo epistémico.</a:t>
            </a:r>
            <a:endParaRPr lang="es-CO" sz="1400" dirty="0"/>
          </a:p>
        </p:txBody>
      </p:sp>
      <p:sp>
        <p:nvSpPr>
          <p:cNvPr id="15" name="Flecha a la derecha con muesca 14"/>
          <p:cNvSpPr/>
          <p:nvPr/>
        </p:nvSpPr>
        <p:spPr>
          <a:xfrm flipH="1">
            <a:off x="4936315" y="3214454"/>
            <a:ext cx="410968" cy="593851"/>
          </a:xfrm>
          <a:prstGeom prst="notch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36" name="Rectángulo 35"/>
          <p:cNvSpPr/>
          <p:nvPr/>
        </p:nvSpPr>
        <p:spPr>
          <a:xfrm>
            <a:off x="-41331" y="123913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419" sz="1100" b="1" dirty="0">
                <a:solidFill>
                  <a:prstClr val="black"/>
                </a:solidFill>
              </a:rPr>
              <a:t>El concepto de epistemología</a:t>
            </a:r>
            <a:endParaRPr lang="es-MX" sz="1100" b="1" dirty="0">
              <a:solidFill>
                <a:prstClr val="black"/>
              </a:solidFill>
            </a:endParaRPr>
          </a:p>
          <a:p>
            <a:pPr lvl="0">
              <a:lnSpc>
                <a:spcPct val="90000"/>
              </a:lnSpc>
              <a:spcBef>
                <a:spcPts val="1000"/>
              </a:spcBef>
            </a:pPr>
            <a:r>
              <a:rPr lang="es-419" sz="1100" b="1" dirty="0">
                <a:solidFill>
                  <a:srgbClr val="C00000"/>
                </a:solidFill>
              </a:rPr>
              <a:t>Subtema</a:t>
            </a:r>
            <a:r>
              <a:rPr lang="es-419" sz="1100" b="1" dirty="0">
                <a:solidFill>
                  <a:prstClr val="white">
                    <a:lumMod val="50000"/>
                  </a:prstClr>
                </a:solidFill>
              </a:rPr>
              <a:t>: </a:t>
            </a:r>
            <a:r>
              <a:rPr lang="es-CO" sz="1100" b="1" dirty="0">
                <a:solidFill>
                  <a:prstClr val="black"/>
                </a:solidFill>
              </a:rPr>
              <a:t>Qué es un modelo epistémico</a:t>
            </a:r>
            <a:endParaRPr lang="es-MX" sz="1100" b="1" dirty="0">
              <a:solidFill>
                <a:prstClr val="black"/>
              </a:solidFill>
            </a:endParaRPr>
          </a:p>
        </p:txBody>
      </p:sp>
      <p:sp>
        <p:nvSpPr>
          <p:cNvPr id="39" name="Rectángulo 38"/>
          <p:cNvSpPr/>
          <p:nvPr/>
        </p:nvSpPr>
        <p:spPr>
          <a:xfrm>
            <a:off x="2988414" y="4525719"/>
            <a:ext cx="1919016" cy="3967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el ícono para ver la información.</a:t>
            </a:r>
            <a:endParaRPr lang="es-MX" sz="1200" i="1" dirty="0">
              <a:solidFill>
                <a:schemeClr val="tx1"/>
              </a:solidFill>
            </a:endParaRPr>
          </a:p>
        </p:txBody>
      </p:sp>
      <p:sp>
        <p:nvSpPr>
          <p:cNvPr id="40" name="CuadroTexto 39"/>
          <p:cNvSpPr txBox="1"/>
          <p:nvPr/>
        </p:nvSpPr>
        <p:spPr>
          <a:xfrm>
            <a:off x="1998076" y="4809289"/>
            <a:ext cx="981649" cy="276999"/>
          </a:xfrm>
          <a:prstGeom prst="rect">
            <a:avLst/>
          </a:prstGeom>
          <a:solidFill>
            <a:schemeClr val="bg1"/>
          </a:solidFill>
        </p:spPr>
        <p:txBody>
          <a:bodyPr wrap="square" rtlCol="0">
            <a:spAutoFit/>
          </a:bodyPr>
          <a:lstStyle/>
          <a:p>
            <a:pPr algn="ctr"/>
            <a:r>
              <a:rPr lang="es-CO" sz="1200" b="1" dirty="0" smtClean="0">
                <a:solidFill>
                  <a:schemeClr val="bg1">
                    <a:lumMod val="50000"/>
                  </a:schemeClr>
                </a:solidFill>
              </a:rPr>
              <a:t>Importante</a:t>
            </a:r>
            <a:endParaRPr lang="es-CO" sz="1200" b="1" dirty="0">
              <a:solidFill>
                <a:schemeClr val="bg1">
                  <a:lumMod val="50000"/>
                </a:schemeClr>
              </a:solidFill>
            </a:endParaRPr>
          </a:p>
        </p:txBody>
      </p:sp>
      <p:sp>
        <p:nvSpPr>
          <p:cNvPr id="42" name="Marcador de texto 8"/>
          <p:cNvSpPr>
            <a:spLocks noGrp="1"/>
          </p:cNvSpPr>
          <p:nvPr>
            <p:ph type="body" sz="half" idx="24"/>
          </p:nvPr>
        </p:nvSpPr>
        <p:spPr>
          <a:xfrm>
            <a:off x="4907430" y="5716293"/>
            <a:ext cx="4679955" cy="1098784"/>
          </a:xfrm>
          <a:solidFill>
            <a:srgbClr val="FFFFFF">
              <a:alpha val="6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419" sz="1100" dirty="0">
                <a:solidFill>
                  <a:schemeClr val="dk1"/>
                </a:solidFill>
              </a:rPr>
              <a:t>El esquema </a:t>
            </a:r>
            <a:r>
              <a:rPr lang="es-419" sz="1100" dirty="0" smtClean="0">
                <a:solidFill>
                  <a:schemeClr val="dk1"/>
                </a:solidFill>
              </a:rPr>
              <a:t>debe </a:t>
            </a:r>
            <a:r>
              <a:rPr lang="es-419" sz="1100" dirty="0">
                <a:solidFill>
                  <a:schemeClr val="dk1"/>
                </a:solidFill>
              </a:rPr>
              <a:t>tener diseño.</a:t>
            </a:r>
          </a:p>
        </p:txBody>
      </p:sp>
      <p:sp>
        <p:nvSpPr>
          <p:cNvPr id="43" name="Marcador de texto 4"/>
          <p:cNvSpPr txBox="1">
            <a:spLocks/>
          </p:cNvSpPr>
          <p:nvPr/>
        </p:nvSpPr>
        <p:spPr>
          <a:xfrm>
            <a:off x="9672292" y="1427499"/>
            <a:ext cx="246153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botón de retroceso muestra el interno anterior.</a:t>
            </a:r>
          </a:p>
          <a:p>
            <a:r>
              <a:rPr lang="es-419" sz="1100" dirty="0" smtClean="0"/>
              <a:t>El participante debe hacer clic en el botón “Importante” para ver la información en ventana emergente.</a:t>
            </a:r>
            <a:endParaRPr lang="es-419" sz="1100" dirty="0"/>
          </a:p>
        </p:txBody>
      </p:sp>
    </p:spTree>
    <p:extLst>
      <p:ext uri="{BB962C8B-B14F-4D97-AF65-F5344CB8AC3E}">
        <p14:creationId xmlns:p14="http://schemas.microsoft.com/office/powerpoint/2010/main" val="1584791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redondeado 16"/>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pic>
        <p:nvPicPr>
          <p:cNvPr id="33" name="Imagen 32"/>
          <p:cNvPicPr>
            <a:picLocks noChangeAspect="1"/>
          </p:cNvPicPr>
          <p:nvPr/>
        </p:nvPicPr>
        <p:blipFill>
          <a:blip r:embed="rId2"/>
          <a:stretch>
            <a:fillRect/>
          </a:stretch>
        </p:blipFill>
        <p:spPr>
          <a:xfrm>
            <a:off x="2228486" y="4292881"/>
            <a:ext cx="499648" cy="511834"/>
          </a:xfrm>
          <a:prstGeom prst="rect">
            <a:avLst/>
          </a:prstGeom>
        </p:spPr>
      </p:pic>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fundamentación en conceptos claves de epistemología.</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6" name="Rectángulo 15"/>
          <p:cNvSpPr/>
          <p:nvPr/>
        </p:nvSpPr>
        <p:spPr>
          <a:xfrm>
            <a:off x="535944" y="2083613"/>
            <a:ext cx="8315956" cy="307777"/>
          </a:xfrm>
          <a:prstGeom prst="rect">
            <a:avLst/>
          </a:prstGeom>
        </p:spPr>
        <p:txBody>
          <a:bodyPr wrap="square">
            <a:spAutoFit/>
          </a:bodyPr>
          <a:lstStyle/>
          <a:p>
            <a:r>
              <a:rPr lang="es-CO" sz="1400" dirty="0"/>
              <a:t>Un modelo epistémico da respuestas acerca de los aspectos fundamentales relacionados con el conocimiento.</a:t>
            </a:r>
          </a:p>
        </p:txBody>
      </p:sp>
      <p:sp>
        <p:nvSpPr>
          <p:cNvPr id="23" name="Elipse 22"/>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2</a:t>
            </a:r>
            <a:endParaRPr lang="es-CO" sz="1200" dirty="0">
              <a:solidFill>
                <a:schemeClr val="bg1"/>
              </a:solidFill>
            </a:endParaRPr>
          </a:p>
        </p:txBody>
      </p:sp>
      <p:sp>
        <p:nvSpPr>
          <p:cNvPr id="2" name="Rectángulo 1"/>
          <p:cNvSpPr/>
          <p:nvPr/>
        </p:nvSpPr>
        <p:spPr>
          <a:xfrm>
            <a:off x="574201" y="2490193"/>
            <a:ext cx="6636381" cy="307777"/>
          </a:xfrm>
          <a:prstGeom prst="rect">
            <a:avLst/>
          </a:prstGeom>
        </p:spPr>
        <p:txBody>
          <a:bodyPr wrap="square">
            <a:spAutoFit/>
          </a:bodyPr>
          <a:lstStyle/>
          <a:p>
            <a:r>
              <a:rPr lang="es-CO" sz="1400" dirty="0" smtClean="0"/>
              <a:t>Interrogantes que </a:t>
            </a:r>
            <a:r>
              <a:rPr lang="es-CO" sz="1400" dirty="0"/>
              <a:t>generan los supuestos del modelo epistémico (O´Quist, 1977):</a:t>
            </a:r>
          </a:p>
        </p:txBody>
      </p:sp>
      <p:sp>
        <p:nvSpPr>
          <p:cNvPr id="6" name="Rectángulo 5"/>
          <p:cNvSpPr/>
          <p:nvPr/>
        </p:nvSpPr>
        <p:spPr>
          <a:xfrm>
            <a:off x="412892" y="3007016"/>
            <a:ext cx="6096000" cy="1169551"/>
          </a:xfrm>
          <a:prstGeom prst="rect">
            <a:avLst/>
          </a:prstGeom>
        </p:spPr>
        <p:txBody>
          <a:bodyPr>
            <a:spAutoFit/>
          </a:bodyPr>
          <a:lstStyle/>
          <a:p>
            <a:pPr marL="360680" indent="-180340">
              <a:spcAft>
                <a:spcPts val="0"/>
              </a:spcAft>
            </a:pPr>
            <a:r>
              <a:rPr lang="es-CO" sz="1400" dirty="0">
                <a:latin typeface="Calibri" panose="020F0502020204030204" pitchFamily="34" charset="0"/>
                <a:cs typeface="Calibri" panose="020F0502020204030204" pitchFamily="34" charset="0"/>
              </a:rPr>
              <a:t>1. ¿Cómo produce conocimiento el ser humano?</a:t>
            </a:r>
            <a:endParaRPr lang="es-CO" sz="1400" dirty="0"/>
          </a:p>
          <a:p>
            <a:pPr marL="360680" indent="-180340">
              <a:spcAft>
                <a:spcPts val="0"/>
              </a:spcAft>
            </a:pPr>
            <a:r>
              <a:rPr lang="es-CO" sz="1400" dirty="0">
                <a:latin typeface="Calibri" panose="020F0502020204030204" pitchFamily="34" charset="0"/>
                <a:cs typeface="Calibri" panose="020F0502020204030204" pitchFamily="34" charset="0"/>
              </a:rPr>
              <a:t>2. ¿Cómo justifica el ser humano el conocimiento?</a:t>
            </a:r>
            <a:endParaRPr lang="es-CO" sz="1400" dirty="0"/>
          </a:p>
          <a:p>
            <a:pPr marL="360680" indent="-180340">
              <a:spcAft>
                <a:spcPts val="0"/>
              </a:spcAft>
            </a:pPr>
            <a:r>
              <a:rPr lang="es-CO" sz="1400" dirty="0">
                <a:latin typeface="Calibri" panose="020F0502020204030204" pitchFamily="34" charset="0"/>
                <a:cs typeface="Calibri" panose="020F0502020204030204" pitchFamily="34" charset="0"/>
              </a:rPr>
              <a:t>3. ¿Cuál es la relación entre teoría y práctica?</a:t>
            </a:r>
            <a:endParaRPr lang="es-CO" sz="1400" dirty="0"/>
          </a:p>
          <a:p>
            <a:pPr marL="360680" indent="-180340">
              <a:spcAft>
                <a:spcPts val="0"/>
              </a:spcAft>
            </a:pPr>
            <a:r>
              <a:rPr lang="es-CO" sz="1400" dirty="0">
                <a:latin typeface="Calibri" panose="020F0502020204030204" pitchFamily="34" charset="0"/>
                <a:cs typeface="Calibri" panose="020F0502020204030204" pitchFamily="34" charset="0"/>
              </a:rPr>
              <a:t>4. ¿Cuál es la relación entre valores o ideología y ciencia?</a:t>
            </a:r>
            <a:endParaRPr lang="es-CO" sz="1400" dirty="0"/>
          </a:p>
          <a:p>
            <a:pPr marL="360680" indent="-180340">
              <a:spcAft>
                <a:spcPts val="0"/>
              </a:spcAft>
            </a:pPr>
            <a:r>
              <a:rPr lang="es-CO" sz="1400" dirty="0">
                <a:latin typeface="Calibri" panose="020F0502020204030204" pitchFamily="34" charset="0"/>
                <a:cs typeface="Calibri" panose="020F0502020204030204" pitchFamily="34" charset="0"/>
              </a:rPr>
              <a:t>5. ¿Cuáles son las implicaciones de esos supuestos?</a:t>
            </a:r>
            <a:endParaRPr lang="es-CO" sz="1400" dirty="0">
              <a:effectLst/>
            </a:endParaRPr>
          </a:p>
        </p:txBody>
      </p:sp>
      <p:sp>
        <p:nvSpPr>
          <p:cNvPr id="34" name="Cheurón 33"/>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35" name="CuadroTexto 34"/>
          <p:cNvSpPr txBox="1"/>
          <p:nvPr/>
        </p:nvSpPr>
        <p:spPr>
          <a:xfrm>
            <a:off x="1738462" y="4865536"/>
            <a:ext cx="1479696" cy="276999"/>
          </a:xfrm>
          <a:prstGeom prst="rect">
            <a:avLst/>
          </a:prstGeom>
          <a:noFill/>
        </p:spPr>
        <p:txBody>
          <a:bodyPr wrap="square" rtlCol="0">
            <a:spAutoFit/>
          </a:bodyPr>
          <a:lstStyle/>
          <a:p>
            <a:pPr algn="ctr"/>
            <a:r>
              <a:rPr lang="es-CO" sz="1200" b="1" dirty="0" smtClean="0">
                <a:solidFill>
                  <a:schemeClr val="bg1">
                    <a:lumMod val="50000"/>
                  </a:schemeClr>
                </a:solidFill>
              </a:rPr>
              <a:t>Importante</a:t>
            </a:r>
            <a:endParaRPr lang="es-CO" sz="1200" b="1" dirty="0">
              <a:solidFill>
                <a:schemeClr val="bg1">
                  <a:lumMod val="50000"/>
                </a:schemeClr>
              </a:solidFill>
            </a:endParaRPr>
          </a:p>
        </p:txBody>
      </p:sp>
      <p:sp>
        <p:nvSpPr>
          <p:cNvPr id="14" name="Rectángulo 13"/>
          <p:cNvSpPr/>
          <p:nvPr/>
        </p:nvSpPr>
        <p:spPr>
          <a:xfrm>
            <a:off x="5421798" y="2965402"/>
            <a:ext cx="3961124" cy="1169551"/>
          </a:xfrm>
          <a:prstGeom prst="rect">
            <a:avLst/>
          </a:prstGeom>
        </p:spPr>
        <p:txBody>
          <a:bodyPr wrap="square">
            <a:spAutoFit/>
          </a:bodyPr>
          <a:lstStyle/>
          <a:p>
            <a:r>
              <a:rPr lang="es-CO" sz="1400" dirty="0">
                <a:solidFill>
                  <a:srgbClr val="000000"/>
                </a:solidFill>
                <a:latin typeface="Calibri" panose="020F0502020204030204" pitchFamily="34" charset="0"/>
                <a:ea typeface="MS PGothic" panose="020B0600070205080204" pitchFamily="34" charset="-128"/>
              </a:rPr>
              <a:t>Cuando se generan ideas para dar respuestas de orden filosófico a cada una de estas preguntas, a partir de una cierta ontología, y estas ideas se configuran en un corpus coherente que se asume en la praxis científica, surge un modelo epistémico.</a:t>
            </a:r>
            <a:endParaRPr lang="es-CO" sz="1400" dirty="0"/>
          </a:p>
        </p:txBody>
      </p:sp>
      <p:sp>
        <p:nvSpPr>
          <p:cNvPr id="15" name="Flecha a la derecha con muesca 14"/>
          <p:cNvSpPr/>
          <p:nvPr/>
        </p:nvSpPr>
        <p:spPr>
          <a:xfrm flipH="1">
            <a:off x="4936315" y="3214454"/>
            <a:ext cx="410968" cy="593851"/>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6" name="Rectángulo 35"/>
          <p:cNvSpPr/>
          <p:nvPr/>
        </p:nvSpPr>
        <p:spPr>
          <a:xfrm>
            <a:off x="-41331" y="123913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419" sz="1100" b="1" dirty="0">
                <a:solidFill>
                  <a:prstClr val="black"/>
                </a:solidFill>
              </a:rPr>
              <a:t>El concepto de epistemología</a:t>
            </a:r>
            <a:endParaRPr lang="es-MX" sz="1100" b="1" dirty="0">
              <a:solidFill>
                <a:prstClr val="black"/>
              </a:solidFill>
            </a:endParaRPr>
          </a:p>
          <a:p>
            <a:pPr lvl="0">
              <a:lnSpc>
                <a:spcPct val="90000"/>
              </a:lnSpc>
              <a:spcBef>
                <a:spcPts val="1000"/>
              </a:spcBef>
            </a:pPr>
            <a:r>
              <a:rPr lang="es-419" sz="1100" b="1" dirty="0">
                <a:solidFill>
                  <a:srgbClr val="C00000"/>
                </a:solidFill>
              </a:rPr>
              <a:t>Subtema</a:t>
            </a:r>
            <a:r>
              <a:rPr lang="es-419" sz="1100" b="1" dirty="0">
                <a:solidFill>
                  <a:prstClr val="white">
                    <a:lumMod val="50000"/>
                  </a:prstClr>
                </a:solidFill>
              </a:rPr>
              <a:t>: </a:t>
            </a:r>
            <a:r>
              <a:rPr lang="es-CO" sz="1100" b="1" dirty="0">
                <a:solidFill>
                  <a:prstClr val="black"/>
                </a:solidFill>
              </a:rPr>
              <a:t>Qué es un modelo epistémico</a:t>
            </a:r>
            <a:endParaRPr lang="es-MX" sz="1100" b="1" dirty="0">
              <a:solidFill>
                <a:prstClr val="black"/>
              </a:solidFill>
            </a:endParaRPr>
          </a:p>
        </p:txBody>
      </p:sp>
      <p:sp>
        <p:nvSpPr>
          <p:cNvPr id="39" name="Rectángulo 38"/>
          <p:cNvSpPr/>
          <p:nvPr/>
        </p:nvSpPr>
        <p:spPr>
          <a:xfrm>
            <a:off x="2988414" y="4525719"/>
            <a:ext cx="1919016" cy="3967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el ícono para ver la información.</a:t>
            </a:r>
            <a:endParaRPr lang="es-MX" sz="1200" i="1" dirty="0">
              <a:solidFill>
                <a:schemeClr val="tx1"/>
              </a:solidFill>
            </a:endParaRPr>
          </a:p>
        </p:txBody>
      </p:sp>
      <p:sp>
        <p:nvSpPr>
          <p:cNvPr id="40" name="CuadroTexto 39"/>
          <p:cNvSpPr txBox="1"/>
          <p:nvPr/>
        </p:nvSpPr>
        <p:spPr>
          <a:xfrm>
            <a:off x="1998076" y="4809289"/>
            <a:ext cx="981649" cy="276999"/>
          </a:xfrm>
          <a:prstGeom prst="rect">
            <a:avLst/>
          </a:prstGeom>
          <a:solidFill>
            <a:schemeClr val="bg1"/>
          </a:solidFill>
        </p:spPr>
        <p:txBody>
          <a:bodyPr wrap="square" rtlCol="0">
            <a:spAutoFit/>
          </a:bodyPr>
          <a:lstStyle/>
          <a:p>
            <a:pPr algn="ctr"/>
            <a:r>
              <a:rPr lang="es-CO" sz="1200" b="1" dirty="0" smtClean="0">
                <a:solidFill>
                  <a:schemeClr val="bg1">
                    <a:lumMod val="50000"/>
                  </a:schemeClr>
                </a:solidFill>
              </a:rPr>
              <a:t>Importante</a:t>
            </a:r>
            <a:endParaRPr lang="es-CO" sz="1200" b="1" dirty="0">
              <a:solidFill>
                <a:schemeClr val="bg1">
                  <a:lumMod val="50000"/>
                </a:schemeClr>
              </a:solidFill>
            </a:endParaRPr>
          </a:p>
        </p:txBody>
      </p:sp>
      <p:sp>
        <p:nvSpPr>
          <p:cNvPr id="41" name="Rectángulo redondeado 40"/>
          <p:cNvSpPr/>
          <p:nvPr/>
        </p:nvSpPr>
        <p:spPr>
          <a:xfrm>
            <a:off x="113829" y="1918324"/>
            <a:ext cx="9473556" cy="3186113"/>
          </a:xfrm>
          <a:prstGeom prst="roundRect">
            <a:avLst/>
          </a:prstGeom>
          <a:solidFill>
            <a:schemeClr val="tx1">
              <a:lumMod val="95000"/>
              <a:lumOff val="5000"/>
              <a:alpha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42" name="Redondear rectángulo de esquina diagonal 41"/>
          <p:cNvSpPr/>
          <p:nvPr/>
        </p:nvSpPr>
        <p:spPr>
          <a:xfrm>
            <a:off x="2563691" y="2391389"/>
            <a:ext cx="5289905" cy="2643181"/>
          </a:xfrm>
          <a:prstGeom prst="round2DiagRect">
            <a:avLst>
              <a:gd name="adj1" fmla="val 26677"/>
              <a:gd name="adj2" fmla="val 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43" name="Imagen 42"/>
          <p:cNvPicPr>
            <a:picLocks noChangeAspect="1"/>
          </p:cNvPicPr>
          <p:nvPr/>
        </p:nvPicPr>
        <p:blipFill>
          <a:blip r:embed="rId2"/>
          <a:stretch>
            <a:fillRect/>
          </a:stretch>
        </p:blipFill>
        <p:spPr>
          <a:xfrm>
            <a:off x="6856867" y="2447756"/>
            <a:ext cx="590294" cy="604692"/>
          </a:xfrm>
          <a:prstGeom prst="rect">
            <a:avLst/>
          </a:prstGeom>
        </p:spPr>
      </p:pic>
      <p:sp>
        <p:nvSpPr>
          <p:cNvPr id="44" name="CuadroTexto 43"/>
          <p:cNvSpPr txBox="1"/>
          <p:nvPr/>
        </p:nvSpPr>
        <p:spPr>
          <a:xfrm>
            <a:off x="5755830" y="2619331"/>
            <a:ext cx="1479696" cy="276999"/>
          </a:xfrm>
          <a:prstGeom prst="rect">
            <a:avLst/>
          </a:prstGeom>
          <a:noFill/>
        </p:spPr>
        <p:txBody>
          <a:bodyPr wrap="square" rtlCol="0">
            <a:spAutoFit/>
          </a:bodyPr>
          <a:lstStyle/>
          <a:p>
            <a:pPr algn="ctr"/>
            <a:r>
              <a:rPr lang="es-CO" sz="1200" b="1" dirty="0" smtClean="0">
                <a:solidFill>
                  <a:schemeClr val="bg1">
                    <a:lumMod val="50000"/>
                  </a:schemeClr>
                </a:solidFill>
              </a:rPr>
              <a:t>Importante</a:t>
            </a:r>
            <a:endParaRPr lang="es-CO" sz="1200" b="1" dirty="0">
              <a:solidFill>
                <a:schemeClr val="bg1">
                  <a:lumMod val="50000"/>
                </a:schemeClr>
              </a:solidFill>
            </a:endParaRPr>
          </a:p>
        </p:txBody>
      </p:sp>
      <p:sp>
        <p:nvSpPr>
          <p:cNvPr id="45" name="CuadroTexto 44"/>
          <p:cNvSpPr txBox="1"/>
          <p:nvPr/>
        </p:nvSpPr>
        <p:spPr>
          <a:xfrm>
            <a:off x="2829826" y="2931138"/>
            <a:ext cx="4895694" cy="1815882"/>
          </a:xfrm>
          <a:prstGeom prst="rect">
            <a:avLst/>
          </a:prstGeom>
          <a:noFill/>
        </p:spPr>
        <p:txBody>
          <a:bodyPr wrap="square" rtlCol="0">
            <a:spAutoFit/>
          </a:bodyPr>
          <a:lstStyle/>
          <a:p>
            <a:r>
              <a:rPr lang="es-CO" sz="1400" dirty="0"/>
              <a:t>Resulta importante añadir algunas otras interrogantes</a:t>
            </a:r>
            <a:r>
              <a:rPr lang="es-CO" sz="1400" dirty="0" smtClean="0"/>
              <a:t>:</a:t>
            </a:r>
          </a:p>
          <a:p>
            <a:endParaRPr lang="es-CO" sz="1400" dirty="0"/>
          </a:p>
          <a:p>
            <a:r>
              <a:rPr lang="es-CO" sz="1400" dirty="0"/>
              <a:t>¿Qué significa conocer?</a:t>
            </a:r>
          </a:p>
          <a:p>
            <a:r>
              <a:rPr lang="es-CO" sz="1400" dirty="0"/>
              <a:t>¿Cuál es el propósito de conocer?</a:t>
            </a:r>
          </a:p>
          <a:p>
            <a:r>
              <a:rPr lang="es-CO" sz="1400" dirty="0"/>
              <a:t>¿Cuáles son los criterios que permiten validar el conocimiento?</a:t>
            </a:r>
          </a:p>
          <a:p>
            <a:r>
              <a:rPr lang="es-CO" sz="1400" dirty="0"/>
              <a:t>¿Cómo se relacionan el conocedor y lo conocido?</a:t>
            </a:r>
          </a:p>
          <a:p>
            <a:r>
              <a:rPr lang="es-CO" sz="1400" dirty="0"/>
              <a:t>¿Cuáles son las fuentes del conocimiento?</a:t>
            </a:r>
          </a:p>
          <a:p>
            <a:endParaRPr lang="es-CO" sz="1400" dirty="0"/>
          </a:p>
        </p:txBody>
      </p:sp>
    </p:spTree>
    <p:extLst>
      <p:ext uri="{BB962C8B-B14F-4D97-AF65-F5344CB8AC3E}">
        <p14:creationId xmlns:p14="http://schemas.microsoft.com/office/powerpoint/2010/main" val="4124731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4" descr="https://previews.123rf.com/images/olegdudko/olegdudko1508/olegdudko150800335/43200350-Libro-lectura-gafas--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t="28021"/>
          <a:stretch/>
        </p:blipFill>
        <p:spPr bwMode="auto">
          <a:xfrm flipH="1">
            <a:off x="58325" y="1297858"/>
            <a:ext cx="9542421" cy="5560569"/>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upo 38"/>
          <p:cNvGrpSpPr/>
          <p:nvPr/>
        </p:nvGrpSpPr>
        <p:grpSpPr>
          <a:xfrm>
            <a:off x="44707" y="5158553"/>
            <a:ext cx="5894981" cy="1700304"/>
            <a:chOff x="44707" y="5158553"/>
            <a:chExt cx="5894981" cy="1700304"/>
          </a:xfrm>
        </p:grpSpPr>
        <p:sp>
          <p:nvSpPr>
            <p:cNvPr id="42" name="Rectángulo 41"/>
            <p:cNvSpPr/>
            <p:nvPr/>
          </p:nvSpPr>
          <p:spPr>
            <a:xfrm>
              <a:off x="4020672" y="5184010"/>
              <a:ext cx="1919016" cy="3967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cada libro para ingresar al contenido.</a:t>
              </a:r>
              <a:endParaRPr lang="es-MX" sz="1200" i="1" dirty="0">
                <a:solidFill>
                  <a:schemeClr val="tx1"/>
                </a:solidFill>
              </a:endParaRPr>
            </a:p>
          </p:txBody>
        </p:sp>
        <p:sp>
          <p:nvSpPr>
            <p:cNvPr id="43" name="Rectángulo 42"/>
            <p:cNvSpPr/>
            <p:nvPr/>
          </p:nvSpPr>
          <p:spPr>
            <a:xfrm>
              <a:off x="113829" y="6307907"/>
              <a:ext cx="1105371" cy="507170"/>
            </a:xfrm>
            <a:prstGeom prst="rect">
              <a:avLst/>
            </a:prstGeom>
            <a:solidFill>
              <a:schemeClr val="bg1">
                <a:lumMod val="75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200" dirty="0" smtClean="0"/>
                <a:t>Volver al menú</a:t>
              </a:r>
              <a:endParaRPr lang="es-MX" sz="1200" dirty="0"/>
            </a:p>
          </p:txBody>
        </p:sp>
        <p:pic>
          <p:nvPicPr>
            <p:cNvPr id="44" name="Imagen 43"/>
            <p:cNvPicPr>
              <a:picLocks noChangeAspect="1"/>
            </p:cNvPicPr>
            <p:nvPr/>
          </p:nvPicPr>
          <p:blipFill rotWithShape="1">
            <a:blip r:embed="rId3">
              <a:extLst>
                <a:ext uri="{28A0092B-C50C-407E-A947-70E740481C1C}">
                  <a14:useLocalDpi xmlns:a14="http://schemas.microsoft.com/office/drawing/2010/main" val="0"/>
                </a:ext>
              </a:extLst>
            </a:blip>
            <a:srcRect l="10209" t="48958" r="47810" b="30609"/>
            <a:stretch/>
          </p:blipFill>
          <p:spPr>
            <a:xfrm rot="10800000">
              <a:off x="44707" y="5181599"/>
              <a:ext cx="3975964" cy="1656868"/>
            </a:xfrm>
            <a:prstGeom prst="rect">
              <a:avLst/>
            </a:prstGeom>
          </p:spPr>
        </p:pic>
        <p:sp>
          <p:nvSpPr>
            <p:cNvPr id="45" name="Rectángulo 44"/>
            <p:cNvSpPr/>
            <p:nvPr/>
          </p:nvSpPr>
          <p:spPr>
            <a:xfrm rot="16200000">
              <a:off x="-219306" y="5858644"/>
              <a:ext cx="1127933" cy="461665"/>
            </a:xfrm>
            <a:prstGeom prst="rect">
              <a:avLst/>
            </a:prstGeom>
          </p:spPr>
          <p:txBody>
            <a:bodyPr wrap="square">
              <a:spAutoFit/>
            </a:bodyPr>
            <a:lstStyle/>
            <a:p>
              <a:r>
                <a:rPr lang="es-CO" sz="1200" b="1" dirty="0">
                  <a:solidFill>
                    <a:schemeClr val="bg1"/>
                  </a:solidFill>
                  <a:effectLst>
                    <a:outerShdw blurRad="38100" dist="38100" dir="2700000" algn="tl">
                      <a:srgbClr val="000000">
                        <a:alpha val="43137"/>
                      </a:srgbClr>
                    </a:outerShdw>
                  </a:effectLst>
                </a:rPr>
                <a:t>Qué es epistemología</a:t>
              </a:r>
              <a:endParaRPr lang="es-MX" sz="1200" b="1" dirty="0">
                <a:solidFill>
                  <a:schemeClr val="bg1"/>
                </a:solidFill>
                <a:effectLst>
                  <a:outerShdw blurRad="38100" dist="38100" dir="2700000" algn="tl">
                    <a:srgbClr val="000000">
                      <a:alpha val="43137"/>
                    </a:srgbClr>
                  </a:outerShdw>
                </a:effectLst>
              </a:endParaRPr>
            </a:p>
          </p:txBody>
        </p:sp>
        <p:sp>
          <p:nvSpPr>
            <p:cNvPr id="46" name="Rectángulo 45"/>
            <p:cNvSpPr/>
            <p:nvPr/>
          </p:nvSpPr>
          <p:spPr>
            <a:xfrm rot="16200000">
              <a:off x="130853" y="5874140"/>
              <a:ext cx="1425301" cy="461665"/>
            </a:xfrm>
            <a:prstGeom prst="rect">
              <a:avLst/>
            </a:prstGeom>
          </p:spPr>
          <p:txBody>
            <a:bodyPr wrap="square">
              <a:spAutoFit/>
            </a:bodyPr>
            <a:lstStyle/>
            <a:p>
              <a:r>
                <a:rPr lang="es-MX" sz="1200" b="1" dirty="0">
                  <a:solidFill>
                    <a:schemeClr val="bg1"/>
                  </a:solidFill>
                  <a:effectLst>
                    <a:outerShdw blurRad="38100" dist="38100" dir="2700000" algn="tl">
                      <a:srgbClr val="000000">
                        <a:alpha val="43137"/>
                      </a:srgbClr>
                    </a:outerShdw>
                  </a:effectLst>
                </a:rPr>
                <a:t>Qué es un modelo epistémico</a:t>
              </a:r>
            </a:p>
          </p:txBody>
        </p:sp>
        <p:sp>
          <p:nvSpPr>
            <p:cNvPr id="47" name="Rectángulo 46"/>
            <p:cNvSpPr/>
            <p:nvPr/>
          </p:nvSpPr>
          <p:spPr>
            <a:xfrm rot="16200000">
              <a:off x="704433" y="5781807"/>
              <a:ext cx="1425301" cy="646331"/>
            </a:xfrm>
            <a:prstGeom prst="rect">
              <a:avLst/>
            </a:prstGeom>
            <a:solidFill>
              <a:srgbClr val="C00000"/>
            </a:solidFill>
          </p:spPr>
          <p:txBody>
            <a:bodyPr wrap="square">
              <a:spAutoFit/>
            </a:bodyPr>
            <a:lstStyle/>
            <a:p>
              <a:r>
                <a:rPr lang="es-MX" sz="1200" b="1" dirty="0">
                  <a:solidFill>
                    <a:schemeClr val="bg1"/>
                  </a:solidFill>
                  <a:effectLst>
                    <a:outerShdw blurRad="38100" dist="38100" dir="2700000" algn="tl">
                      <a:srgbClr val="000000">
                        <a:alpha val="43137"/>
                      </a:srgbClr>
                    </a:outerShdw>
                  </a:effectLst>
                </a:rPr>
                <a:t>Qué se requiere para considerar un modelo epistémico</a:t>
              </a:r>
            </a:p>
          </p:txBody>
        </p:sp>
        <p:sp>
          <p:nvSpPr>
            <p:cNvPr id="48" name="Rectángulo 47"/>
            <p:cNvSpPr/>
            <p:nvPr/>
          </p:nvSpPr>
          <p:spPr>
            <a:xfrm rot="16200000">
              <a:off x="1194504" y="5815557"/>
              <a:ext cx="1585252" cy="461665"/>
            </a:xfrm>
            <a:prstGeom prst="rect">
              <a:avLst/>
            </a:prstGeom>
          </p:spPr>
          <p:txBody>
            <a:bodyPr wrap="square">
              <a:spAutoFit/>
            </a:bodyPr>
            <a:lstStyle/>
            <a:p>
              <a:r>
                <a:rPr lang="es-MX" sz="1200" b="1" dirty="0" smtClean="0">
                  <a:solidFill>
                    <a:schemeClr val="bg1"/>
                  </a:solidFill>
                  <a:effectLst>
                    <a:outerShdw blurRad="38100" dist="38100" dir="2700000" algn="tl">
                      <a:srgbClr val="000000">
                        <a:alpha val="43137"/>
                      </a:srgbClr>
                    </a:outerShdw>
                  </a:effectLst>
                </a:rPr>
                <a:t>Modelos </a:t>
              </a:r>
              <a:r>
                <a:rPr lang="es-MX" sz="1200" b="1" dirty="0">
                  <a:solidFill>
                    <a:schemeClr val="bg1"/>
                  </a:solidFill>
                  <a:effectLst>
                    <a:outerShdw blurRad="38100" dist="38100" dir="2700000" algn="tl">
                      <a:srgbClr val="000000">
                        <a:alpha val="43137"/>
                      </a:srgbClr>
                    </a:outerShdw>
                  </a:effectLst>
                </a:rPr>
                <a:t>epistémicos </a:t>
              </a:r>
              <a:r>
                <a:rPr lang="es-MX" sz="1200" b="1" dirty="0" smtClean="0">
                  <a:solidFill>
                    <a:schemeClr val="bg1"/>
                  </a:solidFill>
                  <a:effectLst>
                    <a:outerShdw blurRad="38100" dist="38100" dir="2700000" algn="tl">
                      <a:srgbClr val="000000">
                        <a:alpha val="43137"/>
                      </a:srgbClr>
                    </a:outerShdw>
                  </a:effectLst>
                </a:rPr>
                <a:t> y paradigmas</a:t>
              </a:r>
              <a:endParaRPr lang="es-MX" sz="1200" b="1" dirty="0">
                <a:solidFill>
                  <a:schemeClr val="bg1"/>
                </a:solidFill>
                <a:effectLst>
                  <a:outerShdw blurRad="38100" dist="38100" dir="2700000" algn="tl">
                    <a:srgbClr val="000000">
                      <a:alpha val="43137"/>
                    </a:srgbClr>
                  </a:outerShdw>
                </a:effectLst>
              </a:endParaRPr>
            </a:p>
          </p:txBody>
        </p:sp>
        <p:sp>
          <p:nvSpPr>
            <p:cNvPr id="49" name="Rectángulo 48"/>
            <p:cNvSpPr/>
            <p:nvPr/>
          </p:nvSpPr>
          <p:spPr>
            <a:xfrm rot="16200000">
              <a:off x="2046912" y="5808896"/>
              <a:ext cx="1585252" cy="461665"/>
            </a:xfrm>
            <a:prstGeom prst="rect">
              <a:avLst/>
            </a:prstGeom>
          </p:spPr>
          <p:txBody>
            <a:bodyPr wrap="square">
              <a:spAutoFit/>
            </a:bodyPr>
            <a:lstStyle/>
            <a:p>
              <a:r>
                <a:rPr lang="es-MX" sz="1200" b="1" dirty="0" smtClean="0">
                  <a:solidFill>
                    <a:schemeClr val="bg1"/>
                  </a:solidFill>
                  <a:effectLst>
                    <a:outerShdw blurRad="38100" dist="38100" dir="2700000" algn="tl">
                      <a:srgbClr val="000000">
                        <a:alpha val="43137"/>
                      </a:srgbClr>
                    </a:outerShdw>
                  </a:effectLst>
                </a:rPr>
                <a:t>Modelos </a:t>
              </a:r>
              <a:r>
                <a:rPr lang="es-MX" sz="1200" b="1" dirty="0">
                  <a:solidFill>
                    <a:schemeClr val="bg1"/>
                  </a:solidFill>
                  <a:effectLst>
                    <a:outerShdw blurRad="38100" dist="38100" dir="2700000" algn="tl">
                      <a:srgbClr val="000000">
                        <a:alpha val="43137"/>
                      </a:srgbClr>
                    </a:outerShdw>
                  </a:effectLst>
                </a:rPr>
                <a:t>epistémicos </a:t>
              </a:r>
              <a:r>
                <a:rPr lang="es-MX" sz="1200" b="1" dirty="0" smtClean="0">
                  <a:solidFill>
                    <a:schemeClr val="bg1"/>
                  </a:solidFill>
                  <a:effectLst>
                    <a:outerShdw blurRad="38100" dist="38100" dir="2700000" algn="tl">
                      <a:srgbClr val="000000">
                        <a:alpha val="43137"/>
                      </a:srgbClr>
                    </a:outerShdw>
                  </a:effectLst>
                </a:rPr>
                <a:t> y paradigmas</a:t>
              </a:r>
              <a:endParaRPr lang="es-MX" sz="1200" b="1" dirty="0">
                <a:solidFill>
                  <a:schemeClr val="bg1"/>
                </a:solidFill>
                <a:effectLst>
                  <a:outerShdw blurRad="38100" dist="38100" dir="2700000" algn="tl">
                    <a:srgbClr val="000000">
                      <a:alpha val="43137"/>
                    </a:srgbClr>
                  </a:outerShdw>
                </a:effectLst>
              </a:endParaRPr>
            </a:p>
          </p:txBody>
        </p:sp>
        <p:sp>
          <p:nvSpPr>
            <p:cNvPr id="50" name="Rectángulo 49"/>
            <p:cNvSpPr/>
            <p:nvPr/>
          </p:nvSpPr>
          <p:spPr>
            <a:xfrm rot="16200000">
              <a:off x="2464537" y="5777872"/>
              <a:ext cx="1700304" cy="461665"/>
            </a:xfrm>
            <a:prstGeom prst="rect">
              <a:avLst/>
            </a:prstGeom>
          </p:spPr>
          <p:txBody>
            <a:bodyPr wrap="square">
              <a:spAutoFit/>
            </a:bodyPr>
            <a:lstStyle/>
            <a:p>
              <a:r>
                <a:rPr lang="es-MX" sz="1200" b="1" dirty="0" smtClean="0">
                  <a:solidFill>
                    <a:schemeClr val="bg1"/>
                  </a:solidFill>
                  <a:effectLst>
                    <a:outerShdw blurRad="38100" dist="38100" dir="2700000" algn="tl">
                      <a:srgbClr val="000000">
                        <a:alpha val="43137"/>
                      </a:srgbClr>
                    </a:outerShdw>
                  </a:effectLst>
                </a:rPr>
                <a:t>Epistemología </a:t>
              </a:r>
              <a:r>
                <a:rPr lang="es-MX" sz="1200" b="1" dirty="0">
                  <a:solidFill>
                    <a:schemeClr val="bg1"/>
                  </a:solidFill>
                  <a:effectLst>
                    <a:outerShdw blurRad="38100" dist="38100" dir="2700000" algn="tl">
                      <a:srgbClr val="000000">
                        <a:alpha val="43137"/>
                      </a:srgbClr>
                    </a:outerShdw>
                  </a:effectLst>
                </a:rPr>
                <a:t>y metodología</a:t>
              </a:r>
            </a:p>
          </p:txBody>
        </p:sp>
        <p:sp>
          <p:nvSpPr>
            <p:cNvPr id="51" name="Rectángulo 50"/>
            <p:cNvSpPr/>
            <p:nvPr/>
          </p:nvSpPr>
          <p:spPr>
            <a:xfrm rot="16200000">
              <a:off x="3248900" y="6045439"/>
              <a:ext cx="1097730" cy="276999"/>
            </a:xfrm>
            <a:prstGeom prst="rect">
              <a:avLst/>
            </a:prstGeom>
          </p:spPr>
          <p:txBody>
            <a:bodyPr wrap="square">
              <a:spAutoFit/>
            </a:bodyPr>
            <a:lstStyle/>
            <a:p>
              <a:pPr algn="ctr"/>
              <a:r>
                <a:rPr lang="es-MX" sz="1200" b="1" dirty="0" smtClean="0"/>
                <a:t>Reto</a:t>
              </a:r>
              <a:endParaRPr lang="es-MX" sz="1200" b="1" dirty="0"/>
            </a:p>
          </p:txBody>
        </p:sp>
      </p:grpSp>
      <p:sp>
        <p:nvSpPr>
          <p:cNvPr id="17" name="Rectángulo redondeado 16"/>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fundamentación en conceptos claves de epistemología.</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677621"/>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419" sz="1100" b="1" dirty="0">
                <a:solidFill>
                  <a:prstClr val="black"/>
                </a:solidFill>
              </a:rPr>
              <a:t>El concepto de epistemología</a:t>
            </a:r>
            <a:endParaRPr lang="es-MX" sz="1100" b="1" dirty="0">
              <a:solidFill>
                <a:prstClr val="black"/>
              </a:solidFill>
            </a:endParaRPr>
          </a:p>
          <a:p>
            <a:pPr lvl="0">
              <a:lnSpc>
                <a:spcPct val="90000"/>
              </a:lnSpc>
              <a:spcBef>
                <a:spcPts val="1000"/>
              </a:spcBef>
            </a:pPr>
            <a:r>
              <a:rPr lang="es-419" sz="1100" b="1" dirty="0">
                <a:solidFill>
                  <a:srgbClr val="C00000"/>
                </a:solidFill>
              </a:rPr>
              <a:t>Subtema</a:t>
            </a:r>
            <a:r>
              <a:rPr lang="es-419" sz="1100" b="1" dirty="0">
                <a:solidFill>
                  <a:prstClr val="white">
                    <a:lumMod val="50000"/>
                  </a:prstClr>
                </a:solidFill>
              </a:rPr>
              <a:t>: </a:t>
            </a:r>
            <a:r>
              <a:rPr lang="es-CO" sz="1100" b="1" dirty="0">
                <a:solidFill>
                  <a:prstClr val="black"/>
                </a:solidFill>
              </a:rPr>
              <a:t>Qué se requiere para que un desarrollo conceptual se pueda considerar un modelo epistémico</a:t>
            </a:r>
            <a:endParaRPr lang="es-MX" sz="1100" b="1" dirty="0">
              <a:solidFill>
                <a:prstClr val="black"/>
              </a:solidFill>
            </a:endParaRPr>
          </a:p>
        </p:txBody>
      </p:sp>
      <p:sp>
        <p:nvSpPr>
          <p:cNvPr id="16" name="Rectángulo 15"/>
          <p:cNvSpPr/>
          <p:nvPr/>
        </p:nvSpPr>
        <p:spPr>
          <a:xfrm>
            <a:off x="1785888" y="4342470"/>
            <a:ext cx="7259746" cy="738664"/>
          </a:xfrm>
          <a:prstGeom prst="rect">
            <a:avLst/>
          </a:prstGeom>
        </p:spPr>
        <p:txBody>
          <a:bodyPr wrap="square">
            <a:spAutoFit/>
          </a:bodyPr>
          <a:lstStyle/>
          <a:p>
            <a:r>
              <a:rPr lang="es-CO" sz="1400" dirty="0"/>
              <a:t>Para que se pueda considerar que un conjunto de planteamientos constituyen un modelo epistémico en investigación, esos conjuntos de planteamientos deberían por lo menos cumplir ciertas </a:t>
            </a:r>
            <a:r>
              <a:rPr lang="es-CO" sz="1400" dirty="0" smtClean="0"/>
              <a:t>condiciones.</a:t>
            </a:r>
            <a:endParaRPr lang="es-CO" sz="1400" dirty="0"/>
          </a:p>
        </p:txBody>
      </p:sp>
      <p:sp>
        <p:nvSpPr>
          <p:cNvPr id="22" name="Cheurón 21"/>
          <p:cNvSpPr/>
          <p:nvPr/>
        </p:nvSpPr>
        <p:spPr>
          <a:xfrm>
            <a:off x="93598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3" name="Elipse 22"/>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1</a:t>
            </a:r>
            <a:endParaRPr lang="es-CO" sz="1200" dirty="0">
              <a:solidFill>
                <a:schemeClr val="bg1"/>
              </a:solidFill>
            </a:endParaRPr>
          </a:p>
        </p:txBody>
      </p:sp>
      <p:sp>
        <p:nvSpPr>
          <p:cNvPr id="2" name="Rectángulo 1"/>
          <p:cNvSpPr/>
          <p:nvPr/>
        </p:nvSpPr>
        <p:spPr>
          <a:xfrm>
            <a:off x="2333437" y="3056233"/>
            <a:ext cx="2245573" cy="738664"/>
          </a:xfrm>
          <a:prstGeom prst="rect">
            <a:avLst/>
          </a:prstGeom>
        </p:spPr>
        <p:txBody>
          <a:bodyPr wrap="square">
            <a:spAutoFit/>
          </a:bodyPr>
          <a:lstStyle/>
          <a:p>
            <a:r>
              <a:rPr lang="es-CO" sz="1400" dirty="0">
                <a:solidFill>
                  <a:srgbClr val="000000"/>
                </a:solidFill>
                <a:latin typeface="Calibri" panose="020F0502020204030204" pitchFamily="34" charset="0"/>
                <a:ea typeface="MS PGothic" panose="020B0600070205080204" pitchFamily="34" charset="-128"/>
              </a:rPr>
              <a:t>Un </a:t>
            </a:r>
            <a:r>
              <a:rPr lang="es-CO" sz="1400" b="1" dirty="0">
                <a:solidFill>
                  <a:srgbClr val="000000"/>
                </a:solidFill>
                <a:latin typeface="Calibri" panose="020F0502020204030204" pitchFamily="34" charset="0"/>
                <a:ea typeface="MS PGothic" panose="020B0600070205080204" pitchFamily="34" charset="-128"/>
              </a:rPr>
              <a:t>modelo epistémico </a:t>
            </a:r>
            <a:r>
              <a:rPr lang="es-CO" sz="1400" dirty="0">
                <a:solidFill>
                  <a:srgbClr val="000000"/>
                </a:solidFill>
                <a:latin typeface="Calibri" panose="020F0502020204030204" pitchFamily="34" charset="0"/>
                <a:ea typeface="MS PGothic" panose="020B0600070205080204" pitchFamily="34" charset="-128"/>
              </a:rPr>
              <a:t>es básicamente una postura filosófica </a:t>
            </a:r>
            <a:endParaRPr lang="es-CO" sz="1400" dirty="0"/>
          </a:p>
        </p:txBody>
      </p:sp>
      <p:sp>
        <p:nvSpPr>
          <p:cNvPr id="6" name="Distinto de 5"/>
          <p:cNvSpPr/>
          <p:nvPr/>
        </p:nvSpPr>
        <p:spPr>
          <a:xfrm>
            <a:off x="4579010" y="3143184"/>
            <a:ext cx="771525" cy="456590"/>
          </a:xfrm>
          <a:prstGeom prst="mathNotEqual">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s-CO" dirty="0">
              <a:solidFill>
                <a:schemeClr val="tx1"/>
              </a:solidFill>
            </a:endParaRPr>
          </a:p>
        </p:txBody>
      </p:sp>
      <p:sp>
        <p:nvSpPr>
          <p:cNvPr id="26" name="Rectángulo 25"/>
          <p:cNvSpPr/>
          <p:nvPr/>
        </p:nvSpPr>
        <p:spPr>
          <a:xfrm>
            <a:off x="5653011" y="2631191"/>
            <a:ext cx="2245573" cy="307777"/>
          </a:xfrm>
          <a:prstGeom prst="rect">
            <a:avLst/>
          </a:prstGeom>
        </p:spPr>
        <p:txBody>
          <a:bodyPr wrap="square">
            <a:spAutoFit/>
          </a:bodyPr>
          <a:lstStyle/>
          <a:p>
            <a:r>
              <a:rPr lang="es-CO" sz="1400" dirty="0" smtClean="0"/>
              <a:t>Teoría</a:t>
            </a:r>
            <a:endParaRPr lang="es-CO" sz="1400" dirty="0"/>
          </a:p>
        </p:txBody>
      </p:sp>
      <p:sp>
        <p:nvSpPr>
          <p:cNvPr id="32" name="Rectángulo 31"/>
          <p:cNvSpPr/>
          <p:nvPr/>
        </p:nvSpPr>
        <p:spPr>
          <a:xfrm>
            <a:off x="5653010" y="3170650"/>
            <a:ext cx="2245573" cy="307777"/>
          </a:xfrm>
          <a:prstGeom prst="rect">
            <a:avLst/>
          </a:prstGeom>
        </p:spPr>
        <p:txBody>
          <a:bodyPr wrap="square">
            <a:spAutoFit/>
          </a:bodyPr>
          <a:lstStyle/>
          <a:p>
            <a:r>
              <a:rPr lang="es-CO" sz="1400" dirty="0" smtClean="0"/>
              <a:t>Método </a:t>
            </a:r>
            <a:endParaRPr lang="es-CO" sz="1400" dirty="0"/>
          </a:p>
        </p:txBody>
      </p:sp>
      <p:sp>
        <p:nvSpPr>
          <p:cNvPr id="33" name="Rectángulo 32"/>
          <p:cNvSpPr/>
          <p:nvPr/>
        </p:nvSpPr>
        <p:spPr>
          <a:xfrm>
            <a:off x="5653009" y="3681664"/>
            <a:ext cx="2245573" cy="523220"/>
          </a:xfrm>
          <a:prstGeom prst="rect">
            <a:avLst/>
          </a:prstGeom>
        </p:spPr>
        <p:txBody>
          <a:bodyPr wrap="square">
            <a:spAutoFit/>
          </a:bodyPr>
          <a:lstStyle/>
          <a:p>
            <a:r>
              <a:rPr lang="es-CO" sz="1400" dirty="0"/>
              <a:t>C</a:t>
            </a:r>
            <a:r>
              <a:rPr lang="es-CO" sz="1400" dirty="0" smtClean="0"/>
              <a:t>orriente </a:t>
            </a:r>
            <a:r>
              <a:rPr lang="es-CO" sz="1400" dirty="0"/>
              <a:t>general de </a:t>
            </a:r>
            <a:r>
              <a:rPr lang="es-CO" sz="1400" dirty="0" smtClean="0"/>
              <a:t>pensamiento </a:t>
            </a:r>
            <a:endParaRPr lang="es-CO" sz="1400" dirty="0"/>
          </a:p>
        </p:txBody>
      </p:sp>
      <p:sp>
        <p:nvSpPr>
          <p:cNvPr id="38" name="Rectángulo 37"/>
          <p:cNvSpPr/>
          <p:nvPr/>
        </p:nvSpPr>
        <p:spPr>
          <a:xfrm>
            <a:off x="559021" y="1969640"/>
            <a:ext cx="7259746" cy="523220"/>
          </a:xfrm>
          <a:prstGeom prst="rect">
            <a:avLst/>
          </a:prstGeom>
        </p:spPr>
        <p:txBody>
          <a:bodyPr wrap="square">
            <a:spAutoFit/>
          </a:bodyPr>
          <a:lstStyle/>
          <a:p>
            <a:r>
              <a:rPr lang="es-CO" sz="1400" dirty="0" smtClean="0"/>
              <a:t>El planteamiento de un modelo epistémico requiere su diferenciación  de otros con los que comúnmente suele confundirse…</a:t>
            </a:r>
            <a:endParaRPr lang="es-CO" sz="1400" dirty="0"/>
          </a:p>
        </p:txBody>
      </p:sp>
      <p:sp>
        <p:nvSpPr>
          <p:cNvPr id="40" name="Marcador de texto 8"/>
          <p:cNvSpPr>
            <a:spLocks noGrp="1"/>
          </p:cNvSpPr>
          <p:nvPr>
            <p:ph type="body" sz="half" idx="24"/>
          </p:nvPr>
        </p:nvSpPr>
        <p:spPr>
          <a:xfrm>
            <a:off x="4907430" y="5716293"/>
            <a:ext cx="4679955" cy="1098784"/>
          </a:xfrm>
          <a:solidFill>
            <a:srgbClr val="FFFFFF">
              <a:alpha val="6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419" sz="1100" dirty="0" smtClean="0">
                <a:solidFill>
                  <a:schemeClr val="dk1"/>
                </a:solidFill>
              </a:rPr>
              <a:t>El </a:t>
            </a:r>
            <a:r>
              <a:rPr lang="es-419" sz="1100" dirty="0">
                <a:solidFill>
                  <a:schemeClr val="dk1"/>
                </a:solidFill>
              </a:rPr>
              <a:t>esquema </a:t>
            </a:r>
            <a:r>
              <a:rPr lang="es-419" sz="1100" dirty="0" smtClean="0">
                <a:solidFill>
                  <a:schemeClr val="dk1"/>
                </a:solidFill>
              </a:rPr>
              <a:t>debe </a:t>
            </a:r>
            <a:r>
              <a:rPr lang="es-419" sz="1100" dirty="0">
                <a:solidFill>
                  <a:schemeClr val="dk1"/>
                </a:solidFill>
              </a:rPr>
              <a:t>tener diseño.</a:t>
            </a:r>
          </a:p>
        </p:txBody>
      </p:sp>
      <p:sp>
        <p:nvSpPr>
          <p:cNvPr id="41" name="Marcador de texto 4"/>
          <p:cNvSpPr txBox="1">
            <a:spLocks/>
          </p:cNvSpPr>
          <p:nvPr/>
        </p:nvSpPr>
        <p:spPr>
          <a:xfrm>
            <a:off x="9672292" y="1427499"/>
            <a:ext cx="246153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a:t>
            </a:r>
            <a:r>
              <a:rPr lang="es-419" sz="1100" dirty="0"/>
              <a:t>botón  de avance muestra el  siguiente interno.</a:t>
            </a:r>
          </a:p>
          <a:p>
            <a:r>
              <a:rPr lang="es-419" sz="1100" dirty="0"/>
              <a:t>N° de internos: 2</a:t>
            </a:r>
            <a:endParaRPr lang="es-MX" sz="1100" dirty="0"/>
          </a:p>
          <a:p>
            <a:endParaRPr lang="es-419" sz="1100" dirty="0"/>
          </a:p>
        </p:txBody>
      </p:sp>
    </p:spTree>
    <p:extLst>
      <p:ext uri="{BB962C8B-B14F-4D97-AF65-F5344CB8AC3E}">
        <p14:creationId xmlns:p14="http://schemas.microsoft.com/office/powerpoint/2010/main" val="3905630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 descr="https://previews.123rf.com/images/olegdudko/olegdudko1508/olegdudko150800335/43200350-Libro-lectura-gafas--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t="28021"/>
          <a:stretch/>
        </p:blipFill>
        <p:spPr bwMode="auto">
          <a:xfrm flipH="1">
            <a:off x="58325" y="1297858"/>
            <a:ext cx="9542421" cy="5560569"/>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upo 53"/>
          <p:cNvGrpSpPr/>
          <p:nvPr/>
        </p:nvGrpSpPr>
        <p:grpSpPr>
          <a:xfrm>
            <a:off x="44707" y="5158553"/>
            <a:ext cx="5894981" cy="1700304"/>
            <a:chOff x="44707" y="5158553"/>
            <a:chExt cx="5894981" cy="1700304"/>
          </a:xfrm>
        </p:grpSpPr>
        <p:sp>
          <p:nvSpPr>
            <p:cNvPr id="55" name="Rectángulo 54"/>
            <p:cNvSpPr/>
            <p:nvPr/>
          </p:nvSpPr>
          <p:spPr>
            <a:xfrm>
              <a:off x="4020672" y="5184010"/>
              <a:ext cx="1919016" cy="3967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cada libro para ingresar al contenido.</a:t>
              </a:r>
              <a:endParaRPr lang="es-MX" sz="1200" i="1" dirty="0">
                <a:solidFill>
                  <a:schemeClr val="tx1"/>
                </a:solidFill>
              </a:endParaRPr>
            </a:p>
          </p:txBody>
        </p:sp>
        <p:sp>
          <p:nvSpPr>
            <p:cNvPr id="56" name="Rectángulo 55"/>
            <p:cNvSpPr/>
            <p:nvPr/>
          </p:nvSpPr>
          <p:spPr>
            <a:xfrm>
              <a:off x="113829" y="6307907"/>
              <a:ext cx="1105371" cy="507170"/>
            </a:xfrm>
            <a:prstGeom prst="rect">
              <a:avLst/>
            </a:prstGeom>
            <a:solidFill>
              <a:schemeClr val="bg1">
                <a:lumMod val="75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200" dirty="0" smtClean="0"/>
                <a:t>Volver al menú</a:t>
              </a:r>
              <a:endParaRPr lang="es-MX" sz="1200" dirty="0"/>
            </a:p>
          </p:txBody>
        </p:sp>
        <p:pic>
          <p:nvPicPr>
            <p:cNvPr id="57" name="Imagen 56"/>
            <p:cNvPicPr>
              <a:picLocks noChangeAspect="1"/>
            </p:cNvPicPr>
            <p:nvPr/>
          </p:nvPicPr>
          <p:blipFill rotWithShape="1">
            <a:blip r:embed="rId3">
              <a:extLst>
                <a:ext uri="{28A0092B-C50C-407E-A947-70E740481C1C}">
                  <a14:useLocalDpi xmlns:a14="http://schemas.microsoft.com/office/drawing/2010/main" val="0"/>
                </a:ext>
              </a:extLst>
            </a:blip>
            <a:srcRect l="10209" t="48958" r="47810" b="30609"/>
            <a:stretch/>
          </p:blipFill>
          <p:spPr>
            <a:xfrm rot="10800000">
              <a:off x="44707" y="5181599"/>
              <a:ext cx="3975964" cy="1656868"/>
            </a:xfrm>
            <a:prstGeom prst="rect">
              <a:avLst/>
            </a:prstGeom>
          </p:spPr>
        </p:pic>
        <p:sp>
          <p:nvSpPr>
            <p:cNvPr id="58" name="Rectángulo 57"/>
            <p:cNvSpPr/>
            <p:nvPr/>
          </p:nvSpPr>
          <p:spPr>
            <a:xfrm rot="16200000">
              <a:off x="-219306" y="5858644"/>
              <a:ext cx="1127933" cy="461665"/>
            </a:xfrm>
            <a:prstGeom prst="rect">
              <a:avLst/>
            </a:prstGeom>
          </p:spPr>
          <p:txBody>
            <a:bodyPr wrap="square">
              <a:spAutoFit/>
            </a:bodyPr>
            <a:lstStyle/>
            <a:p>
              <a:r>
                <a:rPr lang="es-CO" sz="1200" b="1" dirty="0">
                  <a:solidFill>
                    <a:schemeClr val="bg1"/>
                  </a:solidFill>
                  <a:effectLst>
                    <a:outerShdw blurRad="38100" dist="38100" dir="2700000" algn="tl">
                      <a:srgbClr val="000000">
                        <a:alpha val="43137"/>
                      </a:srgbClr>
                    </a:outerShdw>
                  </a:effectLst>
                </a:rPr>
                <a:t>Qué es epistemología</a:t>
              </a:r>
              <a:endParaRPr lang="es-MX" sz="1200" b="1" dirty="0">
                <a:solidFill>
                  <a:schemeClr val="bg1"/>
                </a:solidFill>
                <a:effectLst>
                  <a:outerShdw blurRad="38100" dist="38100" dir="2700000" algn="tl">
                    <a:srgbClr val="000000">
                      <a:alpha val="43137"/>
                    </a:srgbClr>
                  </a:outerShdw>
                </a:effectLst>
              </a:endParaRPr>
            </a:p>
          </p:txBody>
        </p:sp>
        <p:sp>
          <p:nvSpPr>
            <p:cNvPr id="59" name="Rectángulo 58"/>
            <p:cNvSpPr/>
            <p:nvPr/>
          </p:nvSpPr>
          <p:spPr>
            <a:xfrm rot="16200000">
              <a:off x="130853" y="5874140"/>
              <a:ext cx="1425301" cy="461665"/>
            </a:xfrm>
            <a:prstGeom prst="rect">
              <a:avLst/>
            </a:prstGeom>
          </p:spPr>
          <p:txBody>
            <a:bodyPr wrap="square">
              <a:spAutoFit/>
            </a:bodyPr>
            <a:lstStyle/>
            <a:p>
              <a:r>
                <a:rPr lang="es-MX" sz="1200" b="1" dirty="0">
                  <a:solidFill>
                    <a:schemeClr val="bg1"/>
                  </a:solidFill>
                  <a:effectLst>
                    <a:outerShdw blurRad="38100" dist="38100" dir="2700000" algn="tl">
                      <a:srgbClr val="000000">
                        <a:alpha val="43137"/>
                      </a:srgbClr>
                    </a:outerShdw>
                  </a:effectLst>
                </a:rPr>
                <a:t>Qué es un modelo epistémico</a:t>
              </a:r>
            </a:p>
          </p:txBody>
        </p:sp>
        <p:sp>
          <p:nvSpPr>
            <p:cNvPr id="61" name="Rectángulo 60"/>
            <p:cNvSpPr/>
            <p:nvPr/>
          </p:nvSpPr>
          <p:spPr>
            <a:xfrm rot="16200000">
              <a:off x="1194504" y="5815557"/>
              <a:ext cx="1585252" cy="461665"/>
            </a:xfrm>
            <a:prstGeom prst="rect">
              <a:avLst/>
            </a:prstGeom>
          </p:spPr>
          <p:txBody>
            <a:bodyPr wrap="square">
              <a:spAutoFit/>
            </a:bodyPr>
            <a:lstStyle/>
            <a:p>
              <a:r>
                <a:rPr lang="es-MX" sz="1200" b="1" dirty="0" smtClean="0">
                  <a:solidFill>
                    <a:schemeClr val="bg1"/>
                  </a:solidFill>
                  <a:effectLst>
                    <a:outerShdw blurRad="38100" dist="38100" dir="2700000" algn="tl">
                      <a:srgbClr val="000000">
                        <a:alpha val="43137"/>
                      </a:srgbClr>
                    </a:outerShdw>
                  </a:effectLst>
                </a:rPr>
                <a:t>Modelos </a:t>
              </a:r>
              <a:r>
                <a:rPr lang="es-MX" sz="1200" b="1" dirty="0">
                  <a:solidFill>
                    <a:schemeClr val="bg1"/>
                  </a:solidFill>
                  <a:effectLst>
                    <a:outerShdw blurRad="38100" dist="38100" dir="2700000" algn="tl">
                      <a:srgbClr val="000000">
                        <a:alpha val="43137"/>
                      </a:srgbClr>
                    </a:outerShdw>
                  </a:effectLst>
                </a:rPr>
                <a:t>epistémicos </a:t>
              </a:r>
              <a:r>
                <a:rPr lang="es-MX" sz="1200" b="1" dirty="0" smtClean="0">
                  <a:solidFill>
                    <a:schemeClr val="bg1"/>
                  </a:solidFill>
                  <a:effectLst>
                    <a:outerShdw blurRad="38100" dist="38100" dir="2700000" algn="tl">
                      <a:srgbClr val="000000">
                        <a:alpha val="43137"/>
                      </a:srgbClr>
                    </a:outerShdw>
                  </a:effectLst>
                </a:rPr>
                <a:t> y paradigmas</a:t>
              </a:r>
              <a:endParaRPr lang="es-MX" sz="1200" b="1" dirty="0">
                <a:solidFill>
                  <a:schemeClr val="bg1"/>
                </a:solidFill>
                <a:effectLst>
                  <a:outerShdw blurRad="38100" dist="38100" dir="2700000" algn="tl">
                    <a:srgbClr val="000000">
                      <a:alpha val="43137"/>
                    </a:srgbClr>
                  </a:outerShdw>
                </a:effectLst>
              </a:endParaRPr>
            </a:p>
          </p:txBody>
        </p:sp>
        <p:sp>
          <p:nvSpPr>
            <p:cNvPr id="62" name="Rectángulo 61"/>
            <p:cNvSpPr/>
            <p:nvPr/>
          </p:nvSpPr>
          <p:spPr>
            <a:xfrm rot="16200000">
              <a:off x="2046912" y="5808896"/>
              <a:ext cx="1585252" cy="461665"/>
            </a:xfrm>
            <a:prstGeom prst="rect">
              <a:avLst/>
            </a:prstGeom>
          </p:spPr>
          <p:txBody>
            <a:bodyPr wrap="square">
              <a:spAutoFit/>
            </a:bodyPr>
            <a:lstStyle/>
            <a:p>
              <a:r>
                <a:rPr lang="es-MX" sz="1200" b="1" dirty="0" smtClean="0">
                  <a:solidFill>
                    <a:schemeClr val="bg1"/>
                  </a:solidFill>
                  <a:effectLst>
                    <a:outerShdw blurRad="38100" dist="38100" dir="2700000" algn="tl">
                      <a:srgbClr val="000000">
                        <a:alpha val="43137"/>
                      </a:srgbClr>
                    </a:outerShdw>
                  </a:effectLst>
                </a:rPr>
                <a:t>Modelos </a:t>
              </a:r>
              <a:r>
                <a:rPr lang="es-MX" sz="1200" b="1" dirty="0">
                  <a:solidFill>
                    <a:schemeClr val="bg1"/>
                  </a:solidFill>
                  <a:effectLst>
                    <a:outerShdw blurRad="38100" dist="38100" dir="2700000" algn="tl">
                      <a:srgbClr val="000000">
                        <a:alpha val="43137"/>
                      </a:srgbClr>
                    </a:outerShdw>
                  </a:effectLst>
                </a:rPr>
                <a:t>epistémicos </a:t>
              </a:r>
              <a:r>
                <a:rPr lang="es-MX" sz="1200" b="1" dirty="0" smtClean="0">
                  <a:solidFill>
                    <a:schemeClr val="bg1"/>
                  </a:solidFill>
                  <a:effectLst>
                    <a:outerShdw blurRad="38100" dist="38100" dir="2700000" algn="tl">
                      <a:srgbClr val="000000">
                        <a:alpha val="43137"/>
                      </a:srgbClr>
                    </a:outerShdw>
                  </a:effectLst>
                </a:rPr>
                <a:t> y paradigmas</a:t>
              </a:r>
              <a:endParaRPr lang="es-MX" sz="1200" b="1" dirty="0">
                <a:solidFill>
                  <a:schemeClr val="bg1"/>
                </a:solidFill>
                <a:effectLst>
                  <a:outerShdw blurRad="38100" dist="38100" dir="2700000" algn="tl">
                    <a:srgbClr val="000000">
                      <a:alpha val="43137"/>
                    </a:srgbClr>
                  </a:outerShdw>
                </a:effectLst>
              </a:endParaRPr>
            </a:p>
          </p:txBody>
        </p:sp>
        <p:sp>
          <p:nvSpPr>
            <p:cNvPr id="63" name="Rectángulo 62"/>
            <p:cNvSpPr/>
            <p:nvPr/>
          </p:nvSpPr>
          <p:spPr>
            <a:xfrm rot="16200000">
              <a:off x="2464537" y="5777872"/>
              <a:ext cx="1700304" cy="461665"/>
            </a:xfrm>
            <a:prstGeom prst="rect">
              <a:avLst/>
            </a:prstGeom>
          </p:spPr>
          <p:txBody>
            <a:bodyPr wrap="square">
              <a:spAutoFit/>
            </a:bodyPr>
            <a:lstStyle/>
            <a:p>
              <a:r>
                <a:rPr lang="es-MX" sz="1200" b="1" dirty="0" smtClean="0">
                  <a:solidFill>
                    <a:schemeClr val="bg1"/>
                  </a:solidFill>
                  <a:effectLst>
                    <a:outerShdw blurRad="38100" dist="38100" dir="2700000" algn="tl">
                      <a:srgbClr val="000000">
                        <a:alpha val="43137"/>
                      </a:srgbClr>
                    </a:outerShdw>
                  </a:effectLst>
                </a:rPr>
                <a:t>Epistemología </a:t>
              </a:r>
              <a:r>
                <a:rPr lang="es-MX" sz="1200" b="1" dirty="0">
                  <a:solidFill>
                    <a:schemeClr val="bg1"/>
                  </a:solidFill>
                  <a:effectLst>
                    <a:outerShdw blurRad="38100" dist="38100" dir="2700000" algn="tl">
                      <a:srgbClr val="000000">
                        <a:alpha val="43137"/>
                      </a:srgbClr>
                    </a:outerShdw>
                  </a:effectLst>
                </a:rPr>
                <a:t>y metodología</a:t>
              </a:r>
            </a:p>
          </p:txBody>
        </p:sp>
        <p:sp>
          <p:nvSpPr>
            <p:cNvPr id="64" name="Rectángulo 63"/>
            <p:cNvSpPr/>
            <p:nvPr/>
          </p:nvSpPr>
          <p:spPr>
            <a:xfrm rot="16200000">
              <a:off x="3248900" y="6045439"/>
              <a:ext cx="1097730" cy="276999"/>
            </a:xfrm>
            <a:prstGeom prst="rect">
              <a:avLst/>
            </a:prstGeom>
          </p:spPr>
          <p:txBody>
            <a:bodyPr wrap="square">
              <a:spAutoFit/>
            </a:bodyPr>
            <a:lstStyle/>
            <a:p>
              <a:pPr algn="ctr"/>
              <a:r>
                <a:rPr lang="es-MX" sz="1200" b="1" dirty="0" smtClean="0"/>
                <a:t>Reto</a:t>
              </a:r>
              <a:endParaRPr lang="es-MX" sz="1200" b="1" dirty="0"/>
            </a:p>
          </p:txBody>
        </p:sp>
      </p:grpSp>
      <p:sp>
        <p:nvSpPr>
          <p:cNvPr id="51" name="Rectángulo redondeado 50"/>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fundamentación en conceptos claves de epistemología.</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677621"/>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419" sz="1100" b="1" dirty="0">
                <a:solidFill>
                  <a:prstClr val="black"/>
                </a:solidFill>
              </a:rPr>
              <a:t>El concepto de epistemología</a:t>
            </a:r>
            <a:endParaRPr lang="es-MX" sz="1100" b="1" dirty="0">
              <a:solidFill>
                <a:prstClr val="black"/>
              </a:solidFill>
            </a:endParaRPr>
          </a:p>
          <a:p>
            <a:pPr lvl="0">
              <a:lnSpc>
                <a:spcPct val="90000"/>
              </a:lnSpc>
              <a:spcBef>
                <a:spcPts val="1000"/>
              </a:spcBef>
            </a:pPr>
            <a:r>
              <a:rPr lang="es-419" sz="1100" b="1" dirty="0">
                <a:solidFill>
                  <a:srgbClr val="C00000"/>
                </a:solidFill>
              </a:rPr>
              <a:t>Subtema</a:t>
            </a:r>
            <a:r>
              <a:rPr lang="es-419" sz="1100" b="1" dirty="0">
                <a:solidFill>
                  <a:prstClr val="white">
                    <a:lumMod val="50000"/>
                  </a:prstClr>
                </a:solidFill>
              </a:rPr>
              <a:t>: </a:t>
            </a:r>
            <a:r>
              <a:rPr lang="es-CO" sz="1100" b="1" dirty="0">
                <a:solidFill>
                  <a:prstClr val="black"/>
                </a:solidFill>
              </a:rPr>
              <a:t>Qué se requiere para que un desarrollo conceptual se pueda considerar un modelo epistémico</a:t>
            </a:r>
            <a:endParaRPr lang="es-MX" sz="1100" b="1" dirty="0">
              <a:solidFill>
                <a:prstClr val="black"/>
              </a:solidFill>
            </a:endParaRPr>
          </a:p>
        </p:txBody>
      </p:sp>
      <p:sp>
        <p:nvSpPr>
          <p:cNvPr id="15" name="Rectángulo redondeado 14"/>
          <p:cNvSpPr/>
          <p:nvPr/>
        </p:nvSpPr>
        <p:spPr>
          <a:xfrm>
            <a:off x="2032689" y="2497436"/>
            <a:ext cx="7081357" cy="8644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dirty="0" smtClean="0">
                <a:solidFill>
                  <a:schemeClr val="tx1"/>
                </a:solidFill>
              </a:rPr>
              <a:t>Debe </a:t>
            </a:r>
            <a:r>
              <a:rPr lang="es-CO" sz="1400" dirty="0">
                <a:solidFill>
                  <a:schemeClr val="tx1"/>
                </a:solidFill>
              </a:rPr>
              <a:t>haber un conjunto de </a:t>
            </a:r>
            <a:r>
              <a:rPr lang="es-CO" sz="1400" b="1" dirty="0">
                <a:solidFill>
                  <a:schemeClr val="tx1"/>
                </a:solidFill>
              </a:rPr>
              <a:t>principios filosóficos </a:t>
            </a:r>
            <a:r>
              <a:rPr lang="es-CO" sz="1400" dirty="0">
                <a:solidFill>
                  <a:schemeClr val="tx1"/>
                </a:solidFill>
              </a:rPr>
              <a:t>acerca del conocimiento: qué es conocer, cómo se conoce, para qué se conoce, cómo se valida el conocimiento… Es decir, debe incluir un conjunto de supuestos claramente especificados acerca del conocimiento que den respuestas a esas preguntas.</a:t>
            </a:r>
          </a:p>
        </p:txBody>
      </p:sp>
      <p:sp>
        <p:nvSpPr>
          <p:cNvPr id="48" name="Rectángulo 47"/>
          <p:cNvSpPr/>
          <p:nvPr/>
        </p:nvSpPr>
        <p:spPr>
          <a:xfrm>
            <a:off x="113828" y="3712421"/>
            <a:ext cx="1174259" cy="8641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s-419" sz="1200" i="1" dirty="0" smtClean="0">
                <a:solidFill>
                  <a:schemeClr val="tx1"/>
                </a:solidFill>
              </a:rPr>
              <a:t>Haga  clic en cada condición para ver la información.</a:t>
            </a:r>
            <a:endParaRPr lang="es-MX" sz="1200" i="1" dirty="0">
              <a:solidFill>
                <a:schemeClr val="tx1"/>
              </a:solidFill>
            </a:endParaRPr>
          </a:p>
        </p:txBody>
      </p:sp>
      <p:sp>
        <p:nvSpPr>
          <p:cNvPr id="52" name="Marcador de texto 4"/>
          <p:cNvSpPr txBox="1">
            <a:spLocks/>
          </p:cNvSpPr>
          <p:nvPr/>
        </p:nvSpPr>
        <p:spPr>
          <a:xfrm>
            <a:off x="9672292" y="1427499"/>
            <a:ext cx="246153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usuario deberá hacer clic en cada elemento numerado para que se despliegue la información de cada elemento en la misma página.</a:t>
            </a:r>
          </a:p>
          <a:p>
            <a:r>
              <a:rPr lang="es-419" sz="1100" dirty="0" smtClean="0"/>
              <a:t>N</a:t>
            </a:r>
            <a:r>
              <a:rPr lang="es-419" sz="1100" dirty="0"/>
              <a:t>° de internos: 2</a:t>
            </a:r>
            <a:endParaRPr lang="es-MX" sz="1100" dirty="0"/>
          </a:p>
          <a:p>
            <a:endParaRPr lang="es-419" sz="1100" dirty="0"/>
          </a:p>
        </p:txBody>
      </p:sp>
      <p:sp>
        <p:nvSpPr>
          <p:cNvPr id="53" name="Marcador de texto 8"/>
          <p:cNvSpPr>
            <a:spLocks noGrp="1"/>
          </p:cNvSpPr>
          <p:nvPr>
            <p:ph type="body" sz="half" idx="24"/>
          </p:nvPr>
        </p:nvSpPr>
        <p:spPr>
          <a:xfrm>
            <a:off x="4907430" y="5716293"/>
            <a:ext cx="4679955" cy="1098784"/>
          </a:xfrm>
          <a:solidFill>
            <a:srgbClr val="FFFFFF">
              <a:alpha val="6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419" sz="1100" dirty="0">
                <a:solidFill>
                  <a:schemeClr val="dk1"/>
                </a:solidFill>
              </a:rPr>
              <a:t>El esquema </a:t>
            </a:r>
            <a:r>
              <a:rPr lang="es-419" sz="1100" dirty="0" smtClean="0">
                <a:solidFill>
                  <a:schemeClr val="dk1"/>
                </a:solidFill>
              </a:rPr>
              <a:t>debe </a:t>
            </a:r>
            <a:r>
              <a:rPr lang="es-419" sz="1100" dirty="0">
                <a:solidFill>
                  <a:schemeClr val="dk1"/>
                </a:solidFill>
              </a:rPr>
              <a:t>tener diseño.</a:t>
            </a:r>
          </a:p>
        </p:txBody>
      </p:sp>
      <p:sp>
        <p:nvSpPr>
          <p:cNvPr id="90" name="Flecha circular 89"/>
          <p:cNvSpPr/>
          <p:nvPr/>
        </p:nvSpPr>
        <p:spPr>
          <a:xfrm rot="3260655" flipV="1">
            <a:off x="1144420" y="1684532"/>
            <a:ext cx="1242069" cy="1463021"/>
          </a:xfrm>
          <a:prstGeom prst="circularArrow">
            <a:avLst>
              <a:gd name="adj1" fmla="val 25044"/>
              <a:gd name="adj2" fmla="val 1641869"/>
              <a:gd name="adj3" fmla="val 19265264"/>
              <a:gd name="adj4" fmla="val 13822544"/>
              <a:gd name="adj5" fmla="val 22554"/>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CO" dirty="0">
              <a:solidFill>
                <a:schemeClr val="tx1"/>
              </a:solidFill>
            </a:endParaRPr>
          </a:p>
        </p:txBody>
      </p:sp>
      <p:sp>
        <p:nvSpPr>
          <p:cNvPr id="91" name="Flecha circular 90"/>
          <p:cNvSpPr/>
          <p:nvPr/>
        </p:nvSpPr>
        <p:spPr>
          <a:xfrm rot="3260655" flipV="1">
            <a:off x="1193190" y="3826435"/>
            <a:ext cx="1440000" cy="1548000"/>
          </a:xfrm>
          <a:prstGeom prst="circularArrow">
            <a:avLst>
              <a:gd name="adj1" fmla="val 25044"/>
              <a:gd name="adj2" fmla="val 1641869"/>
              <a:gd name="adj3" fmla="val 19265264"/>
              <a:gd name="adj4" fmla="val 12736021"/>
              <a:gd name="adj5" fmla="val 22554"/>
            </a:avLst>
          </a:prstGeom>
          <a:solidFill>
            <a:srgbClr val="FF000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s-CO" dirty="0">
              <a:solidFill>
                <a:schemeClr val="tx1"/>
              </a:solidFill>
            </a:endParaRPr>
          </a:p>
        </p:txBody>
      </p:sp>
      <p:sp>
        <p:nvSpPr>
          <p:cNvPr id="92" name="Flecha circular 91"/>
          <p:cNvSpPr/>
          <p:nvPr/>
        </p:nvSpPr>
        <p:spPr>
          <a:xfrm rot="3260655" flipV="1">
            <a:off x="1180191" y="3384656"/>
            <a:ext cx="1440000" cy="1548000"/>
          </a:xfrm>
          <a:prstGeom prst="circularArrow">
            <a:avLst>
              <a:gd name="adj1" fmla="val 25044"/>
              <a:gd name="adj2" fmla="val 1641869"/>
              <a:gd name="adj3" fmla="val 19265264"/>
              <a:gd name="adj4" fmla="val 12736021"/>
              <a:gd name="adj5" fmla="val 22554"/>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s-CO" dirty="0">
              <a:solidFill>
                <a:schemeClr val="tx1"/>
              </a:solidFill>
            </a:endParaRPr>
          </a:p>
        </p:txBody>
      </p:sp>
      <p:sp>
        <p:nvSpPr>
          <p:cNvPr id="93" name="Flecha circular 92"/>
          <p:cNvSpPr/>
          <p:nvPr/>
        </p:nvSpPr>
        <p:spPr>
          <a:xfrm rot="3260655" flipV="1">
            <a:off x="1137737" y="2977601"/>
            <a:ext cx="1440000" cy="1548000"/>
          </a:xfrm>
          <a:prstGeom prst="circularArrow">
            <a:avLst>
              <a:gd name="adj1" fmla="val 25044"/>
              <a:gd name="adj2" fmla="val 1641869"/>
              <a:gd name="adj3" fmla="val 19265264"/>
              <a:gd name="adj4" fmla="val 13822544"/>
              <a:gd name="adj5" fmla="val 22554"/>
            </a:avLst>
          </a:prstGeom>
          <a:solidFill>
            <a:srgbClr val="7030A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CO" dirty="0">
              <a:solidFill>
                <a:schemeClr val="tx1"/>
              </a:solidFill>
            </a:endParaRPr>
          </a:p>
        </p:txBody>
      </p:sp>
      <p:sp>
        <p:nvSpPr>
          <p:cNvPr id="94" name="Rectángulo 93"/>
          <p:cNvSpPr/>
          <p:nvPr/>
        </p:nvSpPr>
        <p:spPr>
          <a:xfrm>
            <a:off x="731283" y="2089643"/>
            <a:ext cx="1137013" cy="307777"/>
          </a:xfrm>
          <a:prstGeom prst="rect">
            <a:avLst/>
          </a:prstGeom>
        </p:spPr>
        <p:txBody>
          <a:bodyPr wrap="square">
            <a:spAutoFit/>
          </a:bodyPr>
          <a:lstStyle/>
          <a:p>
            <a:r>
              <a:rPr lang="es-CO" sz="1400" b="1" dirty="0" smtClean="0"/>
              <a:t>Condiciones:</a:t>
            </a:r>
            <a:endParaRPr lang="es-CO" sz="1400" b="1" dirty="0"/>
          </a:p>
        </p:txBody>
      </p:sp>
      <p:sp>
        <p:nvSpPr>
          <p:cNvPr id="95" name="Elipse 94"/>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2</a:t>
            </a:r>
            <a:endParaRPr lang="es-CO" sz="1200" dirty="0">
              <a:solidFill>
                <a:schemeClr val="bg1"/>
              </a:solidFill>
            </a:endParaRPr>
          </a:p>
        </p:txBody>
      </p:sp>
      <p:sp>
        <p:nvSpPr>
          <p:cNvPr id="96" name="Flecha circular 95"/>
          <p:cNvSpPr/>
          <p:nvPr/>
        </p:nvSpPr>
        <p:spPr>
          <a:xfrm rot="3260655" flipV="1">
            <a:off x="1124068" y="2596057"/>
            <a:ext cx="1440000" cy="1548000"/>
          </a:xfrm>
          <a:prstGeom prst="circularArrow">
            <a:avLst>
              <a:gd name="adj1" fmla="val 25044"/>
              <a:gd name="adj2" fmla="val 1641869"/>
              <a:gd name="adj3" fmla="val 19265264"/>
              <a:gd name="adj4" fmla="val 12736021"/>
              <a:gd name="adj5" fmla="val 22554"/>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s-CO" dirty="0">
              <a:solidFill>
                <a:schemeClr val="tx1"/>
              </a:solidFill>
            </a:endParaRPr>
          </a:p>
        </p:txBody>
      </p:sp>
      <p:sp>
        <p:nvSpPr>
          <p:cNvPr id="97" name="Flecha circular 96"/>
          <p:cNvSpPr/>
          <p:nvPr/>
        </p:nvSpPr>
        <p:spPr>
          <a:xfrm rot="3260655" flipV="1">
            <a:off x="1111069" y="2154278"/>
            <a:ext cx="1440000" cy="1548000"/>
          </a:xfrm>
          <a:prstGeom prst="circularArrow">
            <a:avLst>
              <a:gd name="adj1" fmla="val 25044"/>
              <a:gd name="adj2" fmla="val 1641869"/>
              <a:gd name="adj3" fmla="val 19265264"/>
              <a:gd name="adj4" fmla="val 12736021"/>
              <a:gd name="adj5" fmla="val 22554"/>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s-CO" dirty="0">
              <a:solidFill>
                <a:schemeClr val="tx1"/>
              </a:solidFill>
            </a:endParaRPr>
          </a:p>
        </p:txBody>
      </p:sp>
      <p:sp>
        <p:nvSpPr>
          <p:cNvPr id="98" name="Cheurón 97"/>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99" name="CuadroTexto 98"/>
          <p:cNvSpPr txBox="1"/>
          <p:nvPr/>
        </p:nvSpPr>
        <p:spPr>
          <a:xfrm>
            <a:off x="1224390" y="3038680"/>
            <a:ext cx="854710" cy="323165"/>
          </a:xfrm>
          <a:prstGeom prst="rect">
            <a:avLst/>
          </a:prstGeom>
          <a:noFill/>
        </p:spPr>
        <p:txBody>
          <a:bodyPr wrap="square" lIns="0" tIns="0" rIns="0" bIns="0" rtlCol="0">
            <a:spAutoFit/>
          </a:bodyPr>
          <a:lstStyle>
            <a:defPPr>
              <a:defRPr lang="es-CO"/>
            </a:defPPr>
            <a:lvl1pPr>
              <a:defRPr sz="1050">
                <a:effectLst>
                  <a:outerShdw blurRad="50800" dist="50800" dir="5400000" algn="ctr" rotWithShape="0">
                    <a:schemeClr val="bg1"/>
                  </a:outerShdw>
                </a:effectLst>
              </a:defRPr>
            </a:lvl1pPr>
          </a:lstStyle>
          <a:p>
            <a:r>
              <a:rPr lang="es-ES" dirty="0"/>
              <a:t>2. </a:t>
            </a:r>
            <a:r>
              <a:rPr lang="es-CO" dirty="0"/>
              <a:t>precursores y creadores </a:t>
            </a:r>
          </a:p>
        </p:txBody>
      </p:sp>
      <p:sp>
        <p:nvSpPr>
          <p:cNvPr id="100" name="CuadroTexto 99"/>
          <p:cNvSpPr txBox="1"/>
          <p:nvPr/>
        </p:nvSpPr>
        <p:spPr>
          <a:xfrm>
            <a:off x="1224752" y="2565685"/>
            <a:ext cx="756803" cy="323165"/>
          </a:xfrm>
          <a:prstGeom prst="rect">
            <a:avLst/>
          </a:prstGeom>
          <a:noFill/>
        </p:spPr>
        <p:txBody>
          <a:bodyPr wrap="square" lIns="0" tIns="0" rIns="0" bIns="0" rtlCol="0">
            <a:spAutoFit/>
          </a:bodyPr>
          <a:lstStyle/>
          <a:p>
            <a:r>
              <a:rPr lang="es-ES" sz="1050" dirty="0" smtClean="0">
                <a:effectLst>
                  <a:outerShdw blurRad="50800" dist="50800" dir="5400000" algn="ctr" rotWithShape="0">
                    <a:schemeClr val="bg1"/>
                  </a:outerShdw>
                </a:effectLst>
              </a:rPr>
              <a:t>1. Principios filosóficos</a:t>
            </a:r>
            <a:endParaRPr lang="es-CO" sz="1050" dirty="0">
              <a:effectLst>
                <a:outerShdw blurRad="50800" dist="50800" dir="5400000" algn="ctr" rotWithShape="0">
                  <a:schemeClr val="bg1"/>
                </a:outerShdw>
              </a:effectLst>
            </a:endParaRPr>
          </a:p>
        </p:txBody>
      </p:sp>
      <p:sp>
        <p:nvSpPr>
          <p:cNvPr id="101" name="CuadroTexto 100"/>
          <p:cNvSpPr txBox="1"/>
          <p:nvPr/>
        </p:nvSpPr>
        <p:spPr>
          <a:xfrm>
            <a:off x="1191742" y="3470279"/>
            <a:ext cx="1128728" cy="323165"/>
          </a:xfrm>
          <a:prstGeom prst="rect">
            <a:avLst/>
          </a:prstGeom>
          <a:noFill/>
        </p:spPr>
        <p:txBody>
          <a:bodyPr wrap="square" lIns="0" tIns="0" rIns="0" bIns="0" rtlCol="0">
            <a:spAutoFit/>
          </a:bodyPr>
          <a:lstStyle>
            <a:defPPr>
              <a:defRPr lang="es-CO"/>
            </a:defPPr>
            <a:lvl1pPr>
              <a:defRPr sz="1050">
                <a:effectLst>
                  <a:outerShdw blurRad="50800" dist="50800" dir="5400000" algn="ctr" rotWithShape="0">
                    <a:schemeClr val="bg1"/>
                  </a:outerShdw>
                </a:effectLst>
              </a:defRPr>
            </a:lvl1pPr>
          </a:lstStyle>
          <a:p>
            <a:r>
              <a:rPr lang="es-ES" dirty="0"/>
              <a:t>3. </a:t>
            </a:r>
            <a:r>
              <a:rPr lang="es-ES" dirty="0" smtClean="0"/>
              <a:t>Genealogía </a:t>
            </a:r>
            <a:r>
              <a:rPr lang="es-ES" dirty="0"/>
              <a:t>epistemológica</a:t>
            </a:r>
            <a:endParaRPr lang="es-CO" dirty="0"/>
          </a:p>
        </p:txBody>
      </p:sp>
      <p:sp>
        <p:nvSpPr>
          <p:cNvPr id="102" name="CuadroTexto 101"/>
          <p:cNvSpPr txBox="1"/>
          <p:nvPr/>
        </p:nvSpPr>
        <p:spPr>
          <a:xfrm>
            <a:off x="1349794" y="4623327"/>
            <a:ext cx="962550" cy="484748"/>
          </a:xfrm>
          <a:prstGeom prst="rect">
            <a:avLst/>
          </a:prstGeom>
          <a:noFill/>
        </p:spPr>
        <p:txBody>
          <a:bodyPr wrap="square" lIns="0" tIns="0" rIns="0" bIns="0" rtlCol="0">
            <a:spAutoFit/>
          </a:bodyPr>
          <a:lstStyle>
            <a:defPPr>
              <a:defRPr lang="es-CO"/>
            </a:defPPr>
            <a:lvl1pPr>
              <a:defRPr sz="1050">
                <a:effectLst>
                  <a:outerShdw blurRad="50800" dist="50800" dir="5400000" algn="ctr" rotWithShape="0">
                    <a:schemeClr val="bg1"/>
                  </a:outerShdw>
                </a:effectLst>
              </a:defRPr>
            </a:lvl1pPr>
          </a:lstStyle>
          <a:p>
            <a:r>
              <a:rPr lang="es-ES" dirty="0"/>
              <a:t>6. </a:t>
            </a:r>
          </a:p>
          <a:p>
            <a:r>
              <a:rPr lang="es-CO" dirty="0"/>
              <a:t>Método investigativo</a:t>
            </a:r>
          </a:p>
        </p:txBody>
      </p:sp>
      <p:sp>
        <p:nvSpPr>
          <p:cNvPr id="103" name="CuadroTexto 102"/>
          <p:cNvSpPr txBox="1"/>
          <p:nvPr/>
        </p:nvSpPr>
        <p:spPr>
          <a:xfrm>
            <a:off x="1368014" y="4312508"/>
            <a:ext cx="841956" cy="323165"/>
          </a:xfrm>
          <a:prstGeom prst="rect">
            <a:avLst/>
          </a:prstGeom>
          <a:noFill/>
        </p:spPr>
        <p:txBody>
          <a:bodyPr wrap="square" lIns="0" tIns="0" rIns="0" bIns="0" rtlCol="0">
            <a:spAutoFit/>
          </a:bodyPr>
          <a:lstStyle>
            <a:defPPr>
              <a:defRPr lang="es-CO"/>
            </a:defPPr>
            <a:lvl1pPr>
              <a:defRPr sz="1050">
                <a:effectLst>
                  <a:outerShdw blurRad="50800" dist="50800" dir="5400000" algn="ctr" rotWithShape="0">
                    <a:schemeClr val="bg1"/>
                  </a:outerShdw>
                </a:effectLst>
              </a:defRPr>
            </a:lvl1pPr>
          </a:lstStyle>
          <a:p>
            <a:r>
              <a:rPr lang="es-ES" dirty="0"/>
              <a:t>5. </a:t>
            </a:r>
            <a:r>
              <a:rPr lang="es-ES" dirty="0" smtClean="0"/>
              <a:t> Aporte </a:t>
            </a:r>
            <a:r>
              <a:rPr lang="es-ES" dirty="0"/>
              <a:t>teórico</a:t>
            </a:r>
            <a:endParaRPr lang="es-CO" dirty="0"/>
          </a:p>
        </p:txBody>
      </p:sp>
      <p:sp>
        <p:nvSpPr>
          <p:cNvPr id="104" name="CuadroTexto 103"/>
          <p:cNvSpPr txBox="1"/>
          <p:nvPr/>
        </p:nvSpPr>
        <p:spPr>
          <a:xfrm>
            <a:off x="1238749" y="3911443"/>
            <a:ext cx="1050070" cy="323165"/>
          </a:xfrm>
          <a:prstGeom prst="rect">
            <a:avLst/>
          </a:prstGeom>
          <a:noFill/>
        </p:spPr>
        <p:txBody>
          <a:bodyPr wrap="square" lIns="0" tIns="0" rIns="0" bIns="0" rtlCol="0">
            <a:spAutoFit/>
          </a:bodyPr>
          <a:lstStyle>
            <a:defPPr>
              <a:defRPr lang="es-CO"/>
            </a:defPPr>
            <a:lvl1pPr>
              <a:defRPr sz="1050">
                <a:effectLst>
                  <a:outerShdw blurRad="50800" dist="50800" dir="5400000" algn="ctr" rotWithShape="0">
                    <a:schemeClr val="bg1"/>
                  </a:outerShdw>
                </a:effectLst>
              </a:defRPr>
            </a:lvl1pPr>
          </a:lstStyle>
          <a:p>
            <a:r>
              <a:rPr lang="es-ES" dirty="0" smtClean="0"/>
              <a:t>4.  Semántica propia</a:t>
            </a:r>
            <a:endParaRPr lang="es-CO" dirty="0"/>
          </a:p>
        </p:txBody>
      </p:sp>
      <p:sp>
        <p:nvSpPr>
          <p:cNvPr id="2" name="Rectángulo 1"/>
          <p:cNvSpPr/>
          <p:nvPr/>
        </p:nvSpPr>
        <p:spPr>
          <a:xfrm>
            <a:off x="2079100" y="1977518"/>
            <a:ext cx="5936024" cy="480131"/>
          </a:xfrm>
          <a:prstGeom prst="rect">
            <a:avLst/>
          </a:prstGeom>
        </p:spPr>
        <p:txBody>
          <a:bodyPr wrap="square">
            <a:spAutoFit/>
          </a:bodyPr>
          <a:lstStyle/>
          <a:p>
            <a:pPr lvl="0">
              <a:lnSpc>
                <a:spcPct val="90000"/>
              </a:lnSpc>
              <a:spcBef>
                <a:spcPts val="1000"/>
              </a:spcBef>
            </a:pPr>
            <a:r>
              <a:rPr lang="es-CO" sz="1400" dirty="0" smtClean="0">
                <a:solidFill>
                  <a:prstClr val="black"/>
                </a:solidFill>
              </a:rPr>
              <a:t>A continuación, usted conocerá los requerimientos para que un modelo sea considerado como epistémico:</a:t>
            </a:r>
            <a:endParaRPr lang="es-MX" sz="1400" dirty="0">
              <a:solidFill>
                <a:prstClr val="black"/>
              </a:solidFill>
            </a:endParaRPr>
          </a:p>
        </p:txBody>
      </p:sp>
      <p:sp>
        <p:nvSpPr>
          <p:cNvPr id="105" name="Rectángulo 104"/>
          <p:cNvSpPr/>
          <p:nvPr/>
        </p:nvSpPr>
        <p:spPr>
          <a:xfrm rot="16200000">
            <a:off x="704433" y="5781807"/>
            <a:ext cx="1425301" cy="646331"/>
          </a:xfrm>
          <a:prstGeom prst="rect">
            <a:avLst/>
          </a:prstGeom>
          <a:solidFill>
            <a:srgbClr val="C00000"/>
          </a:solidFill>
        </p:spPr>
        <p:txBody>
          <a:bodyPr wrap="square">
            <a:spAutoFit/>
          </a:bodyPr>
          <a:lstStyle/>
          <a:p>
            <a:r>
              <a:rPr lang="es-MX" sz="1200" b="1" dirty="0">
                <a:solidFill>
                  <a:schemeClr val="bg1"/>
                </a:solidFill>
                <a:effectLst>
                  <a:outerShdw blurRad="38100" dist="38100" dir="2700000" algn="tl">
                    <a:srgbClr val="000000">
                      <a:alpha val="43137"/>
                    </a:srgbClr>
                  </a:outerShdw>
                </a:effectLst>
              </a:rPr>
              <a:t>Qué se requiere para considerar un modelo epistémico</a:t>
            </a:r>
          </a:p>
        </p:txBody>
      </p:sp>
    </p:spTree>
    <p:extLst>
      <p:ext uri="{BB962C8B-B14F-4D97-AF65-F5344CB8AC3E}">
        <p14:creationId xmlns:p14="http://schemas.microsoft.com/office/powerpoint/2010/main" val="754084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ángulo redondeado 50"/>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fundamentación en conceptos claves de epistemología.</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677621"/>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419" sz="1100" b="1" dirty="0">
                <a:solidFill>
                  <a:prstClr val="black"/>
                </a:solidFill>
              </a:rPr>
              <a:t>El concepto de epistemología</a:t>
            </a:r>
            <a:endParaRPr lang="es-MX" sz="1100" b="1" dirty="0">
              <a:solidFill>
                <a:prstClr val="black"/>
              </a:solidFill>
            </a:endParaRPr>
          </a:p>
          <a:p>
            <a:pPr lvl="0">
              <a:lnSpc>
                <a:spcPct val="90000"/>
              </a:lnSpc>
              <a:spcBef>
                <a:spcPts val="1000"/>
              </a:spcBef>
            </a:pPr>
            <a:r>
              <a:rPr lang="es-419" sz="1100" b="1" dirty="0">
                <a:solidFill>
                  <a:srgbClr val="C00000"/>
                </a:solidFill>
              </a:rPr>
              <a:t>Subtema</a:t>
            </a:r>
            <a:r>
              <a:rPr lang="es-419" sz="1100" b="1" dirty="0">
                <a:solidFill>
                  <a:prstClr val="white">
                    <a:lumMod val="50000"/>
                  </a:prstClr>
                </a:solidFill>
              </a:rPr>
              <a:t>: </a:t>
            </a:r>
            <a:r>
              <a:rPr lang="es-CO" sz="1100" b="1" dirty="0">
                <a:solidFill>
                  <a:prstClr val="black"/>
                </a:solidFill>
              </a:rPr>
              <a:t>Qué se requiere para que un desarrollo conceptual se pueda considerar un modelo epistémico</a:t>
            </a:r>
            <a:endParaRPr lang="es-MX" sz="1100" b="1" dirty="0">
              <a:solidFill>
                <a:prstClr val="black"/>
              </a:solidFill>
            </a:endParaRPr>
          </a:p>
        </p:txBody>
      </p:sp>
      <p:sp>
        <p:nvSpPr>
          <p:cNvPr id="15" name="Rectángulo redondeado 14"/>
          <p:cNvSpPr/>
          <p:nvPr/>
        </p:nvSpPr>
        <p:spPr>
          <a:xfrm>
            <a:off x="2089216" y="2671507"/>
            <a:ext cx="7081357" cy="1123447"/>
          </a:xfrm>
          <a:prstGeom prst="round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s-CO" sz="1400" dirty="0" smtClean="0">
                <a:solidFill>
                  <a:schemeClr val="tx1"/>
                </a:solidFill>
              </a:rPr>
              <a:t>Los </a:t>
            </a:r>
            <a:r>
              <a:rPr lang="es-CO" sz="1400" dirty="0">
                <a:solidFill>
                  <a:schemeClr val="tx1"/>
                </a:solidFill>
              </a:rPr>
              <a:t>principios generalmente se encuentran agrupados bajo una denominación, que corresponde al nombre del modelo epistémico. </a:t>
            </a:r>
            <a:endParaRPr lang="es-CO" sz="1400" dirty="0" smtClean="0">
              <a:solidFill>
                <a:schemeClr val="tx1"/>
              </a:solidFill>
            </a:endParaRPr>
          </a:p>
          <a:p>
            <a:r>
              <a:rPr lang="es-CO" sz="1400" dirty="0" smtClean="0">
                <a:solidFill>
                  <a:schemeClr val="tx1"/>
                </a:solidFill>
              </a:rPr>
              <a:t>Además</a:t>
            </a:r>
            <a:r>
              <a:rPr lang="es-CO" sz="1400" dirty="0">
                <a:solidFill>
                  <a:schemeClr val="tx1"/>
                </a:solidFill>
              </a:rPr>
              <a:t>, se puede </a:t>
            </a:r>
            <a:r>
              <a:rPr lang="es-CO" sz="1400" b="1" dirty="0">
                <a:solidFill>
                  <a:schemeClr val="tx1"/>
                </a:solidFill>
              </a:rPr>
              <a:t>identificar a uno o varios precursores y creadores </a:t>
            </a:r>
            <a:r>
              <a:rPr lang="es-CO" sz="1400" dirty="0">
                <a:solidFill>
                  <a:schemeClr val="tx1"/>
                </a:solidFill>
              </a:rPr>
              <a:t>que han aportado las ideas fundamentales del modelo, así como a un grupo de autores que han complementado y desarrollado esos principios de manera más amplia. </a:t>
            </a:r>
          </a:p>
        </p:txBody>
      </p:sp>
      <p:sp>
        <p:nvSpPr>
          <p:cNvPr id="52" name="Marcador de texto 8"/>
          <p:cNvSpPr>
            <a:spLocks noGrp="1"/>
          </p:cNvSpPr>
          <p:nvPr>
            <p:ph type="body" sz="half" idx="24"/>
          </p:nvPr>
        </p:nvSpPr>
        <p:spPr>
          <a:xfrm>
            <a:off x="4907430" y="5716293"/>
            <a:ext cx="4679955" cy="1098784"/>
          </a:xfrm>
          <a:solidFill>
            <a:srgbClr val="FFFFFF">
              <a:alpha val="6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419" sz="1100" dirty="0">
                <a:solidFill>
                  <a:schemeClr val="dk1"/>
                </a:solidFill>
              </a:rPr>
              <a:t>El esquema </a:t>
            </a:r>
            <a:r>
              <a:rPr lang="es-419" sz="1100" dirty="0" smtClean="0">
                <a:solidFill>
                  <a:schemeClr val="dk1"/>
                </a:solidFill>
              </a:rPr>
              <a:t>debe </a:t>
            </a:r>
            <a:r>
              <a:rPr lang="es-419" sz="1100" dirty="0">
                <a:solidFill>
                  <a:schemeClr val="dk1"/>
                </a:solidFill>
              </a:rPr>
              <a:t>tener diseño.</a:t>
            </a:r>
          </a:p>
        </p:txBody>
      </p:sp>
      <p:sp>
        <p:nvSpPr>
          <p:cNvPr id="53" name="Marcador de texto 4"/>
          <p:cNvSpPr txBox="1">
            <a:spLocks/>
          </p:cNvSpPr>
          <p:nvPr/>
        </p:nvSpPr>
        <p:spPr>
          <a:xfrm>
            <a:off x="9672292" y="1427499"/>
            <a:ext cx="246153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usuario deberá hacer clic en cada elemento numerado para que se despliegue la información de cada elemento en la misma página.</a:t>
            </a:r>
          </a:p>
          <a:p>
            <a:r>
              <a:rPr lang="es-419" sz="1100" dirty="0" smtClean="0"/>
              <a:t>N</a:t>
            </a:r>
            <a:r>
              <a:rPr lang="es-419" sz="1100" dirty="0"/>
              <a:t>° de internos: 2</a:t>
            </a:r>
            <a:endParaRPr lang="es-MX" sz="1100" dirty="0"/>
          </a:p>
          <a:p>
            <a:endParaRPr lang="es-419" sz="1100" dirty="0"/>
          </a:p>
        </p:txBody>
      </p:sp>
      <p:sp>
        <p:nvSpPr>
          <p:cNvPr id="68" name="Flecha circular 67"/>
          <p:cNvSpPr/>
          <p:nvPr/>
        </p:nvSpPr>
        <p:spPr>
          <a:xfrm rot="3260655" flipV="1">
            <a:off x="1144420" y="1684532"/>
            <a:ext cx="1242069" cy="1463021"/>
          </a:xfrm>
          <a:prstGeom prst="circularArrow">
            <a:avLst>
              <a:gd name="adj1" fmla="val 25044"/>
              <a:gd name="adj2" fmla="val 1641869"/>
              <a:gd name="adj3" fmla="val 19265264"/>
              <a:gd name="adj4" fmla="val 13822544"/>
              <a:gd name="adj5" fmla="val 22554"/>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CO" dirty="0">
              <a:solidFill>
                <a:schemeClr val="tx1"/>
              </a:solidFill>
            </a:endParaRPr>
          </a:p>
        </p:txBody>
      </p:sp>
      <p:sp>
        <p:nvSpPr>
          <p:cNvPr id="69" name="Flecha circular 68"/>
          <p:cNvSpPr/>
          <p:nvPr/>
        </p:nvSpPr>
        <p:spPr>
          <a:xfrm rot="3260655" flipV="1">
            <a:off x="1193190" y="3826435"/>
            <a:ext cx="1440000" cy="1548000"/>
          </a:xfrm>
          <a:prstGeom prst="circularArrow">
            <a:avLst>
              <a:gd name="adj1" fmla="val 25044"/>
              <a:gd name="adj2" fmla="val 1641869"/>
              <a:gd name="adj3" fmla="val 19265264"/>
              <a:gd name="adj4" fmla="val 12736021"/>
              <a:gd name="adj5" fmla="val 22554"/>
            </a:avLst>
          </a:prstGeom>
          <a:solidFill>
            <a:srgbClr val="FF000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s-CO" dirty="0">
              <a:solidFill>
                <a:schemeClr val="tx1"/>
              </a:solidFill>
            </a:endParaRPr>
          </a:p>
        </p:txBody>
      </p:sp>
      <p:sp>
        <p:nvSpPr>
          <p:cNvPr id="70" name="Flecha circular 69"/>
          <p:cNvSpPr/>
          <p:nvPr/>
        </p:nvSpPr>
        <p:spPr>
          <a:xfrm rot="3260655" flipV="1">
            <a:off x="1180191" y="3384656"/>
            <a:ext cx="1440000" cy="1548000"/>
          </a:xfrm>
          <a:prstGeom prst="circularArrow">
            <a:avLst>
              <a:gd name="adj1" fmla="val 25044"/>
              <a:gd name="adj2" fmla="val 1641869"/>
              <a:gd name="adj3" fmla="val 19265264"/>
              <a:gd name="adj4" fmla="val 12736021"/>
              <a:gd name="adj5" fmla="val 22554"/>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s-CO" dirty="0">
              <a:solidFill>
                <a:schemeClr val="tx1"/>
              </a:solidFill>
            </a:endParaRPr>
          </a:p>
        </p:txBody>
      </p:sp>
      <p:sp>
        <p:nvSpPr>
          <p:cNvPr id="71" name="Flecha circular 70"/>
          <p:cNvSpPr/>
          <p:nvPr/>
        </p:nvSpPr>
        <p:spPr>
          <a:xfrm rot="3260655" flipV="1">
            <a:off x="1137737" y="2977601"/>
            <a:ext cx="1440000" cy="1548000"/>
          </a:xfrm>
          <a:prstGeom prst="circularArrow">
            <a:avLst>
              <a:gd name="adj1" fmla="val 25044"/>
              <a:gd name="adj2" fmla="val 1641869"/>
              <a:gd name="adj3" fmla="val 19265264"/>
              <a:gd name="adj4" fmla="val 13822544"/>
              <a:gd name="adj5" fmla="val 22554"/>
            </a:avLst>
          </a:prstGeom>
          <a:solidFill>
            <a:srgbClr val="7030A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CO" dirty="0">
              <a:solidFill>
                <a:schemeClr val="tx1"/>
              </a:solidFill>
            </a:endParaRPr>
          </a:p>
        </p:txBody>
      </p:sp>
      <p:sp>
        <p:nvSpPr>
          <p:cNvPr id="72" name="Rectángulo 71"/>
          <p:cNvSpPr/>
          <p:nvPr/>
        </p:nvSpPr>
        <p:spPr>
          <a:xfrm>
            <a:off x="731283" y="2089643"/>
            <a:ext cx="1137013" cy="307777"/>
          </a:xfrm>
          <a:prstGeom prst="rect">
            <a:avLst/>
          </a:prstGeom>
        </p:spPr>
        <p:txBody>
          <a:bodyPr wrap="square">
            <a:spAutoFit/>
          </a:bodyPr>
          <a:lstStyle/>
          <a:p>
            <a:r>
              <a:rPr lang="es-CO" sz="1400" b="1" dirty="0" smtClean="0"/>
              <a:t>Condiciones:</a:t>
            </a:r>
            <a:endParaRPr lang="es-CO" sz="1400" b="1" dirty="0"/>
          </a:p>
        </p:txBody>
      </p:sp>
      <p:sp>
        <p:nvSpPr>
          <p:cNvPr id="73" name="Elipse 72"/>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2</a:t>
            </a:r>
            <a:endParaRPr lang="es-CO" sz="1200" dirty="0">
              <a:solidFill>
                <a:schemeClr val="bg1"/>
              </a:solidFill>
            </a:endParaRPr>
          </a:p>
        </p:txBody>
      </p:sp>
      <p:sp>
        <p:nvSpPr>
          <p:cNvPr id="74" name="Flecha circular 73"/>
          <p:cNvSpPr/>
          <p:nvPr/>
        </p:nvSpPr>
        <p:spPr>
          <a:xfrm rot="3260655" flipV="1">
            <a:off x="1124068" y="2596057"/>
            <a:ext cx="1440000" cy="1548000"/>
          </a:xfrm>
          <a:prstGeom prst="circularArrow">
            <a:avLst>
              <a:gd name="adj1" fmla="val 25044"/>
              <a:gd name="adj2" fmla="val 1641869"/>
              <a:gd name="adj3" fmla="val 19265264"/>
              <a:gd name="adj4" fmla="val 12736021"/>
              <a:gd name="adj5" fmla="val 22554"/>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s-CO" dirty="0">
              <a:solidFill>
                <a:schemeClr val="tx1"/>
              </a:solidFill>
            </a:endParaRPr>
          </a:p>
        </p:txBody>
      </p:sp>
      <p:sp>
        <p:nvSpPr>
          <p:cNvPr id="75" name="Flecha circular 74"/>
          <p:cNvSpPr/>
          <p:nvPr/>
        </p:nvSpPr>
        <p:spPr>
          <a:xfrm rot="3260655" flipV="1">
            <a:off x="1111069" y="2154278"/>
            <a:ext cx="1440000" cy="1548000"/>
          </a:xfrm>
          <a:prstGeom prst="circularArrow">
            <a:avLst>
              <a:gd name="adj1" fmla="val 25044"/>
              <a:gd name="adj2" fmla="val 1641869"/>
              <a:gd name="adj3" fmla="val 19265264"/>
              <a:gd name="adj4" fmla="val 12736021"/>
              <a:gd name="adj5" fmla="val 22554"/>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s-CO" dirty="0">
              <a:solidFill>
                <a:schemeClr val="tx1"/>
              </a:solidFill>
            </a:endParaRPr>
          </a:p>
        </p:txBody>
      </p:sp>
      <p:sp>
        <p:nvSpPr>
          <p:cNvPr id="76" name="Cheurón 75"/>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77" name="CuadroTexto 76"/>
          <p:cNvSpPr txBox="1"/>
          <p:nvPr/>
        </p:nvSpPr>
        <p:spPr>
          <a:xfrm>
            <a:off x="1224390" y="3038680"/>
            <a:ext cx="854710" cy="323165"/>
          </a:xfrm>
          <a:prstGeom prst="rect">
            <a:avLst/>
          </a:prstGeom>
          <a:noFill/>
        </p:spPr>
        <p:txBody>
          <a:bodyPr wrap="square" lIns="0" tIns="0" rIns="0" bIns="0" rtlCol="0">
            <a:spAutoFit/>
          </a:bodyPr>
          <a:lstStyle>
            <a:defPPr>
              <a:defRPr lang="es-CO"/>
            </a:defPPr>
            <a:lvl1pPr>
              <a:defRPr sz="1050">
                <a:effectLst>
                  <a:outerShdw blurRad="50800" dist="50800" dir="5400000" algn="ctr" rotWithShape="0">
                    <a:schemeClr val="bg1"/>
                  </a:outerShdw>
                </a:effectLst>
              </a:defRPr>
            </a:lvl1pPr>
          </a:lstStyle>
          <a:p>
            <a:r>
              <a:rPr lang="es-ES" dirty="0"/>
              <a:t>2. </a:t>
            </a:r>
            <a:r>
              <a:rPr lang="es-CO" dirty="0"/>
              <a:t>precursores y creadores </a:t>
            </a:r>
          </a:p>
        </p:txBody>
      </p:sp>
      <p:sp>
        <p:nvSpPr>
          <p:cNvPr id="78" name="CuadroTexto 77"/>
          <p:cNvSpPr txBox="1"/>
          <p:nvPr/>
        </p:nvSpPr>
        <p:spPr>
          <a:xfrm>
            <a:off x="1224752" y="2565685"/>
            <a:ext cx="756803" cy="323165"/>
          </a:xfrm>
          <a:prstGeom prst="rect">
            <a:avLst/>
          </a:prstGeom>
          <a:noFill/>
        </p:spPr>
        <p:txBody>
          <a:bodyPr wrap="square" lIns="0" tIns="0" rIns="0" bIns="0" rtlCol="0">
            <a:spAutoFit/>
          </a:bodyPr>
          <a:lstStyle/>
          <a:p>
            <a:r>
              <a:rPr lang="es-ES" sz="1050" dirty="0" smtClean="0">
                <a:effectLst>
                  <a:outerShdw blurRad="50800" dist="50800" dir="5400000" algn="ctr" rotWithShape="0">
                    <a:schemeClr val="bg1"/>
                  </a:outerShdw>
                </a:effectLst>
              </a:rPr>
              <a:t>1. Principios filosóficos</a:t>
            </a:r>
            <a:endParaRPr lang="es-CO" sz="1050" dirty="0">
              <a:effectLst>
                <a:outerShdw blurRad="50800" dist="50800" dir="5400000" algn="ctr" rotWithShape="0">
                  <a:schemeClr val="bg1"/>
                </a:outerShdw>
              </a:effectLst>
            </a:endParaRPr>
          </a:p>
        </p:txBody>
      </p:sp>
      <p:sp>
        <p:nvSpPr>
          <p:cNvPr id="79" name="CuadroTexto 78"/>
          <p:cNvSpPr txBox="1"/>
          <p:nvPr/>
        </p:nvSpPr>
        <p:spPr>
          <a:xfrm>
            <a:off x="1191742" y="3470279"/>
            <a:ext cx="1128728" cy="323165"/>
          </a:xfrm>
          <a:prstGeom prst="rect">
            <a:avLst/>
          </a:prstGeom>
          <a:noFill/>
        </p:spPr>
        <p:txBody>
          <a:bodyPr wrap="square" lIns="0" tIns="0" rIns="0" bIns="0" rtlCol="0">
            <a:spAutoFit/>
          </a:bodyPr>
          <a:lstStyle>
            <a:defPPr>
              <a:defRPr lang="es-CO"/>
            </a:defPPr>
            <a:lvl1pPr>
              <a:defRPr sz="1050">
                <a:effectLst>
                  <a:outerShdw blurRad="50800" dist="50800" dir="5400000" algn="ctr" rotWithShape="0">
                    <a:schemeClr val="bg1"/>
                  </a:outerShdw>
                </a:effectLst>
              </a:defRPr>
            </a:lvl1pPr>
          </a:lstStyle>
          <a:p>
            <a:r>
              <a:rPr lang="es-ES" dirty="0"/>
              <a:t>3. </a:t>
            </a:r>
            <a:r>
              <a:rPr lang="es-ES" dirty="0" smtClean="0"/>
              <a:t>Genealogía </a:t>
            </a:r>
            <a:r>
              <a:rPr lang="es-ES" dirty="0"/>
              <a:t>epistemológica</a:t>
            </a:r>
            <a:endParaRPr lang="es-CO" dirty="0"/>
          </a:p>
        </p:txBody>
      </p:sp>
      <p:sp>
        <p:nvSpPr>
          <p:cNvPr id="80" name="CuadroTexto 79"/>
          <p:cNvSpPr txBox="1"/>
          <p:nvPr/>
        </p:nvSpPr>
        <p:spPr>
          <a:xfrm>
            <a:off x="1349794" y="4623327"/>
            <a:ext cx="962550" cy="484748"/>
          </a:xfrm>
          <a:prstGeom prst="rect">
            <a:avLst/>
          </a:prstGeom>
          <a:noFill/>
        </p:spPr>
        <p:txBody>
          <a:bodyPr wrap="square" lIns="0" tIns="0" rIns="0" bIns="0" rtlCol="0">
            <a:spAutoFit/>
          </a:bodyPr>
          <a:lstStyle>
            <a:defPPr>
              <a:defRPr lang="es-CO"/>
            </a:defPPr>
            <a:lvl1pPr>
              <a:defRPr sz="1050">
                <a:effectLst>
                  <a:outerShdw blurRad="50800" dist="50800" dir="5400000" algn="ctr" rotWithShape="0">
                    <a:schemeClr val="bg1"/>
                  </a:outerShdw>
                </a:effectLst>
              </a:defRPr>
            </a:lvl1pPr>
          </a:lstStyle>
          <a:p>
            <a:r>
              <a:rPr lang="es-ES" dirty="0"/>
              <a:t>6. </a:t>
            </a:r>
          </a:p>
          <a:p>
            <a:r>
              <a:rPr lang="es-CO" dirty="0"/>
              <a:t>Método investigativo</a:t>
            </a:r>
          </a:p>
        </p:txBody>
      </p:sp>
      <p:sp>
        <p:nvSpPr>
          <p:cNvPr id="81" name="CuadroTexto 80"/>
          <p:cNvSpPr txBox="1"/>
          <p:nvPr/>
        </p:nvSpPr>
        <p:spPr>
          <a:xfrm>
            <a:off x="1368014" y="4312508"/>
            <a:ext cx="841956" cy="323165"/>
          </a:xfrm>
          <a:prstGeom prst="rect">
            <a:avLst/>
          </a:prstGeom>
          <a:noFill/>
        </p:spPr>
        <p:txBody>
          <a:bodyPr wrap="square" lIns="0" tIns="0" rIns="0" bIns="0" rtlCol="0">
            <a:spAutoFit/>
          </a:bodyPr>
          <a:lstStyle>
            <a:defPPr>
              <a:defRPr lang="es-CO"/>
            </a:defPPr>
            <a:lvl1pPr>
              <a:defRPr sz="1050">
                <a:effectLst>
                  <a:outerShdw blurRad="50800" dist="50800" dir="5400000" algn="ctr" rotWithShape="0">
                    <a:schemeClr val="bg1"/>
                  </a:outerShdw>
                </a:effectLst>
              </a:defRPr>
            </a:lvl1pPr>
          </a:lstStyle>
          <a:p>
            <a:r>
              <a:rPr lang="es-ES" dirty="0"/>
              <a:t>5. </a:t>
            </a:r>
            <a:r>
              <a:rPr lang="es-ES" dirty="0" smtClean="0"/>
              <a:t> Aporte </a:t>
            </a:r>
            <a:r>
              <a:rPr lang="es-ES" dirty="0"/>
              <a:t>teórico</a:t>
            </a:r>
            <a:endParaRPr lang="es-CO" dirty="0"/>
          </a:p>
        </p:txBody>
      </p:sp>
      <p:sp>
        <p:nvSpPr>
          <p:cNvPr id="82" name="CuadroTexto 81"/>
          <p:cNvSpPr txBox="1"/>
          <p:nvPr/>
        </p:nvSpPr>
        <p:spPr>
          <a:xfrm>
            <a:off x="1238749" y="3911443"/>
            <a:ext cx="1050070" cy="323165"/>
          </a:xfrm>
          <a:prstGeom prst="rect">
            <a:avLst/>
          </a:prstGeom>
          <a:noFill/>
        </p:spPr>
        <p:txBody>
          <a:bodyPr wrap="square" lIns="0" tIns="0" rIns="0" bIns="0" rtlCol="0">
            <a:spAutoFit/>
          </a:bodyPr>
          <a:lstStyle>
            <a:defPPr>
              <a:defRPr lang="es-CO"/>
            </a:defPPr>
            <a:lvl1pPr>
              <a:defRPr sz="1050">
                <a:effectLst>
                  <a:outerShdw blurRad="50800" dist="50800" dir="5400000" algn="ctr" rotWithShape="0">
                    <a:schemeClr val="bg1"/>
                  </a:outerShdw>
                </a:effectLst>
              </a:defRPr>
            </a:lvl1pPr>
          </a:lstStyle>
          <a:p>
            <a:r>
              <a:rPr lang="es-ES" dirty="0" smtClean="0"/>
              <a:t>4.  Semántica propia</a:t>
            </a:r>
            <a:endParaRPr lang="es-CO" dirty="0"/>
          </a:p>
        </p:txBody>
      </p:sp>
      <p:sp>
        <p:nvSpPr>
          <p:cNvPr id="83" name="Rectángulo 82"/>
          <p:cNvSpPr/>
          <p:nvPr/>
        </p:nvSpPr>
        <p:spPr>
          <a:xfrm>
            <a:off x="113828" y="3712421"/>
            <a:ext cx="1174259" cy="8641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s-419" sz="1200" i="1" dirty="0" smtClean="0">
                <a:solidFill>
                  <a:schemeClr val="tx1"/>
                </a:solidFill>
              </a:rPr>
              <a:t>Haga  clic en cada condición para ver la información.</a:t>
            </a:r>
            <a:endParaRPr lang="es-MX" sz="1200" i="1" dirty="0">
              <a:solidFill>
                <a:schemeClr val="tx1"/>
              </a:solidFill>
            </a:endParaRPr>
          </a:p>
        </p:txBody>
      </p:sp>
    </p:spTree>
    <p:extLst>
      <p:ext uri="{BB962C8B-B14F-4D97-AF65-F5344CB8AC3E}">
        <p14:creationId xmlns:p14="http://schemas.microsoft.com/office/powerpoint/2010/main" val="766960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ángulo redondeado 50"/>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fundamentación en conceptos claves de epistemología.</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677621"/>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419" sz="1100" b="1" dirty="0">
                <a:solidFill>
                  <a:prstClr val="black"/>
                </a:solidFill>
              </a:rPr>
              <a:t>El concepto de epistemología</a:t>
            </a:r>
            <a:endParaRPr lang="es-MX" sz="1100" b="1" dirty="0">
              <a:solidFill>
                <a:prstClr val="black"/>
              </a:solidFill>
            </a:endParaRPr>
          </a:p>
          <a:p>
            <a:pPr lvl="0">
              <a:lnSpc>
                <a:spcPct val="90000"/>
              </a:lnSpc>
              <a:spcBef>
                <a:spcPts val="1000"/>
              </a:spcBef>
            </a:pPr>
            <a:r>
              <a:rPr lang="es-419" sz="1100" b="1" dirty="0">
                <a:solidFill>
                  <a:srgbClr val="C00000"/>
                </a:solidFill>
              </a:rPr>
              <a:t>Subtema</a:t>
            </a:r>
            <a:r>
              <a:rPr lang="es-419" sz="1100" b="1" dirty="0">
                <a:solidFill>
                  <a:prstClr val="white">
                    <a:lumMod val="50000"/>
                  </a:prstClr>
                </a:solidFill>
              </a:rPr>
              <a:t>: </a:t>
            </a:r>
            <a:r>
              <a:rPr lang="es-CO" sz="1100" b="1" dirty="0">
                <a:solidFill>
                  <a:prstClr val="black"/>
                </a:solidFill>
              </a:rPr>
              <a:t>Qué se requiere para que un desarrollo conceptual se pueda considerar un modelo epistémico</a:t>
            </a:r>
            <a:endParaRPr lang="es-MX" sz="1100" b="1" dirty="0">
              <a:solidFill>
                <a:prstClr val="black"/>
              </a:solidFill>
            </a:endParaRPr>
          </a:p>
        </p:txBody>
      </p:sp>
      <p:sp>
        <p:nvSpPr>
          <p:cNvPr id="15" name="Rectángulo redondeado 14"/>
          <p:cNvSpPr/>
          <p:nvPr/>
        </p:nvSpPr>
        <p:spPr>
          <a:xfrm>
            <a:off x="2018963" y="3099049"/>
            <a:ext cx="7081357" cy="1123447"/>
          </a:xfrm>
          <a:prstGeom prst="round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s-CO" sz="1400" dirty="0" smtClean="0">
                <a:solidFill>
                  <a:schemeClr val="tx1"/>
                </a:solidFill>
              </a:rPr>
              <a:t>Debe </a:t>
            </a:r>
            <a:r>
              <a:rPr lang="es-CO" sz="1400" dirty="0">
                <a:solidFill>
                  <a:schemeClr val="tx1"/>
                </a:solidFill>
              </a:rPr>
              <a:t>ser posible identificar las raíces filosóficas —la </a:t>
            </a:r>
            <a:r>
              <a:rPr lang="es-CO" sz="1400" b="1" dirty="0">
                <a:solidFill>
                  <a:schemeClr val="tx1"/>
                </a:solidFill>
              </a:rPr>
              <a:t>genealogía epistemológica</a:t>
            </a:r>
            <a:r>
              <a:rPr lang="es-CO" sz="1400" dirty="0">
                <a:solidFill>
                  <a:schemeClr val="tx1"/>
                </a:solidFill>
              </a:rPr>
              <a:t>— de tales principios y el proceso que dio lugar a ese modelo epistémico. </a:t>
            </a:r>
            <a:endParaRPr lang="es-CO" sz="1400" dirty="0" smtClean="0">
              <a:solidFill>
                <a:schemeClr val="tx1"/>
              </a:solidFill>
            </a:endParaRPr>
          </a:p>
          <a:p>
            <a:r>
              <a:rPr lang="es-CO" sz="1400" dirty="0" smtClean="0">
                <a:solidFill>
                  <a:schemeClr val="tx1"/>
                </a:solidFill>
              </a:rPr>
              <a:t>Aunque </a:t>
            </a:r>
            <a:r>
              <a:rPr lang="es-CO" sz="1400" dirty="0">
                <a:solidFill>
                  <a:schemeClr val="tx1"/>
                </a:solidFill>
              </a:rPr>
              <a:t>hay unos pocos modelos epistémicos originarios, la gran mayoría son modelos derivados, que provienen de variaciones o de combinaciones de otros modelos. </a:t>
            </a:r>
          </a:p>
        </p:txBody>
      </p:sp>
      <p:sp>
        <p:nvSpPr>
          <p:cNvPr id="52" name="Marcador de texto 8"/>
          <p:cNvSpPr>
            <a:spLocks noGrp="1"/>
          </p:cNvSpPr>
          <p:nvPr>
            <p:ph type="body" sz="half" idx="24"/>
          </p:nvPr>
        </p:nvSpPr>
        <p:spPr>
          <a:xfrm>
            <a:off x="4907430" y="5716293"/>
            <a:ext cx="4679955" cy="1098784"/>
          </a:xfrm>
          <a:solidFill>
            <a:srgbClr val="FFFFFF">
              <a:alpha val="6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419" sz="1100" dirty="0">
                <a:solidFill>
                  <a:schemeClr val="dk1"/>
                </a:solidFill>
              </a:rPr>
              <a:t>El esquema </a:t>
            </a:r>
            <a:r>
              <a:rPr lang="es-419" sz="1100" dirty="0" smtClean="0">
                <a:solidFill>
                  <a:schemeClr val="dk1"/>
                </a:solidFill>
              </a:rPr>
              <a:t>debe </a:t>
            </a:r>
            <a:r>
              <a:rPr lang="es-419" sz="1100" dirty="0">
                <a:solidFill>
                  <a:schemeClr val="dk1"/>
                </a:solidFill>
              </a:rPr>
              <a:t>tener diseño.</a:t>
            </a:r>
          </a:p>
        </p:txBody>
      </p:sp>
      <p:sp>
        <p:nvSpPr>
          <p:cNvPr id="53" name="Marcador de texto 4"/>
          <p:cNvSpPr txBox="1">
            <a:spLocks/>
          </p:cNvSpPr>
          <p:nvPr/>
        </p:nvSpPr>
        <p:spPr>
          <a:xfrm>
            <a:off x="9672292" y="1427499"/>
            <a:ext cx="246153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usuario deberá hacer clic en cada elemento numerado para que se despliegue la información de cada elemento en la misma página.</a:t>
            </a:r>
          </a:p>
          <a:p>
            <a:r>
              <a:rPr lang="es-419" sz="1100" dirty="0" smtClean="0"/>
              <a:t>N</a:t>
            </a:r>
            <a:r>
              <a:rPr lang="es-419" sz="1100" dirty="0"/>
              <a:t>° de internos: 2</a:t>
            </a:r>
            <a:endParaRPr lang="es-MX" sz="1100" dirty="0"/>
          </a:p>
          <a:p>
            <a:endParaRPr lang="es-419" sz="1100" dirty="0"/>
          </a:p>
        </p:txBody>
      </p:sp>
      <p:sp>
        <p:nvSpPr>
          <p:cNvPr id="60" name="Flecha circular 59"/>
          <p:cNvSpPr/>
          <p:nvPr/>
        </p:nvSpPr>
        <p:spPr>
          <a:xfrm rot="3260655" flipV="1">
            <a:off x="1144420" y="1684532"/>
            <a:ext cx="1242069" cy="1463021"/>
          </a:xfrm>
          <a:prstGeom prst="circularArrow">
            <a:avLst>
              <a:gd name="adj1" fmla="val 25044"/>
              <a:gd name="adj2" fmla="val 1641869"/>
              <a:gd name="adj3" fmla="val 19265264"/>
              <a:gd name="adj4" fmla="val 13822544"/>
              <a:gd name="adj5" fmla="val 22554"/>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CO" dirty="0">
              <a:solidFill>
                <a:schemeClr val="tx1"/>
              </a:solidFill>
            </a:endParaRPr>
          </a:p>
        </p:txBody>
      </p:sp>
      <p:sp>
        <p:nvSpPr>
          <p:cNvPr id="61" name="Flecha circular 60"/>
          <p:cNvSpPr/>
          <p:nvPr/>
        </p:nvSpPr>
        <p:spPr>
          <a:xfrm rot="3260655" flipV="1">
            <a:off x="1193190" y="3826435"/>
            <a:ext cx="1440000" cy="1548000"/>
          </a:xfrm>
          <a:prstGeom prst="circularArrow">
            <a:avLst>
              <a:gd name="adj1" fmla="val 25044"/>
              <a:gd name="adj2" fmla="val 1641869"/>
              <a:gd name="adj3" fmla="val 19265264"/>
              <a:gd name="adj4" fmla="val 12736021"/>
              <a:gd name="adj5" fmla="val 22554"/>
            </a:avLst>
          </a:prstGeom>
          <a:solidFill>
            <a:srgbClr val="FF000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s-CO" dirty="0">
              <a:solidFill>
                <a:schemeClr val="tx1"/>
              </a:solidFill>
            </a:endParaRPr>
          </a:p>
        </p:txBody>
      </p:sp>
      <p:sp>
        <p:nvSpPr>
          <p:cNvPr id="62" name="Flecha circular 61"/>
          <p:cNvSpPr/>
          <p:nvPr/>
        </p:nvSpPr>
        <p:spPr>
          <a:xfrm rot="3260655" flipV="1">
            <a:off x="1180191" y="3384656"/>
            <a:ext cx="1440000" cy="1548000"/>
          </a:xfrm>
          <a:prstGeom prst="circularArrow">
            <a:avLst>
              <a:gd name="adj1" fmla="val 25044"/>
              <a:gd name="adj2" fmla="val 1641869"/>
              <a:gd name="adj3" fmla="val 19265264"/>
              <a:gd name="adj4" fmla="val 12736021"/>
              <a:gd name="adj5" fmla="val 22554"/>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s-CO" dirty="0">
              <a:solidFill>
                <a:schemeClr val="tx1"/>
              </a:solidFill>
            </a:endParaRPr>
          </a:p>
        </p:txBody>
      </p:sp>
      <p:sp>
        <p:nvSpPr>
          <p:cNvPr id="63" name="Flecha circular 62"/>
          <p:cNvSpPr/>
          <p:nvPr/>
        </p:nvSpPr>
        <p:spPr>
          <a:xfrm rot="3260655" flipV="1">
            <a:off x="1137737" y="2977601"/>
            <a:ext cx="1440000" cy="1548000"/>
          </a:xfrm>
          <a:prstGeom prst="circularArrow">
            <a:avLst>
              <a:gd name="adj1" fmla="val 25044"/>
              <a:gd name="adj2" fmla="val 1641869"/>
              <a:gd name="adj3" fmla="val 19265264"/>
              <a:gd name="adj4" fmla="val 13822544"/>
              <a:gd name="adj5" fmla="val 22554"/>
            </a:avLst>
          </a:prstGeom>
          <a:solidFill>
            <a:srgbClr val="7030A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CO" dirty="0">
              <a:solidFill>
                <a:schemeClr val="tx1"/>
              </a:solidFill>
            </a:endParaRPr>
          </a:p>
        </p:txBody>
      </p:sp>
      <p:sp>
        <p:nvSpPr>
          <p:cNvPr id="64" name="Rectángulo 63"/>
          <p:cNvSpPr/>
          <p:nvPr/>
        </p:nvSpPr>
        <p:spPr>
          <a:xfrm>
            <a:off x="731283" y="2089643"/>
            <a:ext cx="1137013" cy="307777"/>
          </a:xfrm>
          <a:prstGeom prst="rect">
            <a:avLst/>
          </a:prstGeom>
        </p:spPr>
        <p:txBody>
          <a:bodyPr wrap="square">
            <a:spAutoFit/>
          </a:bodyPr>
          <a:lstStyle/>
          <a:p>
            <a:r>
              <a:rPr lang="es-CO" sz="1400" b="1" dirty="0" smtClean="0"/>
              <a:t>Condiciones:</a:t>
            </a:r>
            <a:endParaRPr lang="es-CO" sz="1400" b="1" dirty="0"/>
          </a:p>
        </p:txBody>
      </p:sp>
      <p:sp>
        <p:nvSpPr>
          <p:cNvPr id="65" name="Elipse 64"/>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2</a:t>
            </a:r>
            <a:endParaRPr lang="es-CO" sz="1200" dirty="0">
              <a:solidFill>
                <a:schemeClr val="bg1"/>
              </a:solidFill>
            </a:endParaRPr>
          </a:p>
        </p:txBody>
      </p:sp>
      <p:sp>
        <p:nvSpPr>
          <p:cNvPr id="66" name="Flecha circular 65"/>
          <p:cNvSpPr/>
          <p:nvPr/>
        </p:nvSpPr>
        <p:spPr>
          <a:xfrm rot="3260655" flipV="1">
            <a:off x="1124068" y="2596057"/>
            <a:ext cx="1440000" cy="1548000"/>
          </a:xfrm>
          <a:prstGeom prst="circularArrow">
            <a:avLst>
              <a:gd name="adj1" fmla="val 25044"/>
              <a:gd name="adj2" fmla="val 1641869"/>
              <a:gd name="adj3" fmla="val 19265264"/>
              <a:gd name="adj4" fmla="val 12736021"/>
              <a:gd name="adj5" fmla="val 22554"/>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s-CO" dirty="0">
              <a:solidFill>
                <a:schemeClr val="tx1"/>
              </a:solidFill>
            </a:endParaRPr>
          </a:p>
        </p:txBody>
      </p:sp>
      <p:sp>
        <p:nvSpPr>
          <p:cNvPr id="67" name="Flecha circular 66"/>
          <p:cNvSpPr/>
          <p:nvPr/>
        </p:nvSpPr>
        <p:spPr>
          <a:xfrm rot="3260655" flipV="1">
            <a:off x="1111069" y="2154278"/>
            <a:ext cx="1440000" cy="1548000"/>
          </a:xfrm>
          <a:prstGeom prst="circularArrow">
            <a:avLst>
              <a:gd name="adj1" fmla="val 25044"/>
              <a:gd name="adj2" fmla="val 1641869"/>
              <a:gd name="adj3" fmla="val 19265264"/>
              <a:gd name="adj4" fmla="val 12736021"/>
              <a:gd name="adj5" fmla="val 22554"/>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s-CO" dirty="0">
              <a:solidFill>
                <a:schemeClr val="tx1"/>
              </a:solidFill>
            </a:endParaRPr>
          </a:p>
        </p:txBody>
      </p:sp>
      <p:sp>
        <p:nvSpPr>
          <p:cNvPr id="68" name="Cheurón 67"/>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69" name="CuadroTexto 68"/>
          <p:cNvSpPr txBox="1"/>
          <p:nvPr/>
        </p:nvSpPr>
        <p:spPr>
          <a:xfrm>
            <a:off x="1224390" y="3038680"/>
            <a:ext cx="854710" cy="323165"/>
          </a:xfrm>
          <a:prstGeom prst="rect">
            <a:avLst/>
          </a:prstGeom>
          <a:noFill/>
        </p:spPr>
        <p:txBody>
          <a:bodyPr wrap="square" lIns="0" tIns="0" rIns="0" bIns="0" rtlCol="0">
            <a:spAutoFit/>
          </a:bodyPr>
          <a:lstStyle>
            <a:defPPr>
              <a:defRPr lang="es-CO"/>
            </a:defPPr>
            <a:lvl1pPr>
              <a:defRPr sz="1050">
                <a:effectLst>
                  <a:outerShdw blurRad="50800" dist="50800" dir="5400000" algn="ctr" rotWithShape="0">
                    <a:schemeClr val="bg1"/>
                  </a:outerShdw>
                </a:effectLst>
              </a:defRPr>
            </a:lvl1pPr>
          </a:lstStyle>
          <a:p>
            <a:r>
              <a:rPr lang="es-ES" dirty="0"/>
              <a:t>2. </a:t>
            </a:r>
            <a:r>
              <a:rPr lang="es-CO" dirty="0"/>
              <a:t>precursores y creadores </a:t>
            </a:r>
          </a:p>
        </p:txBody>
      </p:sp>
      <p:sp>
        <p:nvSpPr>
          <p:cNvPr id="70" name="CuadroTexto 69"/>
          <p:cNvSpPr txBox="1"/>
          <p:nvPr/>
        </p:nvSpPr>
        <p:spPr>
          <a:xfrm>
            <a:off x="1224752" y="2565685"/>
            <a:ext cx="756803" cy="323165"/>
          </a:xfrm>
          <a:prstGeom prst="rect">
            <a:avLst/>
          </a:prstGeom>
          <a:noFill/>
        </p:spPr>
        <p:txBody>
          <a:bodyPr wrap="square" lIns="0" tIns="0" rIns="0" bIns="0" rtlCol="0">
            <a:spAutoFit/>
          </a:bodyPr>
          <a:lstStyle/>
          <a:p>
            <a:r>
              <a:rPr lang="es-ES" sz="1050" dirty="0" smtClean="0">
                <a:effectLst>
                  <a:outerShdw blurRad="50800" dist="50800" dir="5400000" algn="ctr" rotWithShape="0">
                    <a:schemeClr val="bg1"/>
                  </a:outerShdw>
                </a:effectLst>
              </a:rPr>
              <a:t>1. Principios filosóficos</a:t>
            </a:r>
            <a:endParaRPr lang="es-CO" sz="1050" dirty="0">
              <a:effectLst>
                <a:outerShdw blurRad="50800" dist="50800" dir="5400000" algn="ctr" rotWithShape="0">
                  <a:schemeClr val="bg1"/>
                </a:outerShdw>
              </a:effectLst>
            </a:endParaRPr>
          </a:p>
        </p:txBody>
      </p:sp>
      <p:sp>
        <p:nvSpPr>
          <p:cNvPr id="71" name="CuadroTexto 70"/>
          <p:cNvSpPr txBox="1"/>
          <p:nvPr/>
        </p:nvSpPr>
        <p:spPr>
          <a:xfrm>
            <a:off x="1191742" y="3470279"/>
            <a:ext cx="1128728" cy="323165"/>
          </a:xfrm>
          <a:prstGeom prst="rect">
            <a:avLst/>
          </a:prstGeom>
          <a:noFill/>
        </p:spPr>
        <p:txBody>
          <a:bodyPr wrap="square" lIns="0" tIns="0" rIns="0" bIns="0" rtlCol="0">
            <a:spAutoFit/>
          </a:bodyPr>
          <a:lstStyle>
            <a:defPPr>
              <a:defRPr lang="es-CO"/>
            </a:defPPr>
            <a:lvl1pPr>
              <a:defRPr sz="1050">
                <a:effectLst>
                  <a:outerShdw blurRad="50800" dist="50800" dir="5400000" algn="ctr" rotWithShape="0">
                    <a:schemeClr val="bg1"/>
                  </a:outerShdw>
                </a:effectLst>
              </a:defRPr>
            </a:lvl1pPr>
          </a:lstStyle>
          <a:p>
            <a:r>
              <a:rPr lang="es-ES" dirty="0"/>
              <a:t>3. </a:t>
            </a:r>
            <a:r>
              <a:rPr lang="es-ES" dirty="0" smtClean="0"/>
              <a:t>Genealogía </a:t>
            </a:r>
            <a:r>
              <a:rPr lang="es-ES" dirty="0"/>
              <a:t>epistemológica</a:t>
            </a:r>
            <a:endParaRPr lang="es-CO" dirty="0"/>
          </a:p>
        </p:txBody>
      </p:sp>
      <p:sp>
        <p:nvSpPr>
          <p:cNvPr id="72" name="CuadroTexto 71"/>
          <p:cNvSpPr txBox="1"/>
          <p:nvPr/>
        </p:nvSpPr>
        <p:spPr>
          <a:xfrm>
            <a:off x="1349794" y="4623327"/>
            <a:ext cx="962550" cy="484748"/>
          </a:xfrm>
          <a:prstGeom prst="rect">
            <a:avLst/>
          </a:prstGeom>
          <a:noFill/>
        </p:spPr>
        <p:txBody>
          <a:bodyPr wrap="square" lIns="0" tIns="0" rIns="0" bIns="0" rtlCol="0">
            <a:spAutoFit/>
          </a:bodyPr>
          <a:lstStyle>
            <a:defPPr>
              <a:defRPr lang="es-CO"/>
            </a:defPPr>
            <a:lvl1pPr>
              <a:defRPr sz="1050">
                <a:effectLst>
                  <a:outerShdw blurRad="50800" dist="50800" dir="5400000" algn="ctr" rotWithShape="0">
                    <a:schemeClr val="bg1"/>
                  </a:outerShdw>
                </a:effectLst>
              </a:defRPr>
            </a:lvl1pPr>
          </a:lstStyle>
          <a:p>
            <a:r>
              <a:rPr lang="es-ES" dirty="0"/>
              <a:t>6. </a:t>
            </a:r>
          </a:p>
          <a:p>
            <a:r>
              <a:rPr lang="es-CO" dirty="0"/>
              <a:t>Método investigativo</a:t>
            </a:r>
          </a:p>
        </p:txBody>
      </p:sp>
      <p:sp>
        <p:nvSpPr>
          <p:cNvPr id="73" name="CuadroTexto 72"/>
          <p:cNvSpPr txBox="1"/>
          <p:nvPr/>
        </p:nvSpPr>
        <p:spPr>
          <a:xfrm>
            <a:off x="1368014" y="4312508"/>
            <a:ext cx="841956" cy="323165"/>
          </a:xfrm>
          <a:prstGeom prst="rect">
            <a:avLst/>
          </a:prstGeom>
          <a:noFill/>
        </p:spPr>
        <p:txBody>
          <a:bodyPr wrap="square" lIns="0" tIns="0" rIns="0" bIns="0" rtlCol="0">
            <a:spAutoFit/>
          </a:bodyPr>
          <a:lstStyle>
            <a:defPPr>
              <a:defRPr lang="es-CO"/>
            </a:defPPr>
            <a:lvl1pPr>
              <a:defRPr sz="1050">
                <a:effectLst>
                  <a:outerShdw blurRad="50800" dist="50800" dir="5400000" algn="ctr" rotWithShape="0">
                    <a:schemeClr val="bg1"/>
                  </a:outerShdw>
                </a:effectLst>
              </a:defRPr>
            </a:lvl1pPr>
          </a:lstStyle>
          <a:p>
            <a:r>
              <a:rPr lang="es-ES" dirty="0"/>
              <a:t>5. </a:t>
            </a:r>
            <a:r>
              <a:rPr lang="es-ES" dirty="0" smtClean="0"/>
              <a:t> Aporte </a:t>
            </a:r>
            <a:r>
              <a:rPr lang="es-ES" dirty="0"/>
              <a:t>teórico</a:t>
            </a:r>
            <a:endParaRPr lang="es-CO" dirty="0"/>
          </a:p>
        </p:txBody>
      </p:sp>
      <p:sp>
        <p:nvSpPr>
          <p:cNvPr id="74" name="CuadroTexto 73"/>
          <p:cNvSpPr txBox="1"/>
          <p:nvPr/>
        </p:nvSpPr>
        <p:spPr>
          <a:xfrm>
            <a:off x="1238749" y="3911443"/>
            <a:ext cx="1050070" cy="323165"/>
          </a:xfrm>
          <a:prstGeom prst="rect">
            <a:avLst/>
          </a:prstGeom>
          <a:noFill/>
        </p:spPr>
        <p:txBody>
          <a:bodyPr wrap="square" lIns="0" tIns="0" rIns="0" bIns="0" rtlCol="0">
            <a:spAutoFit/>
          </a:bodyPr>
          <a:lstStyle>
            <a:defPPr>
              <a:defRPr lang="es-CO"/>
            </a:defPPr>
            <a:lvl1pPr>
              <a:defRPr sz="1050">
                <a:effectLst>
                  <a:outerShdw blurRad="50800" dist="50800" dir="5400000" algn="ctr" rotWithShape="0">
                    <a:schemeClr val="bg1"/>
                  </a:outerShdw>
                </a:effectLst>
              </a:defRPr>
            </a:lvl1pPr>
          </a:lstStyle>
          <a:p>
            <a:r>
              <a:rPr lang="es-ES" dirty="0" smtClean="0"/>
              <a:t>4.  Semántica propia</a:t>
            </a:r>
            <a:endParaRPr lang="es-CO" dirty="0"/>
          </a:p>
        </p:txBody>
      </p:sp>
      <p:sp>
        <p:nvSpPr>
          <p:cNvPr id="75" name="Rectángulo 74"/>
          <p:cNvSpPr/>
          <p:nvPr/>
        </p:nvSpPr>
        <p:spPr>
          <a:xfrm>
            <a:off x="113828" y="3712421"/>
            <a:ext cx="1174259" cy="8641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s-419" sz="1200" i="1" dirty="0" smtClean="0">
                <a:solidFill>
                  <a:schemeClr val="tx1"/>
                </a:solidFill>
              </a:rPr>
              <a:t>Haga  clic en cada condición para ver la información.</a:t>
            </a:r>
            <a:endParaRPr lang="es-MX" sz="1200" i="1" dirty="0">
              <a:solidFill>
                <a:schemeClr val="tx1"/>
              </a:solidFill>
            </a:endParaRPr>
          </a:p>
        </p:txBody>
      </p:sp>
    </p:spTree>
    <p:extLst>
      <p:ext uri="{BB962C8B-B14F-4D97-AF65-F5344CB8AC3E}">
        <p14:creationId xmlns:p14="http://schemas.microsoft.com/office/powerpoint/2010/main" val="1615627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ángulo redondeado 50"/>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fundamentación en conceptos claves de epistemología.</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677621"/>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419" sz="1100" b="1" dirty="0">
                <a:solidFill>
                  <a:prstClr val="black"/>
                </a:solidFill>
              </a:rPr>
              <a:t>El concepto de epistemología</a:t>
            </a:r>
            <a:endParaRPr lang="es-MX" sz="1100" b="1" dirty="0">
              <a:solidFill>
                <a:prstClr val="black"/>
              </a:solidFill>
            </a:endParaRPr>
          </a:p>
          <a:p>
            <a:pPr lvl="0">
              <a:lnSpc>
                <a:spcPct val="90000"/>
              </a:lnSpc>
              <a:spcBef>
                <a:spcPts val="1000"/>
              </a:spcBef>
            </a:pPr>
            <a:r>
              <a:rPr lang="es-419" sz="1100" b="1" dirty="0">
                <a:solidFill>
                  <a:srgbClr val="C00000"/>
                </a:solidFill>
              </a:rPr>
              <a:t>Subtema</a:t>
            </a:r>
            <a:r>
              <a:rPr lang="es-419" sz="1100" b="1" dirty="0">
                <a:solidFill>
                  <a:prstClr val="white">
                    <a:lumMod val="50000"/>
                  </a:prstClr>
                </a:solidFill>
              </a:rPr>
              <a:t>: </a:t>
            </a:r>
            <a:r>
              <a:rPr lang="es-CO" sz="1100" b="1" dirty="0">
                <a:solidFill>
                  <a:prstClr val="black"/>
                </a:solidFill>
              </a:rPr>
              <a:t>Qué se requiere para que un desarrollo conceptual se pueda considerar un modelo epistémico</a:t>
            </a:r>
            <a:endParaRPr lang="es-MX" sz="1100" b="1" dirty="0">
              <a:solidFill>
                <a:prstClr val="black"/>
              </a:solidFill>
            </a:endParaRPr>
          </a:p>
        </p:txBody>
      </p:sp>
      <p:sp>
        <p:nvSpPr>
          <p:cNvPr id="15" name="Rectángulo redondeado 14"/>
          <p:cNvSpPr/>
          <p:nvPr/>
        </p:nvSpPr>
        <p:spPr>
          <a:xfrm>
            <a:off x="2021917" y="3416500"/>
            <a:ext cx="7081357" cy="1123447"/>
          </a:xfrm>
          <a:prstGeom prst="roundRect">
            <a:avLst/>
          </a:prstGeom>
          <a:noFill/>
          <a:ln>
            <a:solidFill>
              <a:srgbClr val="7030A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s-CO" sz="1400" dirty="0" smtClean="0">
                <a:solidFill>
                  <a:schemeClr val="tx1"/>
                </a:solidFill>
              </a:rPr>
              <a:t>Cada </a:t>
            </a:r>
            <a:r>
              <a:rPr lang="es-CO" sz="1400" dirty="0">
                <a:solidFill>
                  <a:schemeClr val="tx1"/>
                </a:solidFill>
              </a:rPr>
              <a:t>modelo epistémico tiene una </a:t>
            </a:r>
            <a:r>
              <a:rPr lang="es-CO" sz="1400" b="1" dirty="0">
                <a:solidFill>
                  <a:schemeClr val="tx1"/>
                </a:solidFill>
              </a:rPr>
              <a:t>semántica propia</a:t>
            </a:r>
            <a:r>
              <a:rPr lang="es-CO" sz="1400" dirty="0">
                <a:solidFill>
                  <a:schemeClr val="tx1"/>
                </a:solidFill>
              </a:rPr>
              <a:t>: términos que han sido creados o escogidos para representar ciertos conceptos propios del modelo y que permiten reconocerlo.</a:t>
            </a:r>
          </a:p>
        </p:txBody>
      </p:sp>
      <p:sp>
        <p:nvSpPr>
          <p:cNvPr id="52" name="Marcador de texto 8"/>
          <p:cNvSpPr>
            <a:spLocks noGrp="1"/>
          </p:cNvSpPr>
          <p:nvPr>
            <p:ph type="body" sz="half" idx="24"/>
          </p:nvPr>
        </p:nvSpPr>
        <p:spPr>
          <a:xfrm>
            <a:off x="4907430" y="5716293"/>
            <a:ext cx="4679955" cy="1098784"/>
          </a:xfrm>
          <a:solidFill>
            <a:srgbClr val="FFFFFF">
              <a:alpha val="6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419" sz="1100" dirty="0">
                <a:solidFill>
                  <a:schemeClr val="dk1"/>
                </a:solidFill>
              </a:rPr>
              <a:t>El esquema </a:t>
            </a:r>
            <a:r>
              <a:rPr lang="es-419" sz="1100" dirty="0" smtClean="0">
                <a:solidFill>
                  <a:schemeClr val="dk1"/>
                </a:solidFill>
              </a:rPr>
              <a:t>debe </a:t>
            </a:r>
            <a:r>
              <a:rPr lang="es-419" sz="1100" dirty="0">
                <a:solidFill>
                  <a:schemeClr val="dk1"/>
                </a:solidFill>
              </a:rPr>
              <a:t>tener diseño.</a:t>
            </a:r>
          </a:p>
        </p:txBody>
      </p:sp>
      <p:sp>
        <p:nvSpPr>
          <p:cNvPr id="53" name="Marcador de texto 4"/>
          <p:cNvSpPr txBox="1">
            <a:spLocks/>
          </p:cNvSpPr>
          <p:nvPr/>
        </p:nvSpPr>
        <p:spPr>
          <a:xfrm>
            <a:off x="9672292" y="1427499"/>
            <a:ext cx="246153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usuario deberá hacer clic en cada elemento numerado para que se despliegue la información de cada elemento en la misma página.</a:t>
            </a:r>
          </a:p>
          <a:p>
            <a:r>
              <a:rPr lang="es-419" sz="1100" dirty="0" smtClean="0"/>
              <a:t>N</a:t>
            </a:r>
            <a:r>
              <a:rPr lang="es-419" sz="1100" dirty="0"/>
              <a:t>° de internos: 2</a:t>
            </a:r>
            <a:endParaRPr lang="es-MX" sz="1100" dirty="0"/>
          </a:p>
          <a:p>
            <a:endParaRPr lang="es-419" sz="1100" dirty="0"/>
          </a:p>
        </p:txBody>
      </p:sp>
      <p:sp>
        <p:nvSpPr>
          <p:cNvPr id="70" name="Flecha circular 69"/>
          <p:cNvSpPr/>
          <p:nvPr/>
        </p:nvSpPr>
        <p:spPr>
          <a:xfrm rot="3260655" flipV="1">
            <a:off x="1144420" y="1684532"/>
            <a:ext cx="1242069" cy="1463021"/>
          </a:xfrm>
          <a:prstGeom prst="circularArrow">
            <a:avLst>
              <a:gd name="adj1" fmla="val 25044"/>
              <a:gd name="adj2" fmla="val 1641869"/>
              <a:gd name="adj3" fmla="val 19265264"/>
              <a:gd name="adj4" fmla="val 13822544"/>
              <a:gd name="adj5" fmla="val 22554"/>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CO" dirty="0">
              <a:solidFill>
                <a:schemeClr val="tx1"/>
              </a:solidFill>
            </a:endParaRPr>
          </a:p>
        </p:txBody>
      </p:sp>
      <p:sp>
        <p:nvSpPr>
          <p:cNvPr id="71" name="Flecha circular 70"/>
          <p:cNvSpPr/>
          <p:nvPr/>
        </p:nvSpPr>
        <p:spPr>
          <a:xfrm rot="3260655" flipV="1">
            <a:off x="1193190" y="3826435"/>
            <a:ext cx="1440000" cy="1548000"/>
          </a:xfrm>
          <a:prstGeom prst="circularArrow">
            <a:avLst>
              <a:gd name="adj1" fmla="val 25044"/>
              <a:gd name="adj2" fmla="val 1641869"/>
              <a:gd name="adj3" fmla="val 19265264"/>
              <a:gd name="adj4" fmla="val 12736021"/>
              <a:gd name="adj5" fmla="val 22554"/>
            </a:avLst>
          </a:prstGeom>
          <a:solidFill>
            <a:srgbClr val="FF000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s-CO" dirty="0">
              <a:solidFill>
                <a:schemeClr val="tx1"/>
              </a:solidFill>
            </a:endParaRPr>
          </a:p>
        </p:txBody>
      </p:sp>
      <p:sp>
        <p:nvSpPr>
          <p:cNvPr id="72" name="Flecha circular 71"/>
          <p:cNvSpPr/>
          <p:nvPr/>
        </p:nvSpPr>
        <p:spPr>
          <a:xfrm rot="3260655" flipV="1">
            <a:off x="1180191" y="3384656"/>
            <a:ext cx="1440000" cy="1548000"/>
          </a:xfrm>
          <a:prstGeom prst="circularArrow">
            <a:avLst>
              <a:gd name="adj1" fmla="val 25044"/>
              <a:gd name="adj2" fmla="val 1641869"/>
              <a:gd name="adj3" fmla="val 19265264"/>
              <a:gd name="adj4" fmla="val 12736021"/>
              <a:gd name="adj5" fmla="val 22554"/>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s-CO" dirty="0">
              <a:solidFill>
                <a:schemeClr val="tx1"/>
              </a:solidFill>
            </a:endParaRPr>
          </a:p>
        </p:txBody>
      </p:sp>
      <p:sp>
        <p:nvSpPr>
          <p:cNvPr id="73" name="Flecha circular 72"/>
          <p:cNvSpPr/>
          <p:nvPr/>
        </p:nvSpPr>
        <p:spPr>
          <a:xfrm rot="3260655" flipV="1">
            <a:off x="1137737" y="2977601"/>
            <a:ext cx="1440000" cy="1548000"/>
          </a:xfrm>
          <a:prstGeom prst="circularArrow">
            <a:avLst>
              <a:gd name="adj1" fmla="val 25044"/>
              <a:gd name="adj2" fmla="val 1641869"/>
              <a:gd name="adj3" fmla="val 19265264"/>
              <a:gd name="adj4" fmla="val 13822544"/>
              <a:gd name="adj5" fmla="val 22554"/>
            </a:avLst>
          </a:prstGeom>
          <a:solidFill>
            <a:srgbClr val="7030A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CO" dirty="0">
              <a:solidFill>
                <a:schemeClr val="tx1"/>
              </a:solidFill>
            </a:endParaRPr>
          </a:p>
        </p:txBody>
      </p:sp>
      <p:sp>
        <p:nvSpPr>
          <p:cNvPr id="74" name="Rectángulo 73"/>
          <p:cNvSpPr/>
          <p:nvPr/>
        </p:nvSpPr>
        <p:spPr>
          <a:xfrm>
            <a:off x="731283" y="2089643"/>
            <a:ext cx="1137013" cy="307777"/>
          </a:xfrm>
          <a:prstGeom prst="rect">
            <a:avLst/>
          </a:prstGeom>
        </p:spPr>
        <p:txBody>
          <a:bodyPr wrap="square">
            <a:spAutoFit/>
          </a:bodyPr>
          <a:lstStyle/>
          <a:p>
            <a:r>
              <a:rPr lang="es-CO" sz="1400" b="1" dirty="0" smtClean="0"/>
              <a:t>Condiciones:</a:t>
            </a:r>
            <a:endParaRPr lang="es-CO" sz="1400" b="1" dirty="0"/>
          </a:p>
        </p:txBody>
      </p:sp>
      <p:sp>
        <p:nvSpPr>
          <p:cNvPr id="75" name="Elipse 74"/>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2</a:t>
            </a:r>
            <a:endParaRPr lang="es-CO" sz="1200" dirty="0">
              <a:solidFill>
                <a:schemeClr val="bg1"/>
              </a:solidFill>
            </a:endParaRPr>
          </a:p>
        </p:txBody>
      </p:sp>
      <p:sp>
        <p:nvSpPr>
          <p:cNvPr id="76" name="Flecha circular 75"/>
          <p:cNvSpPr/>
          <p:nvPr/>
        </p:nvSpPr>
        <p:spPr>
          <a:xfrm rot="3260655" flipV="1">
            <a:off x="1124068" y="2596057"/>
            <a:ext cx="1440000" cy="1548000"/>
          </a:xfrm>
          <a:prstGeom prst="circularArrow">
            <a:avLst>
              <a:gd name="adj1" fmla="val 25044"/>
              <a:gd name="adj2" fmla="val 1641869"/>
              <a:gd name="adj3" fmla="val 19265264"/>
              <a:gd name="adj4" fmla="val 12736021"/>
              <a:gd name="adj5" fmla="val 22554"/>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s-CO" dirty="0">
              <a:solidFill>
                <a:schemeClr val="tx1"/>
              </a:solidFill>
            </a:endParaRPr>
          </a:p>
        </p:txBody>
      </p:sp>
      <p:sp>
        <p:nvSpPr>
          <p:cNvPr id="77" name="Flecha circular 76"/>
          <p:cNvSpPr/>
          <p:nvPr/>
        </p:nvSpPr>
        <p:spPr>
          <a:xfrm rot="3260655" flipV="1">
            <a:off x="1111069" y="2154278"/>
            <a:ext cx="1440000" cy="1548000"/>
          </a:xfrm>
          <a:prstGeom prst="circularArrow">
            <a:avLst>
              <a:gd name="adj1" fmla="val 25044"/>
              <a:gd name="adj2" fmla="val 1641869"/>
              <a:gd name="adj3" fmla="val 19265264"/>
              <a:gd name="adj4" fmla="val 12736021"/>
              <a:gd name="adj5" fmla="val 22554"/>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s-CO" dirty="0">
              <a:solidFill>
                <a:schemeClr val="tx1"/>
              </a:solidFill>
            </a:endParaRPr>
          </a:p>
        </p:txBody>
      </p:sp>
      <p:sp>
        <p:nvSpPr>
          <p:cNvPr id="78" name="Cheurón 77"/>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79" name="CuadroTexto 78"/>
          <p:cNvSpPr txBox="1"/>
          <p:nvPr/>
        </p:nvSpPr>
        <p:spPr>
          <a:xfrm>
            <a:off x="1224390" y="3038680"/>
            <a:ext cx="854710" cy="323165"/>
          </a:xfrm>
          <a:prstGeom prst="rect">
            <a:avLst/>
          </a:prstGeom>
          <a:noFill/>
        </p:spPr>
        <p:txBody>
          <a:bodyPr wrap="square" lIns="0" tIns="0" rIns="0" bIns="0" rtlCol="0">
            <a:spAutoFit/>
          </a:bodyPr>
          <a:lstStyle>
            <a:defPPr>
              <a:defRPr lang="es-CO"/>
            </a:defPPr>
            <a:lvl1pPr>
              <a:defRPr sz="1050">
                <a:effectLst>
                  <a:outerShdw blurRad="50800" dist="50800" dir="5400000" algn="ctr" rotWithShape="0">
                    <a:schemeClr val="bg1"/>
                  </a:outerShdw>
                </a:effectLst>
              </a:defRPr>
            </a:lvl1pPr>
          </a:lstStyle>
          <a:p>
            <a:r>
              <a:rPr lang="es-ES" dirty="0"/>
              <a:t>2. </a:t>
            </a:r>
            <a:r>
              <a:rPr lang="es-CO" dirty="0"/>
              <a:t>precursores y creadores </a:t>
            </a:r>
          </a:p>
        </p:txBody>
      </p:sp>
      <p:sp>
        <p:nvSpPr>
          <p:cNvPr id="80" name="CuadroTexto 79"/>
          <p:cNvSpPr txBox="1"/>
          <p:nvPr/>
        </p:nvSpPr>
        <p:spPr>
          <a:xfrm>
            <a:off x="1224752" y="2565685"/>
            <a:ext cx="756803" cy="323165"/>
          </a:xfrm>
          <a:prstGeom prst="rect">
            <a:avLst/>
          </a:prstGeom>
          <a:noFill/>
        </p:spPr>
        <p:txBody>
          <a:bodyPr wrap="square" lIns="0" tIns="0" rIns="0" bIns="0" rtlCol="0">
            <a:spAutoFit/>
          </a:bodyPr>
          <a:lstStyle/>
          <a:p>
            <a:r>
              <a:rPr lang="es-ES" sz="1050" dirty="0" smtClean="0">
                <a:effectLst>
                  <a:outerShdw blurRad="50800" dist="50800" dir="5400000" algn="ctr" rotWithShape="0">
                    <a:schemeClr val="bg1"/>
                  </a:outerShdw>
                </a:effectLst>
              </a:rPr>
              <a:t>1. Principios filosóficos</a:t>
            </a:r>
            <a:endParaRPr lang="es-CO" sz="1050" dirty="0">
              <a:effectLst>
                <a:outerShdw blurRad="50800" dist="50800" dir="5400000" algn="ctr" rotWithShape="0">
                  <a:schemeClr val="bg1"/>
                </a:outerShdw>
              </a:effectLst>
            </a:endParaRPr>
          </a:p>
        </p:txBody>
      </p:sp>
      <p:sp>
        <p:nvSpPr>
          <p:cNvPr id="81" name="CuadroTexto 80"/>
          <p:cNvSpPr txBox="1"/>
          <p:nvPr/>
        </p:nvSpPr>
        <p:spPr>
          <a:xfrm>
            <a:off x="1191742" y="3470279"/>
            <a:ext cx="1128728" cy="323165"/>
          </a:xfrm>
          <a:prstGeom prst="rect">
            <a:avLst/>
          </a:prstGeom>
          <a:noFill/>
        </p:spPr>
        <p:txBody>
          <a:bodyPr wrap="square" lIns="0" tIns="0" rIns="0" bIns="0" rtlCol="0">
            <a:spAutoFit/>
          </a:bodyPr>
          <a:lstStyle>
            <a:defPPr>
              <a:defRPr lang="es-CO"/>
            </a:defPPr>
            <a:lvl1pPr>
              <a:defRPr sz="1050">
                <a:effectLst>
                  <a:outerShdw blurRad="50800" dist="50800" dir="5400000" algn="ctr" rotWithShape="0">
                    <a:schemeClr val="bg1"/>
                  </a:outerShdw>
                </a:effectLst>
              </a:defRPr>
            </a:lvl1pPr>
          </a:lstStyle>
          <a:p>
            <a:r>
              <a:rPr lang="es-ES" dirty="0"/>
              <a:t>3. </a:t>
            </a:r>
            <a:r>
              <a:rPr lang="es-ES" dirty="0" smtClean="0"/>
              <a:t>Genealogía </a:t>
            </a:r>
            <a:r>
              <a:rPr lang="es-ES" dirty="0"/>
              <a:t>epistemológica</a:t>
            </a:r>
            <a:endParaRPr lang="es-CO" dirty="0"/>
          </a:p>
        </p:txBody>
      </p:sp>
      <p:sp>
        <p:nvSpPr>
          <p:cNvPr id="82" name="CuadroTexto 81"/>
          <p:cNvSpPr txBox="1"/>
          <p:nvPr/>
        </p:nvSpPr>
        <p:spPr>
          <a:xfrm>
            <a:off x="1349794" y="4623327"/>
            <a:ext cx="962550" cy="484748"/>
          </a:xfrm>
          <a:prstGeom prst="rect">
            <a:avLst/>
          </a:prstGeom>
          <a:noFill/>
        </p:spPr>
        <p:txBody>
          <a:bodyPr wrap="square" lIns="0" tIns="0" rIns="0" bIns="0" rtlCol="0">
            <a:spAutoFit/>
          </a:bodyPr>
          <a:lstStyle>
            <a:defPPr>
              <a:defRPr lang="es-CO"/>
            </a:defPPr>
            <a:lvl1pPr>
              <a:defRPr sz="1050">
                <a:effectLst>
                  <a:outerShdw blurRad="50800" dist="50800" dir="5400000" algn="ctr" rotWithShape="0">
                    <a:schemeClr val="bg1"/>
                  </a:outerShdw>
                </a:effectLst>
              </a:defRPr>
            </a:lvl1pPr>
          </a:lstStyle>
          <a:p>
            <a:r>
              <a:rPr lang="es-ES" dirty="0"/>
              <a:t>6. </a:t>
            </a:r>
          </a:p>
          <a:p>
            <a:r>
              <a:rPr lang="es-CO" dirty="0"/>
              <a:t>Método investigativo</a:t>
            </a:r>
          </a:p>
        </p:txBody>
      </p:sp>
      <p:sp>
        <p:nvSpPr>
          <p:cNvPr id="83" name="CuadroTexto 82"/>
          <p:cNvSpPr txBox="1"/>
          <p:nvPr/>
        </p:nvSpPr>
        <p:spPr>
          <a:xfrm>
            <a:off x="1368014" y="4312508"/>
            <a:ext cx="841956" cy="323165"/>
          </a:xfrm>
          <a:prstGeom prst="rect">
            <a:avLst/>
          </a:prstGeom>
          <a:noFill/>
        </p:spPr>
        <p:txBody>
          <a:bodyPr wrap="square" lIns="0" tIns="0" rIns="0" bIns="0" rtlCol="0">
            <a:spAutoFit/>
          </a:bodyPr>
          <a:lstStyle>
            <a:defPPr>
              <a:defRPr lang="es-CO"/>
            </a:defPPr>
            <a:lvl1pPr>
              <a:defRPr sz="1050">
                <a:effectLst>
                  <a:outerShdw blurRad="50800" dist="50800" dir="5400000" algn="ctr" rotWithShape="0">
                    <a:schemeClr val="bg1"/>
                  </a:outerShdw>
                </a:effectLst>
              </a:defRPr>
            </a:lvl1pPr>
          </a:lstStyle>
          <a:p>
            <a:r>
              <a:rPr lang="es-ES" dirty="0"/>
              <a:t>5. </a:t>
            </a:r>
            <a:r>
              <a:rPr lang="es-ES" dirty="0" smtClean="0"/>
              <a:t> Aporte </a:t>
            </a:r>
            <a:r>
              <a:rPr lang="es-ES" dirty="0"/>
              <a:t>teórico</a:t>
            </a:r>
            <a:endParaRPr lang="es-CO" dirty="0"/>
          </a:p>
        </p:txBody>
      </p:sp>
      <p:sp>
        <p:nvSpPr>
          <p:cNvPr id="84" name="CuadroTexto 83"/>
          <p:cNvSpPr txBox="1"/>
          <p:nvPr/>
        </p:nvSpPr>
        <p:spPr>
          <a:xfrm>
            <a:off x="1238749" y="3911443"/>
            <a:ext cx="1050070" cy="323165"/>
          </a:xfrm>
          <a:prstGeom prst="rect">
            <a:avLst/>
          </a:prstGeom>
          <a:noFill/>
        </p:spPr>
        <p:txBody>
          <a:bodyPr wrap="square" lIns="0" tIns="0" rIns="0" bIns="0" rtlCol="0">
            <a:spAutoFit/>
          </a:bodyPr>
          <a:lstStyle>
            <a:defPPr>
              <a:defRPr lang="es-CO"/>
            </a:defPPr>
            <a:lvl1pPr>
              <a:defRPr sz="1050">
                <a:effectLst>
                  <a:outerShdw blurRad="50800" dist="50800" dir="5400000" algn="ctr" rotWithShape="0">
                    <a:schemeClr val="bg1"/>
                  </a:outerShdw>
                </a:effectLst>
              </a:defRPr>
            </a:lvl1pPr>
          </a:lstStyle>
          <a:p>
            <a:r>
              <a:rPr lang="es-ES" dirty="0" smtClean="0"/>
              <a:t>4.  Semántica propia</a:t>
            </a:r>
            <a:endParaRPr lang="es-CO" dirty="0"/>
          </a:p>
        </p:txBody>
      </p:sp>
      <p:sp>
        <p:nvSpPr>
          <p:cNvPr id="85" name="Rectángulo 84"/>
          <p:cNvSpPr/>
          <p:nvPr/>
        </p:nvSpPr>
        <p:spPr>
          <a:xfrm>
            <a:off x="113828" y="3712421"/>
            <a:ext cx="1174259" cy="8641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s-419" sz="1200" i="1" dirty="0" smtClean="0">
                <a:solidFill>
                  <a:schemeClr val="tx1"/>
                </a:solidFill>
              </a:rPr>
              <a:t>Haga  clic en cada condición para ver la información.</a:t>
            </a:r>
            <a:endParaRPr lang="es-MX" sz="1200" i="1" dirty="0">
              <a:solidFill>
                <a:schemeClr val="tx1"/>
              </a:solidFill>
            </a:endParaRPr>
          </a:p>
        </p:txBody>
      </p:sp>
    </p:spTree>
    <p:extLst>
      <p:ext uri="{BB962C8B-B14F-4D97-AF65-F5344CB8AC3E}">
        <p14:creationId xmlns:p14="http://schemas.microsoft.com/office/powerpoint/2010/main" val="1510369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ángulo redondeado 50"/>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fundamentación en conceptos claves de epistemología.</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677621"/>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419" sz="1100" b="1" dirty="0">
                <a:solidFill>
                  <a:prstClr val="black"/>
                </a:solidFill>
              </a:rPr>
              <a:t>El concepto de epistemología</a:t>
            </a:r>
            <a:endParaRPr lang="es-MX" sz="1100" b="1" dirty="0">
              <a:solidFill>
                <a:prstClr val="black"/>
              </a:solidFill>
            </a:endParaRPr>
          </a:p>
          <a:p>
            <a:pPr lvl="0">
              <a:lnSpc>
                <a:spcPct val="90000"/>
              </a:lnSpc>
              <a:spcBef>
                <a:spcPts val="1000"/>
              </a:spcBef>
            </a:pPr>
            <a:r>
              <a:rPr lang="es-419" sz="1100" b="1" dirty="0">
                <a:solidFill>
                  <a:srgbClr val="C00000"/>
                </a:solidFill>
              </a:rPr>
              <a:t>Subtema</a:t>
            </a:r>
            <a:r>
              <a:rPr lang="es-419" sz="1100" b="1" dirty="0">
                <a:solidFill>
                  <a:prstClr val="white">
                    <a:lumMod val="50000"/>
                  </a:prstClr>
                </a:solidFill>
              </a:rPr>
              <a:t>: </a:t>
            </a:r>
            <a:r>
              <a:rPr lang="es-CO" sz="1100" b="1" dirty="0">
                <a:solidFill>
                  <a:prstClr val="black"/>
                </a:solidFill>
              </a:rPr>
              <a:t>Qué se requiere para que un desarrollo conceptual se pueda considerar un modelo epistémico</a:t>
            </a:r>
            <a:endParaRPr lang="es-MX" sz="1100" b="1" dirty="0">
              <a:solidFill>
                <a:prstClr val="black"/>
              </a:solidFill>
            </a:endParaRPr>
          </a:p>
        </p:txBody>
      </p:sp>
      <p:sp>
        <p:nvSpPr>
          <p:cNvPr id="15" name="Rectángulo redondeado 14"/>
          <p:cNvSpPr/>
          <p:nvPr/>
        </p:nvSpPr>
        <p:spPr>
          <a:xfrm>
            <a:off x="2089216" y="3522764"/>
            <a:ext cx="7081357" cy="1459888"/>
          </a:xfrm>
          <a:prstGeom prst="roundRect">
            <a:avLst/>
          </a:prstGeom>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s-CO" sz="1400" dirty="0" smtClean="0">
                <a:solidFill>
                  <a:schemeClr val="tx1"/>
                </a:solidFill>
              </a:rPr>
              <a:t>Esos </a:t>
            </a:r>
            <a:r>
              <a:rPr lang="es-CO" sz="1400" dirty="0">
                <a:solidFill>
                  <a:schemeClr val="tx1"/>
                </a:solidFill>
              </a:rPr>
              <a:t>principios filosóficos deben haber generado aportes, conceptos y teorías en diferentes disciplinas, como resultado de la actividad científica basada en dichos principios, independientemente de que el germen del modelo haya surgido en una disciplina particular. Si bien un modelo epistémico es una concepción acerca del saber, una teoría es una explicación particular acerca de por qué y cómo ocurre un evento. Las teorías que han nacido dentro de cierto modelo epistémico comparten la semántica del modelo.</a:t>
            </a:r>
          </a:p>
        </p:txBody>
      </p:sp>
      <p:sp>
        <p:nvSpPr>
          <p:cNvPr id="52" name="Marcador de texto 8"/>
          <p:cNvSpPr>
            <a:spLocks noGrp="1"/>
          </p:cNvSpPr>
          <p:nvPr>
            <p:ph type="body" sz="half" idx="24"/>
          </p:nvPr>
        </p:nvSpPr>
        <p:spPr>
          <a:xfrm>
            <a:off x="4907430" y="5716293"/>
            <a:ext cx="4679955" cy="1098784"/>
          </a:xfrm>
          <a:solidFill>
            <a:srgbClr val="FFFFFF">
              <a:alpha val="6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419" sz="1100" dirty="0">
                <a:solidFill>
                  <a:schemeClr val="dk1"/>
                </a:solidFill>
              </a:rPr>
              <a:t>El esquema </a:t>
            </a:r>
            <a:r>
              <a:rPr lang="es-419" sz="1100" dirty="0" smtClean="0">
                <a:solidFill>
                  <a:schemeClr val="dk1"/>
                </a:solidFill>
              </a:rPr>
              <a:t>debe </a:t>
            </a:r>
            <a:r>
              <a:rPr lang="es-419" sz="1100" dirty="0">
                <a:solidFill>
                  <a:schemeClr val="dk1"/>
                </a:solidFill>
              </a:rPr>
              <a:t>tener diseño.</a:t>
            </a:r>
          </a:p>
        </p:txBody>
      </p:sp>
      <p:sp>
        <p:nvSpPr>
          <p:cNvPr id="53" name="Marcador de texto 4"/>
          <p:cNvSpPr txBox="1">
            <a:spLocks/>
          </p:cNvSpPr>
          <p:nvPr/>
        </p:nvSpPr>
        <p:spPr>
          <a:xfrm>
            <a:off x="9672292" y="1427499"/>
            <a:ext cx="246153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usuario deberá hacer clic en cada elemento numerado para que se despliegue la información de cada elemento en la misma página.</a:t>
            </a:r>
          </a:p>
          <a:p>
            <a:r>
              <a:rPr lang="es-419" sz="1100" dirty="0" smtClean="0"/>
              <a:t>N</a:t>
            </a:r>
            <a:r>
              <a:rPr lang="es-419" sz="1100" dirty="0"/>
              <a:t>° de internos: 2</a:t>
            </a:r>
            <a:endParaRPr lang="es-MX" sz="1100" dirty="0"/>
          </a:p>
          <a:p>
            <a:endParaRPr lang="es-419" sz="1100" dirty="0"/>
          </a:p>
        </p:txBody>
      </p:sp>
      <p:sp>
        <p:nvSpPr>
          <p:cNvPr id="69" name="Flecha circular 68"/>
          <p:cNvSpPr/>
          <p:nvPr/>
        </p:nvSpPr>
        <p:spPr>
          <a:xfrm rot="3260655" flipV="1">
            <a:off x="1144420" y="1684532"/>
            <a:ext cx="1242069" cy="1463021"/>
          </a:xfrm>
          <a:prstGeom prst="circularArrow">
            <a:avLst>
              <a:gd name="adj1" fmla="val 25044"/>
              <a:gd name="adj2" fmla="val 1641869"/>
              <a:gd name="adj3" fmla="val 19265264"/>
              <a:gd name="adj4" fmla="val 13822544"/>
              <a:gd name="adj5" fmla="val 22554"/>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CO" dirty="0">
              <a:solidFill>
                <a:schemeClr val="tx1"/>
              </a:solidFill>
            </a:endParaRPr>
          </a:p>
        </p:txBody>
      </p:sp>
      <p:sp>
        <p:nvSpPr>
          <p:cNvPr id="70" name="Flecha circular 69"/>
          <p:cNvSpPr/>
          <p:nvPr/>
        </p:nvSpPr>
        <p:spPr>
          <a:xfrm rot="3260655" flipV="1">
            <a:off x="1193190" y="3826435"/>
            <a:ext cx="1440000" cy="1548000"/>
          </a:xfrm>
          <a:prstGeom prst="circularArrow">
            <a:avLst>
              <a:gd name="adj1" fmla="val 25044"/>
              <a:gd name="adj2" fmla="val 1641869"/>
              <a:gd name="adj3" fmla="val 19265264"/>
              <a:gd name="adj4" fmla="val 12736021"/>
              <a:gd name="adj5" fmla="val 22554"/>
            </a:avLst>
          </a:prstGeom>
          <a:solidFill>
            <a:srgbClr val="FF000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s-CO" dirty="0">
              <a:solidFill>
                <a:schemeClr val="tx1"/>
              </a:solidFill>
            </a:endParaRPr>
          </a:p>
        </p:txBody>
      </p:sp>
      <p:sp>
        <p:nvSpPr>
          <p:cNvPr id="71" name="Flecha circular 70"/>
          <p:cNvSpPr/>
          <p:nvPr/>
        </p:nvSpPr>
        <p:spPr>
          <a:xfrm rot="3260655" flipV="1">
            <a:off x="1180191" y="3384656"/>
            <a:ext cx="1440000" cy="1548000"/>
          </a:xfrm>
          <a:prstGeom prst="circularArrow">
            <a:avLst>
              <a:gd name="adj1" fmla="val 25044"/>
              <a:gd name="adj2" fmla="val 1641869"/>
              <a:gd name="adj3" fmla="val 19265264"/>
              <a:gd name="adj4" fmla="val 12736021"/>
              <a:gd name="adj5" fmla="val 22554"/>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s-CO" dirty="0">
              <a:solidFill>
                <a:schemeClr val="tx1"/>
              </a:solidFill>
            </a:endParaRPr>
          </a:p>
        </p:txBody>
      </p:sp>
      <p:sp>
        <p:nvSpPr>
          <p:cNvPr id="72" name="Flecha circular 71"/>
          <p:cNvSpPr/>
          <p:nvPr/>
        </p:nvSpPr>
        <p:spPr>
          <a:xfrm rot="3260655" flipV="1">
            <a:off x="1137737" y="2977601"/>
            <a:ext cx="1440000" cy="1548000"/>
          </a:xfrm>
          <a:prstGeom prst="circularArrow">
            <a:avLst>
              <a:gd name="adj1" fmla="val 25044"/>
              <a:gd name="adj2" fmla="val 1641869"/>
              <a:gd name="adj3" fmla="val 19265264"/>
              <a:gd name="adj4" fmla="val 13822544"/>
              <a:gd name="adj5" fmla="val 22554"/>
            </a:avLst>
          </a:prstGeom>
          <a:solidFill>
            <a:srgbClr val="7030A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CO" dirty="0">
              <a:solidFill>
                <a:schemeClr val="tx1"/>
              </a:solidFill>
            </a:endParaRPr>
          </a:p>
        </p:txBody>
      </p:sp>
      <p:sp>
        <p:nvSpPr>
          <p:cNvPr id="73" name="Rectángulo 72"/>
          <p:cNvSpPr/>
          <p:nvPr/>
        </p:nvSpPr>
        <p:spPr>
          <a:xfrm>
            <a:off x="731283" y="2089643"/>
            <a:ext cx="1137013" cy="307777"/>
          </a:xfrm>
          <a:prstGeom prst="rect">
            <a:avLst/>
          </a:prstGeom>
        </p:spPr>
        <p:txBody>
          <a:bodyPr wrap="square">
            <a:spAutoFit/>
          </a:bodyPr>
          <a:lstStyle/>
          <a:p>
            <a:r>
              <a:rPr lang="es-CO" sz="1400" b="1" dirty="0" smtClean="0"/>
              <a:t>Condiciones:</a:t>
            </a:r>
            <a:endParaRPr lang="es-CO" sz="1400" b="1" dirty="0"/>
          </a:p>
        </p:txBody>
      </p:sp>
      <p:sp>
        <p:nvSpPr>
          <p:cNvPr id="74" name="Elipse 73"/>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2</a:t>
            </a:r>
            <a:endParaRPr lang="es-CO" sz="1200" dirty="0">
              <a:solidFill>
                <a:schemeClr val="bg1"/>
              </a:solidFill>
            </a:endParaRPr>
          </a:p>
        </p:txBody>
      </p:sp>
      <p:sp>
        <p:nvSpPr>
          <p:cNvPr id="75" name="Flecha circular 74"/>
          <p:cNvSpPr/>
          <p:nvPr/>
        </p:nvSpPr>
        <p:spPr>
          <a:xfrm rot="3260655" flipV="1">
            <a:off x="1124068" y="2596057"/>
            <a:ext cx="1440000" cy="1548000"/>
          </a:xfrm>
          <a:prstGeom prst="circularArrow">
            <a:avLst>
              <a:gd name="adj1" fmla="val 25044"/>
              <a:gd name="adj2" fmla="val 1641869"/>
              <a:gd name="adj3" fmla="val 19265264"/>
              <a:gd name="adj4" fmla="val 12736021"/>
              <a:gd name="adj5" fmla="val 22554"/>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s-CO" dirty="0">
              <a:solidFill>
                <a:schemeClr val="tx1"/>
              </a:solidFill>
            </a:endParaRPr>
          </a:p>
        </p:txBody>
      </p:sp>
      <p:sp>
        <p:nvSpPr>
          <p:cNvPr id="76" name="Flecha circular 75"/>
          <p:cNvSpPr/>
          <p:nvPr/>
        </p:nvSpPr>
        <p:spPr>
          <a:xfrm rot="3260655" flipV="1">
            <a:off x="1111069" y="2154278"/>
            <a:ext cx="1440000" cy="1548000"/>
          </a:xfrm>
          <a:prstGeom prst="circularArrow">
            <a:avLst>
              <a:gd name="adj1" fmla="val 25044"/>
              <a:gd name="adj2" fmla="val 1641869"/>
              <a:gd name="adj3" fmla="val 19265264"/>
              <a:gd name="adj4" fmla="val 12736021"/>
              <a:gd name="adj5" fmla="val 22554"/>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s-CO" dirty="0">
              <a:solidFill>
                <a:schemeClr val="tx1"/>
              </a:solidFill>
            </a:endParaRPr>
          </a:p>
        </p:txBody>
      </p:sp>
      <p:sp>
        <p:nvSpPr>
          <p:cNvPr id="77" name="Cheurón 76"/>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78" name="CuadroTexto 77"/>
          <p:cNvSpPr txBox="1"/>
          <p:nvPr/>
        </p:nvSpPr>
        <p:spPr>
          <a:xfrm>
            <a:off x="1224390" y="3038680"/>
            <a:ext cx="854710" cy="323165"/>
          </a:xfrm>
          <a:prstGeom prst="rect">
            <a:avLst/>
          </a:prstGeom>
          <a:noFill/>
        </p:spPr>
        <p:txBody>
          <a:bodyPr wrap="square" lIns="0" tIns="0" rIns="0" bIns="0" rtlCol="0">
            <a:spAutoFit/>
          </a:bodyPr>
          <a:lstStyle>
            <a:defPPr>
              <a:defRPr lang="es-CO"/>
            </a:defPPr>
            <a:lvl1pPr>
              <a:defRPr sz="1050">
                <a:effectLst>
                  <a:outerShdw blurRad="50800" dist="50800" dir="5400000" algn="ctr" rotWithShape="0">
                    <a:schemeClr val="bg1"/>
                  </a:outerShdw>
                </a:effectLst>
              </a:defRPr>
            </a:lvl1pPr>
          </a:lstStyle>
          <a:p>
            <a:r>
              <a:rPr lang="es-ES" dirty="0"/>
              <a:t>2. </a:t>
            </a:r>
            <a:r>
              <a:rPr lang="es-CO" dirty="0"/>
              <a:t>precursores y creadores </a:t>
            </a:r>
          </a:p>
        </p:txBody>
      </p:sp>
      <p:sp>
        <p:nvSpPr>
          <p:cNvPr id="79" name="CuadroTexto 78"/>
          <p:cNvSpPr txBox="1"/>
          <p:nvPr/>
        </p:nvSpPr>
        <p:spPr>
          <a:xfrm>
            <a:off x="1224752" y="2565685"/>
            <a:ext cx="756803" cy="323165"/>
          </a:xfrm>
          <a:prstGeom prst="rect">
            <a:avLst/>
          </a:prstGeom>
          <a:noFill/>
        </p:spPr>
        <p:txBody>
          <a:bodyPr wrap="square" lIns="0" tIns="0" rIns="0" bIns="0" rtlCol="0">
            <a:spAutoFit/>
          </a:bodyPr>
          <a:lstStyle/>
          <a:p>
            <a:r>
              <a:rPr lang="es-ES" sz="1050" dirty="0" smtClean="0">
                <a:effectLst>
                  <a:outerShdw blurRad="50800" dist="50800" dir="5400000" algn="ctr" rotWithShape="0">
                    <a:schemeClr val="bg1"/>
                  </a:outerShdw>
                </a:effectLst>
              </a:rPr>
              <a:t>1. Principios filosóficos</a:t>
            </a:r>
            <a:endParaRPr lang="es-CO" sz="1050" dirty="0">
              <a:effectLst>
                <a:outerShdw blurRad="50800" dist="50800" dir="5400000" algn="ctr" rotWithShape="0">
                  <a:schemeClr val="bg1"/>
                </a:outerShdw>
              </a:effectLst>
            </a:endParaRPr>
          </a:p>
        </p:txBody>
      </p:sp>
      <p:sp>
        <p:nvSpPr>
          <p:cNvPr id="80" name="CuadroTexto 79"/>
          <p:cNvSpPr txBox="1"/>
          <p:nvPr/>
        </p:nvSpPr>
        <p:spPr>
          <a:xfrm>
            <a:off x="1191742" y="3470279"/>
            <a:ext cx="1128728" cy="323165"/>
          </a:xfrm>
          <a:prstGeom prst="rect">
            <a:avLst/>
          </a:prstGeom>
          <a:noFill/>
        </p:spPr>
        <p:txBody>
          <a:bodyPr wrap="square" lIns="0" tIns="0" rIns="0" bIns="0" rtlCol="0">
            <a:spAutoFit/>
          </a:bodyPr>
          <a:lstStyle>
            <a:defPPr>
              <a:defRPr lang="es-CO"/>
            </a:defPPr>
            <a:lvl1pPr>
              <a:defRPr sz="1050">
                <a:effectLst>
                  <a:outerShdw blurRad="50800" dist="50800" dir="5400000" algn="ctr" rotWithShape="0">
                    <a:schemeClr val="bg1"/>
                  </a:outerShdw>
                </a:effectLst>
              </a:defRPr>
            </a:lvl1pPr>
          </a:lstStyle>
          <a:p>
            <a:r>
              <a:rPr lang="es-ES" dirty="0"/>
              <a:t>3. </a:t>
            </a:r>
            <a:r>
              <a:rPr lang="es-ES" dirty="0" smtClean="0"/>
              <a:t>Genealogía </a:t>
            </a:r>
            <a:r>
              <a:rPr lang="es-ES" dirty="0"/>
              <a:t>epistemológica</a:t>
            </a:r>
            <a:endParaRPr lang="es-CO" dirty="0"/>
          </a:p>
        </p:txBody>
      </p:sp>
      <p:sp>
        <p:nvSpPr>
          <p:cNvPr id="81" name="CuadroTexto 80"/>
          <p:cNvSpPr txBox="1"/>
          <p:nvPr/>
        </p:nvSpPr>
        <p:spPr>
          <a:xfrm>
            <a:off x="1349794" y="4623327"/>
            <a:ext cx="962550" cy="484748"/>
          </a:xfrm>
          <a:prstGeom prst="rect">
            <a:avLst/>
          </a:prstGeom>
          <a:noFill/>
        </p:spPr>
        <p:txBody>
          <a:bodyPr wrap="square" lIns="0" tIns="0" rIns="0" bIns="0" rtlCol="0">
            <a:spAutoFit/>
          </a:bodyPr>
          <a:lstStyle>
            <a:defPPr>
              <a:defRPr lang="es-CO"/>
            </a:defPPr>
            <a:lvl1pPr>
              <a:defRPr sz="1050">
                <a:effectLst>
                  <a:outerShdw blurRad="50800" dist="50800" dir="5400000" algn="ctr" rotWithShape="0">
                    <a:schemeClr val="bg1"/>
                  </a:outerShdw>
                </a:effectLst>
              </a:defRPr>
            </a:lvl1pPr>
          </a:lstStyle>
          <a:p>
            <a:r>
              <a:rPr lang="es-ES" dirty="0"/>
              <a:t>6. </a:t>
            </a:r>
          </a:p>
          <a:p>
            <a:r>
              <a:rPr lang="es-CO" dirty="0"/>
              <a:t>Método investigativo</a:t>
            </a:r>
          </a:p>
        </p:txBody>
      </p:sp>
      <p:sp>
        <p:nvSpPr>
          <p:cNvPr id="82" name="CuadroTexto 81"/>
          <p:cNvSpPr txBox="1"/>
          <p:nvPr/>
        </p:nvSpPr>
        <p:spPr>
          <a:xfrm>
            <a:off x="1368014" y="4312508"/>
            <a:ext cx="841956" cy="323165"/>
          </a:xfrm>
          <a:prstGeom prst="rect">
            <a:avLst/>
          </a:prstGeom>
          <a:noFill/>
        </p:spPr>
        <p:txBody>
          <a:bodyPr wrap="square" lIns="0" tIns="0" rIns="0" bIns="0" rtlCol="0">
            <a:spAutoFit/>
          </a:bodyPr>
          <a:lstStyle>
            <a:defPPr>
              <a:defRPr lang="es-CO"/>
            </a:defPPr>
            <a:lvl1pPr>
              <a:defRPr sz="1050">
                <a:effectLst>
                  <a:outerShdw blurRad="50800" dist="50800" dir="5400000" algn="ctr" rotWithShape="0">
                    <a:schemeClr val="bg1"/>
                  </a:outerShdw>
                </a:effectLst>
              </a:defRPr>
            </a:lvl1pPr>
          </a:lstStyle>
          <a:p>
            <a:r>
              <a:rPr lang="es-ES" dirty="0"/>
              <a:t>5. </a:t>
            </a:r>
            <a:r>
              <a:rPr lang="es-ES" dirty="0" smtClean="0"/>
              <a:t> Aporte </a:t>
            </a:r>
            <a:r>
              <a:rPr lang="es-ES" dirty="0"/>
              <a:t>teórico</a:t>
            </a:r>
            <a:endParaRPr lang="es-CO" dirty="0"/>
          </a:p>
        </p:txBody>
      </p:sp>
      <p:sp>
        <p:nvSpPr>
          <p:cNvPr id="83" name="CuadroTexto 82"/>
          <p:cNvSpPr txBox="1"/>
          <p:nvPr/>
        </p:nvSpPr>
        <p:spPr>
          <a:xfrm>
            <a:off x="1238749" y="3911443"/>
            <a:ext cx="1050070" cy="323165"/>
          </a:xfrm>
          <a:prstGeom prst="rect">
            <a:avLst/>
          </a:prstGeom>
          <a:noFill/>
        </p:spPr>
        <p:txBody>
          <a:bodyPr wrap="square" lIns="0" tIns="0" rIns="0" bIns="0" rtlCol="0">
            <a:spAutoFit/>
          </a:bodyPr>
          <a:lstStyle>
            <a:defPPr>
              <a:defRPr lang="es-CO"/>
            </a:defPPr>
            <a:lvl1pPr>
              <a:defRPr sz="1050">
                <a:effectLst>
                  <a:outerShdw blurRad="50800" dist="50800" dir="5400000" algn="ctr" rotWithShape="0">
                    <a:schemeClr val="bg1"/>
                  </a:outerShdw>
                </a:effectLst>
              </a:defRPr>
            </a:lvl1pPr>
          </a:lstStyle>
          <a:p>
            <a:r>
              <a:rPr lang="es-ES" dirty="0" smtClean="0"/>
              <a:t>4.  Semántica propia</a:t>
            </a:r>
            <a:endParaRPr lang="es-CO" dirty="0"/>
          </a:p>
        </p:txBody>
      </p:sp>
      <p:sp>
        <p:nvSpPr>
          <p:cNvPr id="84" name="Rectángulo 83"/>
          <p:cNvSpPr/>
          <p:nvPr/>
        </p:nvSpPr>
        <p:spPr>
          <a:xfrm>
            <a:off x="113828" y="3712421"/>
            <a:ext cx="1174259" cy="8641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s-419" sz="1200" i="1" dirty="0" smtClean="0">
                <a:solidFill>
                  <a:schemeClr val="tx1"/>
                </a:solidFill>
              </a:rPr>
              <a:t>Haga  clic en cada condición para ver la información.</a:t>
            </a:r>
            <a:endParaRPr lang="es-MX" sz="1200" i="1" dirty="0">
              <a:solidFill>
                <a:schemeClr val="tx1"/>
              </a:solidFill>
            </a:endParaRPr>
          </a:p>
        </p:txBody>
      </p:sp>
    </p:spTree>
    <p:extLst>
      <p:ext uri="{BB962C8B-B14F-4D97-AF65-F5344CB8AC3E}">
        <p14:creationId xmlns:p14="http://schemas.microsoft.com/office/powerpoint/2010/main" val="3267583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pic>
        <p:nvPicPr>
          <p:cNvPr id="3" name="Imagen 2"/>
          <p:cNvPicPr>
            <a:picLocks noChangeAspect="1"/>
          </p:cNvPicPr>
          <p:nvPr/>
        </p:nvPicPr>
        <p:blipFill>
          <a:blip r:embed="rId2"/>
          <a:stretch>
            <a:fillRect/>
          </a:stretch>
        </p:blipFill>
        <p:spPr>
          <a:xfrm>
            <a:off x="1503707" y="1808922"/>
            <a:ext cx="868432" cy="906190"/>
          </a:xfrm>
          <a:prstGeom prst="rect">
            <a:avLst/>
          </a:prstGeom>
        </p:spPr>
      </p:pic>
      <p:pic>
        <p:nvPicPr>
          <p:cNvPr id="4" name="Imagen 3"/>
          <p:cNvPicPr>
            <a:picLocks noChangeAspect="1"/>
          </p:cNvPicPr>
          <p:nvPr/>
        </p:nvPicPr>
        <p:blipFill>
          <a:blip r:embed="rId3"/>
          <a:stretch>
            <a:fillRect/>
          </a:stretch>
        </p:blipFill>
        <p:spPr>
          <a:xfrm>
            <a:off x="3099765" y="1808922"/>
            <a:ext cx="864999" cy="906190"/>
          </a:xfrm>
          <a:prstGeom prst="rect">
            <a:avLst/>
          </a:prstGeom>
        </p:spPr>
      </p:pic>
      <p:pic>
        <p:nvPicPr>
          <p:cNvPr id="5" name="Imagen 4"/>
          <p:cNvPicPr>
            <a:picLocks noChangeAspect="1"/>
          </p:cNvPicPr>
          <p:nvPr/>
        </p:nvPicPr>
        <p:blipFill>
          <a:blip r:embed="rId4"/>
          <a:stretch>
            <a:fillRect/>
          </a:stretch>
        </p:blipFill>
        <p:spPr>
          <a:xfrm>
            <a:off x="4692390" y="1822741"/>
            <a:ext cx="958562" cy="981942"/>
          </a:xfrm>
          <a:prstGeom prst="rect">
            <a:avLst/>
          </a:prstGeom>
        </p:spPr>
      </p:pic>
      <p:pic>
        <p:nvPicPr>
          <p:cNvPr id="6" name="Imagen 5"/>
          <p:cNvPicPr>
            <a:picLocks noChangeAspect="1"/>
          </p:cNvPicPr>
          <p:nvPr/>
        </p:nvPicPr>
        <p:blipFill>
          <a:blip r:embed="rId5"/>
          <a:stretch>
            <a:fillRect/>
          </a:stretch>
        </p:blipFill>
        <p:spPr>
          <a:xfrm>
            <a:off x="6085777" y="1822741"/>
            <a:ext cx="1013171" cy="1036733"/>
          </a:xfrm>
          <a:prstGeom prst="rect">
            <a:avLst/>
          </a:prstGeom>
        </p:spPr>
      </p:pic>
      <p:pic>
        <p:nvPicPr>
          <p:cNvPr id="7" name="Imagen 6"/>
          <p:cNvPicPr>
            <a:picLocks noChangeAspect="1"/>
          </p:cNvPicPr>
          <p:nvPr/>
        </p:nvPicPr>
        <p:blipFill>
          <a:blip r:embed="rId6"/>
          <a:stretch>
            <a:fillRect/>
          </a:stretch>
        </p:blipFill>
        <p:spPr>
          <a:xfrm>
            <a:off x="7575517" y="1808922"/>
            <a:ext cx="927868" cy="995761"/>
          </a:xfrm>
          <a:prstGeom prst="rect">
            <a:avLst/>
          </a:prstGeom>
        </p:spPr>
      </p:pic>
      <p:pic>
        <p:nvPicPr>
          <p:cNvPr id="8" name="Imagen 7"/>
          <p:cNvPicPr>
            <a:picLocks noChangeAspect="1"/>
          </p:cNvPicPr>
          <p:nvPr/>
        </p:nvPicPr>
        <p:blipFill>
          <a:blip r:embed="rId7"/>
          <a:stretch>
            <a:fillRect/>
          </a:stretch>
        </p:blipFill>
        <p:spPr>
          <a:xfrm>
            <a:off x="9007479" y="1822741"/>
            <a:ext cx="991446" cy="1096919"/>
          </a:xfrm>
          <a:prstGeom prst="rect">
            <a:avLst/>
          </a:prstGeom>
        </p:spPr>
      </p:pic>
      <p:pic>
        <p:nvPicPr>
          <p:cNvPr id="9" name="Imagen 8"/>
          <p:cNvPicPr>
            <a:picLocks noChangeAspect="1"/>
          </p:cNvPicPr>
          <p:nvPr/>
        </p:nvPicPr>
        <p:blipFill>
          <a:blip r:embed="rId8"/>
          <a:stretch>
            <a:fillRect/>
          </a:stretch>
        </p:blipFill>
        <p:spPr>
          <a:xfrm>
            <a:off x="6783177" y="3703837"/>
            <a:ext cx="1150265" cy="929060"/>
          </a:xfrm>
          <a:prstGeom prst="rect">
            <a:avLst/>
          </a:prstGeom>
        </p:spPr>
      </p:pic>
      <p:pic>
        <p:nvPicPr>
          <p:cNvPr id="10" name="Imagen 9"/>
          <p:cNvPicPr>
            <a:picLocks noChangeAspect="1"/>
          </p:cNvPicPr>
          <p:nvPr/>
        </p:nvPicPr>
        <p:blipFill>
          <a:blip r:embed="rId9"/>
          <a:stretch>
            <a:fillRect/>
          </a:stretch>
        </p:blipFill>
        <p:spPr>
          <a:xfrm>
            <a:off x="2053749" y="3642469"/>
            <a:ext cx="857872" cy="1004338"/>
          </a:xfrm>
          <a:prstGeom prst="rect">
            <a:avLst/>
          </a:prstGeom>
        </p:spPr>
      </p:pic>
      <p:pic>
        <p:nvPicPr>
          <p:cNvPr id="11" name="Imagen 10"/>
          <p:cNvPicPr>
            <a:picLocks noChangeAspect="1"/>
          </p:cNvPicPr>
          <p:nvPr/>
        </p:nvPicPr>
        <p:blipFill>
          <a:blip r:embed="rId10"/>
          <a:stretch>
            <a:fillRect/>
          </a:stretch>
        </p:blipFill>
        <p:spPr>
          <a:xfrm>
            <a:off x="3560733" y="3709650"/>
            <a:ext cx="1046665" cy="879199"/>
          </a:xfrm>
          <a:prstGeom prst="rect">
            <a:avLst/>
          </a:prstGeom>
        </p:spPr>
      </p:pic>
      <p:pic>
        <p:nvPicPr>
          <p:cNvPr id="12" name="Imagen 11"/>
          <p:cNvPicPr>
            <a:picLocks noChangeAspect="1"/>
          </p:cNvPicPr>
          <p:nvPr/>
        </p:nvPicPr>
        <p:blipFill>
          <a:blip r:embed="rId11"/>
          <a:stretch>
            <a:fillRect/>
          </a:stretch>
        </p:blipFill>
        <p:spPr>
          <a:xfrm>
            <a:off x="5293803" y="3688293"/>
            <a:ext cx="975515" cy="999903"/>
          </a:xfrm>
          <a:prstGeom prst="rect">
            <a:avLst/>
          </a:prstGeom>
        </p:spPr>
      </p:pic>
      <p:pic>
        <p:nvPicPr>
          <p:cNvPr id="13" name="Imagen 12"/>
          <p:cNvPicPr>
            <a:picLocks noChangeAspect="1"/>
          </p:cNvPicPr>
          <p:nvPr/>
        </p:nvPicPr>
        <p:blipFill rotWithShape="1">
          <a:blip r:embed="rId12"/>
          <a:srcRect l="25707" t="50222" r="69189" b="39852"/>
          <a:stretch/>
        </p:blipFill>
        <p:spPr>
          <a:xfrm>
            <a:off x="8540877" y="3703837"/>
            <a:ext cx="872261" cy="954147"/>
          </a:xfrm>
          <a:prstGeom prst="rect">
            <a:avLst/>
          </a:prstGeom>
        </p:spPr>
      </p:pic>
    </p:spTree>
    <p:extLst>
      <p:ext uri="{BB962C8B-B14F-4D97-AF65-F5344CB8AC3E}">
        <p14:creationId xmlns:p14="http://schemas.microsoft.com/office/powerpoint/2010/main" val="4226979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ángulo redondeado 50"/>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fundamentación en conceptos claves de epistemología.</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677621"/>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419" sz="1100" b="1" dirty="0">
                <a:solidFill>
                  <a:prstClr val="black"/>
                </a:solidFill>
              </a:rPr>
              <a:t>El concepto de epistemología</a:t>
            </a:r>
            <a:endParaRPr lang="es-MX" sz="1100" b="1" dirty="0">
              <a:solidFill>
                <a:prstClr val="black"/>
              </a:solidFill>
            </a:endParaRPr>
          </a:p>
          <a:p>
            <a:pPr lvl="0">
              <a:lnSpc>
                <a:spcPct val="90000"/>
              </a:lnSpc>
              <a:spcBef>
                <a:spcPts val="1000"/>
              </a:spcBef>
            </a:pPr>
            <a:r>
              <a:rPr lang="es-419" sz="1100" b="1" dirty="0">
                <a:solidFill>
                  <a:srgbClr val="C00000"/>
                </a:solidFill>
              </a:rPr>
              <a:t>Subtema</a:t>
            </a:r>
            <a:r>
              <a:rPr lang="es-419" sz="1100" b="1" dirty="0">
                <a:solidFill>
                  <a:prstClr val="white">
                    <a:lumMod val="50000"/>
                  </a:prstClr>
                </a:solidFill>
              </a:rPr>
              <a:t>: </a:t>
            </a:r>
            <a:r>
              <a:rPr lang="es-CO" sz="1100" b="1" dirty="0">
                <a:solidFill>
                  <a:prstClr val="black"/>
                </a:solidFill>
              </a:rPr>
              <a:t>Qué se requiere para que un desarrollo conceptual se pueda considerar un modelo epistémico</a:t>
            </a:r>
            <a:endParaRPr lang="es-MX" sz="1100" b="1" dirty="0">
              <a:solidFill>
                <a:prstClr val="black"/>
              </a:solidFill>
            </a:endParaRPr>
          </a:p>
        </p:txBody>
      </p:sp>
      <p:sp>
        <p:nvSpPr>
          <p:cNvPr id="15" name="Rectángulo redondeado 14"/>
          <p:cNvSpPr/>
          <p:nvPr/>
        </p:nvSpPr>
        <p:spPr>
          <a:xfrm>
            <a:off x="2089216" y="4053475"/>
            <a:ext cx="7081357" cy="1031280"/>
          </a:xfrm>
          <a:prstGeom prst="roundRect">
            <a:avLst/>
          </a:prstGeom>
          <a:no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s-CO" sz="1400" dirty="0" smtClean="0">
                <a:solidFill>
                  <a:schemeClr val="tx1"/>
                </a:solidFill>
              </a:rPr>
              <a:t>Como </a:t>
            </a:r>
            <a:r>
              <a:rPr lang="es-CO" sz="1400" dirty="0">
                <a:solidFill>
                  <a:schemeClr val="tx1"/>
                </a:solidFill>
              </a:rPr>
              <a:t>parte de la respuesta a la pregunta </a:t>
            </a:r>
            <a:r>
              <a:rPr lang="es-CO" sz="1400" b="1" dirty="0">
                <a:solidFill>
                  <a:schemeClr val="tx1"/>
                </a:solidFill>
              </a:rPr>
              <a:t>“¿cómo se accede al conocimiento?</a:t>
            </a:r>
            <a:r>
              <a:rPr lang="es-CO" sz="1400" dirty="0">
                <a:solidFill>
                  <a:schemeClr val="tx1"/>
                </a:solidFill>
              </a:rPr>
              <a:t>”, si se trata de un modelo que ha dado aportes a los procesos de investigación, debe haber desarrollado por lo menos un </a:t>
            </a:r>
            <a:r>
              <a:rPr lang="es-CO" sz="1400" b="1" dirty="0">
                <a:solidFill>
                  <a:schemeClr val="tx1"/>
                </a:solidFill>
              </a:rPr>
              <a:t>método para investigar</a:t>
            </a:r>
            <a:r>
              <a:rPr lang="es-CO" sz="1400" dirty="0">
                <a:solidFill>
                  <a:schemeClr val="tx1"/>
                </a:solidFill>
              </a:rPr>
              <a:t>.</a:t>
            </a:r>
          </a:p>
        </p:txBody>
      </p:sp>
      <p:sp>
        <p:nvSpPr>
          <p:cNvPr id="52" name="Marcador de texto 8"/>
          <p:cNvSpPr>
            <a:spLocks noGrp="1"/>
          </p:cNvSpPr>
          <p:nvPr>
            <p:ph type="body" sz="half" idx="24"/>
          </p:nvPr>
        </p:nvSpPr>
        <p:spPr>
          <a:xfrm>
            <a:off x="4907430" y="5716293"/>
            <a:ext cx="4679955" cy="1098784"/>
          </a:xfrm>
          <a:solidFill>
            <a:srgbClr val="FFFFFF">
              <a:alpha val="6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419" sz="1100" dirty="0">
                <a:solidFill>
                  <a:schemeClr val="dk1"/>
                </a:solidFill>
              </a:rPr>
              <a:t>El esquema </a:t>
            </a:r>
            <a:r>
              <a:rPr lang="es-419" sz="1100" dirty="0" smtClean="0">
                <a:solidFill>
                  <a:schemeClr val="dk1"/>
                </a:solidFill>
              </a:rPr>
              <a:t>debe </a:t>
            </a:r>
            <a:r>
              <a:rPr lang="es-419" sz="1100" dirty="0">
                <a:solidFill>
                  <a:schemeClr val="dk1"/>
                </a:solidFill>
              </a:rPr>
              <a:t>tener diseño.</a:t>
            </a:r>
          </a:p>
        </p:txBody>
      </p:sp>
      <p:sp>
        <p:nvSpPr>
          <p:cNvPr id="53" name="Marcador de texto 4"/>
          <p:cNvSpPr txBox="1">
            <a:spLocks/>
          </p:cNvSpPr>
          <p:nvPr/>
        </p:nvSpPr>
        <p:spPr>
          <a:xfrm>
            <a:off x="9672292" y="1427499"/>
            <a:ext cx="246153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usuario deberá hacer clic en cada elemento numerado para que se despliegue la información de cada elemento en la misma página.</a:t>
            </a:r>
          </a:p>
          <a:p>
            <a:r>
              <a:rPr lang="es-419" sz="1100" dirty="0" smtClean="0"/>
              <a:t>N</a:t>
            </a:r>
            <a:r>
              <a:rPr lang="es-419" sz="1100" dirty="0"/>
              <a:t>° de internos: 2</a:t>
            </a:r>
            <a:endParaRPr lang="es-MX" sz="1100" dirty="0"/>
          </a:p>
          <a:p>
            <a:endParaRPr lang="es-419" sz="1100" dirty="0"/>
          </a:p>
        </p:txBody>
      </p:sp>
      <p:sp>
        <p:nvSpPr>
          <p:cNvPr id="55" name="Flecha circular 54"/>
          <p:cNvSpPr/>
          <p:nvPr/>
        </p:nvSpPr>
        <p:spPr>
          <a:xfrm rot="3260655" flipV="1">
            <a:off x="1144420" y="1684532"/>
            <a:ext cx="1242069" cy="1463021"/>
          </a:xfrm>
          <a:prstGeom prst="circularArrow">
            <a:avLst>
              <a:gd name="adj1" fmla="val 25044"/>
              <a:gd name="adj2" fmla="val 1641869"/>
              <a:gd name="adj3" fmla="val 19265264"/>
              <a:gd name="adj4" fmla="val 13822544"/>
              <a:gd name="adj5" fmla="val 22554"/>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CO" dirty="0">
              <a:solidFill>
                <a:schemeClr val="tx1"/>
              </a:solidFill>
            </a:endParaRPr>
          </a:p>
        </p:txBody>
      </p:sp>
      <p:sp>
        <p:nvSpPr>
          <p:cNvPr id="56" name="Flecha circular 55"/>
          <p:cNvSpPr/>
          <p:nvPr/>
        </p:nvSpPr>
        <p:spPr>
          <a:xfrm rot="3260655" flipV="1">
            <a:off x="1193190" y="3826435"/>
            <a:ext cx="1440000" cy="1548000"/>
          </a:xfrm>
          <a:prstGeom prst="circularArrow">
            <a:avLst>
              <a:gd name="adj1" fmla="val 25044"/>
              <a:gd name="adj2" fmla="val 1641869"/>
              <a:gd name="adj3" fmla="val 19265264"/>
              <a:gd name="adj4" fmla="val 12736021"/>
              <a:gd name="adj5" fmla="val 22554"/>
            </a:avLst>
          </a:prstGeom>
          <a:solidFill>
            <a:srgbClr val="FF000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s-CO" dirty="0">
              <a:solidFill>
                <a:schemeClr val="tx1"/>
              </a:solidFill>
            </a:endParaRPr>
          </a:p>
        </p:txBody>
      </p:sp>
      <p:sp>
        <p:nvSpPr>
          <p:cNvPr id="57" name="Flecha circular 56"/>
          <p:cNvSpPr/>
          <p:nvPr/>
        </p:nvSpPr>
        <p:spPr>
          <a:xfrm rot="3260655" flipV="1">
            <a:off x="1180191" y="3384656"/>
            <a:ext cx="1440000" cy="1548000"/>
          </a:xfrm>
          <a:prstGeom prst="circularArrow">
            <a:avLst>
              <a:gd name="adj1" fmla="val 25044"/>
              <a:gd name="adj2" fmla="val 1641869"/>
              <a:gd name="adj3" fmla="val 19265264"/>
              <a:gd name="adj4" fmla="val 12736021"/>
              <a:gd name="adj5" fmla="val 22554"/>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s-CO" dirty="0">
              <a:solidFill>
                <a:schemeClr val="tx1"/>
              </a:solidFill>
            </a:endParaRPr>
          </a:p>
        </p:txBody>
      </p:sp>
      <p:sp>
        <p:nvSpPr>
          <p:cNvPr id="58" name="Flecha circular 57"/>
          <p:cNvSpPr/>
          <p:nvPr/>
        </p:nvSpPr>
        <p:spPr>
          <a:xfrm rot="3260655" flipV="1">
            <a:off x="1137737" y="2977601"/>
            <a:ext cx="1440000" cy="1548000"/>
          </a:xfrm>
          <a:prstGeom prst="circularArrow">
            <a:avLst>
              <a:gd name="adj1" fmla="val 25044"/>
              <a:gd name="adj2" fmla="val 1641869"/>
              <a:gd name="adj3" fmla="val 19265264"/>
              <a:gd name="adj4" fmla="val 13822544"/>
              <a:gd name="adj5" fmla="val 22554"/>
            </a:avLst>
          </a:prstGeom>
          <a:solidFill>
            <a:srgbClr val="7030A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CO" dirty="0">
              <a:solidFill>
                <a:schemeClr val="tx1"/>
              </a:solidFill>
            </a:endParaRPr>
          </a:p>
        </p:txBody>
      </p:sp>
      <p:sp>
        <p:nvSpPr>
          <p:cNvPr id="59" name="Rectángulo 58"/>
          <p:cNvSpPr/>
          <p:nvPr/>
        </p:nvSpPr>
        <p:spPr>
          <a:xfrm>
            <a:off x="731283" y="2089643"/>
            <a:ext cx="1137013" cy="307777"/>
          </a:xfrm>
          <a:prstGeom prst="rect">
            <a:avLst/>
          </a:prstGeom>
        </p:spPr>
        <p:txBody>
          <a:bodyPr wrap="square">
            <a:spAutoFit/>
          </a:bodyPr>
          <a:lstStyle/>
          <a:p>
            <a:r>
              <a:rPr lang="es-CO" sz="1400" b="1" dirty="0" smtClean="0"/>
              <a:t>Condiciones:</a:t>
            </a:r>
            <a:endParaRPr lang="es-CO" sz="1400" b="1" dirty="0"/>
          </a:p>
        </p:txBody>
      </p:sp>
      <p:sp>
        <p:nvSpPr>
          <p:cNvPr id="60" name="Elipse 59"/>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2</a:t>
            </a:r>
            <a:endParaRPr lang="es-CO" sz="1200" dirty="0">
              <a:solidFill>
                <a:schemeClr val="bg1"/>
              </a:solidFill>
            </a:endParaRPr>
          </a:p>
        </p:txBody>
      </p:sp>
      <p:sp>
        <p:nvSpPr>
          <p:cNvPr id="61" name="Flecha circular 60"/>
          <p:cNvSpPr/>
          <p:nvPr/>
        </p:nvSpPr>
        <p:spPr>
          <a:xfrm rot="3260655" flipV="1">
            <a:off x="1124068" y="2596057"/>
            <a:ext cx="1440000" cy="1548000"/>
          </a:xfrm>
          <a:prstGeom prst="circularArrow">
            <a:avLst>
              <a:gd name="adj1" fmla="val 25044"/>
              <a:gd name="adj2" fmla="val 1641869"/>
              <a:gd name="adj3" fmla="val 19265264"/>
              <a:gd name="adj4" fmla="val 12736021"/>
              <a:gd name="adj5" fmla="val 22554"/>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s-CO" dirty="0">
              <a:solidFill>
                <a:schemeClr val="tx1"/>
              </a:solidFill>
            </a:endParaRPr>
          </a:p>
        </p:txBody>
      </p:sp>
      <p:sp>
        <p:nvSpPr>
          <p:cNvPr id="62" name="Flecha circular 61"/>
          <p:cNvSpPr/>
          <p:nvPr/>
        </p:nvSpPr>
        <p:spPr>
          <a:xfrm rot="3260655" flipV="1">
            <a:off x="1111069" y="2154278"/>
            <a:ext cx="1440000" cy="1548000"/>
          </a:xfrm>
          <a:prstGeom prst="circularArrow">
            <a:avLst>
              <a:gd name="adj1" fmla="val 25044"/>
              <a:gd name="adj2" fmla="val 1641869"/>
              <a:gd name="adj3" fmla="val 19265264"/>
              <a:gd name="adj4" fmla="val 12736021"/>
              <a:gd name="adj5" fmla="val 22554"/>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s-CO" dirty="0">
              <a:solidFill>
                <a:schemeClr val="tx1"/>
              </a:solidFill>
            </a:endParaRPr>
          </a:p>
        </p:txBody>
      </p:sp>
      <p:sp>
        <p:nvSpPr>
          <p:cNvPr id="63" name="Cheurón 62"/>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64" name="CuadroTexto 63"/>
          <p:cNvSpPr txBox="1"/>
          <p:nvPr/>
        </p:nvSpPr>
        <p:spPr>
          <a:xfrm>
            <a:off x="1224390" y="3038680"/>
            <a:ext cx="854710" cy="323165"/>
          </a:xfrm>
          <a:prstGeom prst="rect">
            <a:avLst/>
          </a:prstGeom>
          <a:noFill/>
        </p:spPr>
        <p:txBody>
          <a:bodyPr wrap="square" lIns="0" tIns="0" rIns="0" bIns="0" rtlCol="0">
            <a:spAutoFit/>
          </a:bodyPr>
          <a:lstStyle>
            <a:defPPr>
              <a:defRPr lang="es-CO"/>
            </a:defPPr>
            <a:lvl1pPr>
              <a:defRPr sz="1050">
                <a:effectLst>
                  <a:outerShdw blurRad="50800" dist="50800" dir="5400000" algn="ctr" rotWithShape="0">
                    <a:schemeClr val="bg1"/>
                  </a:outerShdw>
                </a:effectLst>
              </a:defRPr>
            </a:lvl1pPr>
          </a:lstStyle>
          <a:p>
            <a:r>
              <a:rPr lang="es-ES" dirty="0"/>
              <a:t>2. </a:t>
            </a:r>
            <a:r>
              <a:rPr lang="es-CO" dirty="0"/>
              <a:t>precursores y creadores </a:t>
            </a:r>
          </a:p>
        </p:txBody>
      </p:sp>
      <p:sp>
        <p:nvSpPr>
          <p:cNvPr id="65" name="CuadroTexto 64"/>
          <p:cNvSpPr txBox="1"/>
          <p:nvPr/>
        </p:nvSpPr>
        <p:spPr>
          <a:xfrm>
            <a:off x="1224752" y="2565685"/>
            <a:ext cx="756803" cy="323165"/>
          </a:xfrm>
          <a:prstGeom prst="rect">
            <a:avLst/>
          </a:prstGeom>
          <a:noFill/>
        </p:spPr>
        <p:txBody>
          <a:bodyPr wrap="square" lIns="0" tIns="0" rIns="0" bIns="0" rtlCol="0">
            <a:spAutoFit/>
          </a:bodyPr>
          <a:lstStyle/>
          <a:p>
            <a:r>
              <a:rPr lang="es-ES" sz="1050" dirty="0" smtClean="0">
                <a:effectLst>
                  <a:outerShdw blurRad="50800" dist="50800" dir="5400000" algn="ctr" rotWithShape="0">
                    <a:schemeClr val="bg1"/>
                  </a:outerShdw>
                </a:effectLst>
              </a:rPr>
              <a:t>1. Principios filosóficos</a:t>
            </a:r>
            <a:endParaRPr lang="es-CO" sz="1050" dirty="0">
              <a:effectLst>
                <a:outerShdw blurRad="50800" dist="50800" dir="5400000" algn="ctr" rotWithShape="0">
                  <a:schemeClr val="bg1"/>
                </a:outerShdw>
              </a:effectLst>
            </a:endParaRPr>
          </a:p>
        </p:txBody>
      </p:sp>
      <p:sp>
        <p:nvSpPr>
          <p:cNvPr id="66" name="CuadroTexto 65"/>
          <p:cNvSpPr txBox="1"/>
          <p:nvPr/>
        </p:nvSpPr>
        <p:spPr>
          <a:xfrm>
            <a:off x="1191742" y="3470279"/>
            <a:ext cx="1128728" cy="323165"/>
          </a:xfrm>
          <a:prstGeom prst="rect">
            <a:avLst/>
          </a:prstGeom>
          <a:noFill/>
        </p:spPr>
        <p:txBody>
          <a:bodyPr wrap="square" lIns="0" tIns="0" rIns="0" bIns="0" rtlCol="0">
            <a:spAutoFit/>
          </a:bodyPr>
          <a:lstStyle>
            <a:defPPr>
              <a:defRPr lang="es-CO"/>
            </a:defPPr>
            <a:lvl1pPr>
              <a:defRPr sz="1050">
                <a:effectLst>
                  <a:outerShdw blurRad="50800" dist="50800" dir="5400000" algn="ctr" rotWithShape="0">
                    <a:schemeClr val="bg1"/>
                  </a:outerShdw>
                </a:effectLst>
              </a:defRPr>
            </a:lvl1pPr>
          </a:lstStyle>
          <a:p>
            <a:r>
              <a:rPr lang="es-ES" dirty="0"/>
              <a:t>3. </a:t>
            </a:r>
            <a:r>
              <a:rPr lang="es-ES" dirty="0" smtClean="0"/>
              <a:t>Genealogía </a:t>
            </a:r>
            <a:r>
              <a:rPr lang="es-ES" dirty="0"/>
              <a:t>epistemológica</a:t>
            </a:r>
            <a:endParaRPr lang="es-CO" dirty="0"/>
          </a:p>
        </p:txBody>
      </p:sp>
      <p:sp>
        <p:nvSpPr>
          <p:cNvPr id="67" name="CuadroTexto 66"/>
          <p:cNvSpPr txBox="1"/>
          <p:nvPr/>
        </p:nvSpPr>
        <p:spPr>
          <a:xfrm>
            <a:off x="1349794" y="4623327"/>
            <a:ext cx="962550" cy="484748"/>
          </a:xfrm>
          <a:prstGeom prst="rect">
            <a:avLst/>
          </a:prstGeom>
          <a:noFill/>
        </p:spPr>
        <p:txBody>
          <a:bodyPr wrap="square" lIns="0" tIns="0" rIns="0" bIns="0" rtlCol="0">
            <a:spAutoFit/>
          </a:bodyPr>
          <a:lstStyle>
            <a:defPPr>
              <a:defRPr lang="es-CO"/>
            </a:defPPr>
            <a:lvl1pPr>
              <a:defRPr sz="1050">
                <a:effectLst>
                  <a:outerShdw blurRad="50800" dist="50800" dir="5400000" algn="ctr" rotWithShape="0">
                    <a:schemeClr val="bg1"/>
                  </a:outerShdw>
                </a:effectLst>
              </a:defRPr>
            </a:lvl1pPr>
          </a:lstStyle>
          <a:p>
            <a:r>
              <a:rPr lang="es-ES" dirty="0"/>
              <a:t>6. </a:t>
            </a:r>
          </a:p>
          <a:p>
            <a:r>
              <a:rPr lang="es-CO" dirty="0"/>
              <a:t>Método investigativo</a:t>
            </a:r>
          </a:p>
        </p:txBody>
      </p:sp>
      <p:sp>
        <p:nvSpPr>
          <p:cNvPr id="68" name="CuadroTexto 67"/>
          <p:cNvSpPr txBox="1"/>
          <p:nvPr/>
        </p:nvSpPr>
        <p:spPr>
          <a:xfrm>
            <a:off x="1368014" y="4312508"/>
            <a:ext cx="841956" cy="323165"/>
          </a:xfrm>
          <a:prstGeom prst="rect">
            <a:avLst/>
          </a:prstGeom>
          <a:noFill/>
        </p:spPr>
        <p:txBody>
          <a:bodyPr wrap="square" lIns="0" tIns="0" rIns="0" bIns="0" rtlCol="0">
            <a:spAutoFit/>
          </a:bodyPr>
          <a:lstStyle>
            <a:defPPr>
              <a:defRPr lang="es-CO"/>
            </a:defPPr>
            <a:lvl1pPr>
              <a:defRPr sz="1050">
                <a:effectLst>
                  <a:outerShdw blurRad="50800" dist="50800" dir="5400000" algn="ctr" rotWithShape="0">
                    <a:schemeClr val="bg1"/>
                  </a:outerShdw>
                </a:effectLst>
              </a:defRPr>
            </a:lvl1pPr>
          </a:lstStyle>
          <a:p>
            <a:r>
              <a:rPr lang="es-ES" dirty="0"/>
              <a:t>5. </a:t>
            </a:r>
            <a:r>
              <a:rPr lang="es-ES" dirty="0" smtClean="0"/>
              <a:t> Aporte </a:t>
            </a:r>
            <a:r>
              <a:rPr lang="es-ES" dirty="0"/>
              <a:t>teórico</a:t>
            </a:r>
            <a:endParaRPr lang="es-CO" dirty="0"/>
          </a:p>
        </p:txBody>
      </p:sp>
      <p:sp>
        <p:nvSpPr>
          <p:cNvPr id="69" name="CuadroTexto 68"/>
          <p:cNvSpPr txBox="1"/>
          <p:nvPr/>
        </p:nvSpPr>
        <p:spPr>
          <a:xfrm>
            <a:off x="1238749" y="3911443"/>
            <a:ext cx="1050070" cy="323165"/>
          </a:xfrm>
          <a:prstGeom prst="rect">
            <a:avLst/>
          </a:prstGeom>
          <a:noFill/>
        </p:spPr>
        <p:txBody>
          <a:bodyPr wrap="square" lIns="0" tIns="0" rIns="0" bIns="0" rtlCol="0">
            <a:spAutoFit/>
          </a:bodyPr>
          <a:lstStyle>
            <a:defPPr>
              <a:defRPr lang="es-CO"/>
            </a:defPPr>
            <a:lvl1pPr>
              <a:defRPr sz="1050">
                <a:effectLst>
                  <a:outerShdw blurRad="50800" dist="50800" dir="5400000" algn="ctr" rotWithShape="0">
                    <a:schemeClr val="bg1"/>
                  </a:outerShdw>
                </a:effectLst>
              </a:defRPr>
            </a:lvl1pPr>
          </a:lstStyle>
          <a:p>
            <a:r>
              <a:rPr lang="es-ES" dirty="0" smtClean="0"/>
              <a:t>4.  Semántica propia</a:t>
            </a:r>
            <a:endParaRPr lang="es-CO" dirty="0"/>
          </a:p>
        </p:txBody>
      </p:sp>
      <p:sp>
        <p:nvSpPr>
          <p:cNvPr id="70" name="Rectángulo 69"/>
          <p:cNvSpPr/>
          <p:nvPr/>
        </p:nvSpPr>
        <p:spPr>
          <a:xfrm>
            <a:off x="113828" y="3712421"/>
            <a:ext cx="1174259" cy="8641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s-419" sz="1200" i="1" dirty="0" smtClean="0">
                <a:solidFill>
                  <a:schemeClr val="tx1"/>
                </a:solidFill>
              </a:rPr>
              <a:t>Haga  clic en cada condición para ver la información.</a:t>
            </a:r>
            <a:endParaRPr lang="es-MX" sz="1200" i="1" dirty="0">
              <a:solidFill>
                <a:schemeClr val="tx1"/>
              </a:solidFill>
            </a:endParaRPr>
          </a:p>
        </p:txBody>
      </p:sp>
    </p:spTree>
    <p:extLst>
      <p:ext uri="{BB962C8B-B14F-4D97-AF65-F5344CB8AC3E}">
        <p14:creationId xmlns:p14="http://schemas.microsoft.com/office/powerpoint/2010/main" val="689530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 descr="https://previews.123rf.com/images/olegdudko/olegdudko1508/olegdudko150800335/43200350-Libro-lectura-gafas--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t="28021"/>
          <a:stretch/>
        </p:blipFill>
        <p:spPr bwMode="auto">
          <a:xfrm flipH="1">
            <a:off x="58325" y="1297858"/>
            <a:ext cx="9542421" cy="556056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upo 43"/>
          <p:cNvGrpSpPr/>
          <p:nvPr/>
        </p:nvGrpSpPr>
        <p:grpSpPr>
          <a:xfrm>
            <a:off x="44707" y="5158553"/>
            <a:ext cx="5894981" cy="1700304"/>
            <a:chOff x="44707" y="5158553"/>
            <a:chExt cx="5894981" cy="1700304"/>
          </a:xfrm>
        </p:grpSpPr>
        <p:sp>
          <p:nvSpPr>
            <p:cNvPr id="46" name="Rectángulo 45"/>
            <p:cNvSpPr/>
            <p:nvPr/>
          </p:nvSpPr>
          <p:spPr>
            <a:xfrm>
              <a:off x="4020672" y="5184010"/>
              <a:ext cx="1919016" cy="3967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cada libro para ingresar al contenido.</a:t>
              </a:r>
              <a:endParaRPr lang="es-MX" sz="1200" i="1" dirty="0">
                <a:solidFill>
                  <a:schemeClr val="tx1"/>
                </a:solidFill>
              </a:endParaRPr>
            </a:p>
          </p:txBody>
        </p:sp>
        <p:sp>
          <p:nvSpPr>
            <p:cNvPr id="47" name="Rectángulo 46"/>
            <p:cNvSpPr/>
            <p:nvPr/>
          </p:nvSpPr>
          <p:spPr>
            <a:xfrm>
              <a:off x="113829" y="6307907"/>
              <a:ext cx="1105371" cy="507170"/>
            </a:xfrm>
            <a:prstGeom prst="rect">
              <a:avLst/>
            </a:prstGeom>
            <a:solidFill>
              <a:schemeClr val="bg1">
                <a:lumMod val="75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200" dirty="0" smtClean="0"/>
                <a:t>Volver al menú</a:t>
              </a:r>
              <a:endParaRPr lang="es-MX" sz="1200" dirty="0"/>
            </a:p>
          </p:txBody>
        </p:sp>
        <p:pic>
          <p:nvPicPr>
            <p:cNvPr id="48" name="Imagen 47"/>
            <p:cNvPicPr>
              <a:picLocks noChangeAspect="1"/>
            </p:cNvPicPr>
            <p:nvPr/>
          </p:nvPicPr>
          <p:blipFill rotWithShape="1">
            <a:blip r:embed="rId3">
              <a:extLst>
                <a:ext uri="{28A0092B-C50C-407E-A947-70E740481C1C}">
                  <a14:useLocalDpi xmlns:a14="http://schemas.microsoft.com/office/drawing/2010/main" val="0"/>
                </a:ext>
              </a:extLst>
            </a:blip>
            <a:srcRect l="10209" t="48958" r="47810" b="30609"/>
            <a:stretch/>
          </p:blipFill>
          <p:spPr>
            <a:xfrm rot="10800000">
              <a:off x="44707" y="5181599"/>
              <a:ext cx="3975964" cy="1656868"/>
            </a:xfrm>
            <a:prstGeom prst="rect">
              <a:avLst/>
            </a:prstGeom>
          </p:spPr>
        </p:pic>
        <p:sp>
          <p:nvSpPr>
            <p:cNvPr id="49" name="Rectángulo 48"/>
            <p:cNvSpPr/>
            <p:nvPr/>
          </p:nvSpPr>
          <p:spPr>
            <a:xfrm rot="16200000">
              <a:off x="-219306" y="5858644"/>
              <a:ext cx="1127933" cy="461665"/>
            </a:xfrm>
            <a:prstGeom prst="rect">
              <a:avLst/>
            </a:prstGeom>
          </p:spPr>
          <p:txBody>
            <a:bodyPr wrap="square">
              <a:spAutoFit/>
            </a:bodyPr>
            <a:lstStyle/>
            <a:p>
              <a:r>
                <a:rPr lang="es-CO" sz="1200" b="1" dirty="0">
                  <a:solidFill>
                    <a:schemeClr val="bg1"/>
                  </a:solidFill>
                  <a:effectLst>
                    <a:outerShdw blurRad="38100" dist="38100" dir="2700000" algn="tl">
                      <a:srgbClr val="000000">
                        <a:alpha val="43137"/>
                      </a:srgbClr>
                    </a:outerShdw>
                  </a:effectLst>
                </a:rPr>
                <a:t>Qué es epistemología</a:t>
              </a:r>
              <a:endParaRPr lang="es-MX" sz="1200" b="1" dirty="0">
                <a:solidFill>
                  <a:schemeClr val="bg1"/>
                </a:solidFill>
                <a:effectLst>
                  <a:outerShdw blurRad="38100" dist="38100" dir="2700000" algn="tl">
                    <a:srgbClr val="000000">
                      <a:alpha val="43137"/>
                    </a:srgbClr>
                  </a:outerShdw>
                </a:effectLst>
              </a:endParaRPr>
            </a:p>
          </p:txBody>
        </p:sp>
        <p:sp>
          <p:nvSpPr>
            <p:cNvPr id="50" name="Rectángulo 49"/>
            <p:cNvSpPr/>
            <p:nvPr/>
          </p:nvSpPr>
          <p:spPr>
            <a:xfrm rot="16200000">
              <a:off x="130853" y="5874140"/>
              <a:ext cx="1425301" cy="461665"/>
            </a:xfrm>
            <a:prstGeom prst="rect">
              <a:avLst/>
            </a:prstGeom>
          </p:spPr>
          <p:txBody>
            <a:bodyPr wrap="square">
              <a:spAutoFit/>
            </a:bodyPr>
            <a:lstStyle/>
            <a:p>
              <a:r>
                <a:rPr lang="es-MX" sz="1200" b="1" dirty="0">
                  <a:solidFill>
                    <a:schemeClr val="bg1"/>
                  </a:solidFill>
                  <a:effectLst>
                    <a:outerShdw blurRad="38100" dist="38100" dir="2700000" algn="tl">
                      <a:srgbClr val="000000">
                        <a:alpha val="43137"/>
                      </a:srgbClr>
                    </a:outerShdw>
                  </a:effectLst>
                </a:rPr>
                <a:t>Qué es un modelo epistémico</a:t>
              </a:r>
            </a:p>
          </p:txBody>
        </p:sp>
        <p:sp>
          <p:nvSpPr>
            <p:cNvPr id="51" name="Rectángulo 50"/>
            <p:cNvSpPr/>
            <p:nvPr/>
          </p:nvSpPr>
          <p:spPr>
            <a:xfrm rot="16200000">
              <a:off x="704433" y="5781807"/>
              <a:ext cx="1425301" cy="646331"/>
            </a:xfrm>
            <a:prstGeom prst="rect">
              <a:avLst/>
            </a:prstGeom>
          </p:spPr>
          <p:txBody>
            <a:bodyPr wrap="square">
              <a:spAutoFit/>
            </a:bodyPr>
            <a:lstStyle/>
            <a:p>
              <a:r>
                <a:rPr lang="es-MX" sz="1200" b="1" dirty="0">
                  <a:solidFill>
                    <a:schemeClr val="bg1"/>
                  </a:solidFill>
                  <a:effectLst>
                    <a:outerShdw blurRad="38100" dist="38100" dir="2700000" algn="tl">
                      <a:srgbClr val="000000">
                        <a:alpha val="43137"/>
                      </a:srgbClr>
                    </a:outerShdw>
                  </a:effectLst>
                </a:rPr>
                <a:t>Qué se requiere </a:t>
              </a:r>
              <a:r>
                <a:rPr lang="es-MX" sz="1200" b="1" dirty="0" smtClean="0">
                  <a:solidFill>
                    <a:schemeClr val="bg1"/>
                  </a:solidFill>
                  <a:effectLst>
                    <a:outerShdw blurRad="38100" dist="38100" dir="2700000" algn="tl">
                      <a:srgbClr val="000000">
                        <a:alpha val="43137"/>
                      </a:srgbClr>
                    </a:outerShdw>
                  </a:effectLst>
                </a:rPr>
                <a:t>para </a:t>
              </a:r>
              <a:r>
                <a:rPr lang="es-MX" sz="1200" b="1" dirty="0">
                  <a:solidFill>
                    <a:schemeClr val="bg1"/>
                  </a:solidFill>
                  <a:effectLst>
                    <a:outerShdw blurRad="38100" dist="38100" dir="2700000" algn="tl">
                      <a:srgbClr val="000000">
                        <a:alpha val="43137"/>
                      </a:srgbClr>
                    </a:outerShdw>
                  </a:effectLst>
                </a:rPr>
                <a:t>considerar un modelo epistémico</a:t>
              </a:r>
            </a:p>
          </p:txBody>
        </p:sp>
        <p:sp>
          <p:nvSpPr>
            <p:cNvPr id="52" name="Rectángulo 51"/>
            <p:cNvSpPr/>
            <p:nvPr/>
          </p:nvSpPr>
          <p:spPr>
            <a:xfrm rot="16200000">
              <a:off x="1194504" y="5815557"/>
              <a:ext cx="1585252" cy="461665"/>
            </a:xfrm>
            <a:prstGeom prst="rect">
              <a:avLst/>
            </a:prstGeom>
            <a:solidFill>
              <a:srgbClr val="C00000"/>
            </a:solidFill>
          </p:spPr>
          <p:txBody>
            <a:bodyPr wrap="square">
              <a:spAutoFit/>
            </a:bodyPr>
            <a:lstStyle/>
            <a:p>
              <a:r>
                <a:rPr lang="es-MX" sz="1200" b="1" dirty="0">
                  <a:solidFill>
                    <a:schemeClr val="bg1"/>
                  </a:solidFill>
                  <a:effectLst>
                    <a:outerShdw blurRad="38100" dist="38100" dir="2700000" algn="tl">
                      <a:srgbClr val="000000">
                        <a:alpha val="43137"/>
                      </a:srgbClr>
                    </a:outerShdw>
                  </a:effectLst>
                </a:rPr>
                <a:t>Modelos epistémicos  y paradigmas</a:t>
              </a:r>
            </a:p>
          </p:txBody>
        </p:sp>
        <p:sp>
          <p:nvSpPr>
            <p:cNvPr id="53" name="Rectángulo 52"/>
            <p:cNvSpPr/>
            <p:nvPr/>
          </p:nvSpPr>
          <p:spPr>
            <a:xfrm rot="16200000">
              <a:off x="2046912" y="5808896"/>
              <a:ext cx="1585252" cy="461665"/>
            </a:xfrm>
            <a:prstGeom prst="rect">
              <a:avLst/>
            </a:prstGeom>
          </p:spPr>
          <p:txBody>
            <a:bodyPr wrap="square">
              <a:spAutoFit/>
            </a:bodyPr>
            <a:lstStyle/>
            <a:p>
              <a:r>
                <a:rPr lang="es-MX" sz="1200" b="1" dirty="0">
                  <a:solidFill>
                    <a:schemeClr val="bg1"/>
                  </a:solidFill>
                  <a:effectLst>
                    <a:outerShdw blurRad="38100" dist="38100" dir="2700000" algn="tl">
                      <a:srgbClr val="000000">
                        <a:alpha val="43137"/>
                      </a:srgbClr>
                    </a:outerShdw>
                  </a:effectLst>
                </a:rPr>
                <a:t>Modelos epistémicos  y paradigmas</a:t>
              </a:r>
            </a:p>
          </p:txBody>
        </p:sp>
        <p:sp>
          <p:nvSpPr>
            <p:cNvPr id="54" name="Rectángulo 53"/>
            <p:cNvSpPr/>
            <p:nvPr/>
          </p:nvSpPr>
          <p:spPr>
            <a:xfrm rot="16200000">
              <a:off x="2464537" y="5777872"/>
              <a:ext cx="1700304" cy="461665"/>
            </a:xfrm>
            <a:prstGeom prst="rect">
              <a:avLst/>
            </a:prstGeom>
          </p:spPr>
          <p:txBody>
            <a:bodyPr wrap="square">
              <a:spAutoFit/>
            </a:bodyPr>
            <a:lstStyle/>
            <a:p>
              <a:r>
                <a:rPr lang="es-MX" sz="1200" b="1" dirty="0" smtClean="0">
                  <a:solidFill>
                    <a:schemeClr val="bg1"/>
                  </a:solidFill>
                  <a:effectLst>
                    <a:outerShdw blurRad="38100" dist="38100" dir="2700000" algn="tl">
                      <a:srgbClr val="000000">
                        <a:alpha val="43137"/>
                      </a:srgbClr>
                    </a:outerShdw>
                  </a:effectLst>
                </a:rPr>
                <a:t>Epistemología </a:t>
              </a:r>
              <a:r>
                <a:rPr lang="es-MX" sz="1200" b="1" dirty="0">
                  <a:solidFill>
                    <a:schemeClr val="bg1"/>
                  </a:solidFill>
                  <a:effectLst>
                    <a:outerShdw blurRad="38100" dist="38100" dir="2700000" algn="tl">
                      <a:srgbClr val="000000">
                        <a:alpha val="43137"/>
                      </a:srgbClr>
                    </a:outerShdw>
                  </a:effectLst>
                </a:rPr>
                <a:t>y metodología</a:t>
              </a:r>
            </a:p>
          </p:txBody>
        </p:sp>
        <p:sp>
          <p:nvSpPr>
            <p:cNvPr id="55" name="Rectángulo 54"/>
            <p:cNvSpPr/>
            <p:nvPr/>
          </p:nvSpPr>
          <p:spPr>
            <a:xfrm rot="16200000">
              <a:off x="3248900" y="6045439"/>
              <a:ext cx="1097730" cy="276999"/>
            </a:xfrm>
            <a:prstGeom prst="rect">
              <a:avLst/>
            </a:prstGeom>
          </p:spPr>
          <p:txBody>
            <a:bodyPr wrap="square">
              <a:spAutoFit/>
            </a:bodyPr>
            <a:lstStyle/>
            <a:p>
              <a:pPr algn="ctr"/>
              <a:r>
                <a:rPr lang="es-MX" sz="1200" b="1" dirty="0" smtClean="0"/>
                <a:t>Reto</a:t>
              </a:r>
              <a:endParaRPr lang="es-MX" sz="1200" b="1" dirty="0"/>
            </a:p>
          </p:txBody>
        </p:sp>
      </p:grpSp>
      <p:sp>
        <p:nvSpPr>
          <p:cNvPr id="41" name="Rectángulo redondeado 40"/>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fundamentación en conceptos claves de epistemología.</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a:solidFill>
            <a:srgbClr val="FFFFFF">
              <a:alpha val="60000"/>
            </a:srgbClr>
          </a:solid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MX" sz="1100" dirty="0">
                <a:solidFill>
                  <a:schemeClr val="dk1"/>
                </a:solidFill>
              </a:rPr>
              <a:t>Identificador de imagen: </a:t>
            </a:r>
            <a:r>
              <a:rPr lang="es-CO" sz="1100" dirty="0">
                <a:solidFill>
                  <a:schemeClr val="dk1"/>
                </a:solidFill>
              </a:rPr>
              <a:t>10531807</a:t>
            </a:r>
          </a:p>
          <a:p>
            <a:pPr>
              <a:spcBef>
                <a:spcPts val="0"/>
              </a:spcBef>
            </a:pPr>
            <a:r>
              <a:rPr lang="es-CO" sz="1100" dirty="0">
                <a:solidFill>
                  <a:schemeClr val="dk1"/>
                </a:solidFill>
              </a:rPr>
              <a:t>Fuente: </a:t>
            </a:r>
            <a:r>
              <a:rPr lang="es-CO" sz="1100" dirty="0">
                <a:solidFill>
                  <a:schemeClr val="dk1"/>
                </a:solidFill>
                <a:hlinkClick r:id="rId4"/>
              </a:rPr>
              <a:t>https://</a:t>
            </a:r>
            <a:r>
              <a:rPr lang="es-CO" sz="1100" dirty="0" smtClean="0">
                <a:solidFill>
                  <a:schemeClr val="dk1"/>
                </a:solidFill>
                <a:hlinkClick r:id="rId4"/>
              </a:rPr>
              <a:t>es.123rf.com</a:t>
            </a:r>
            <a:endParaRPr lang="es-CO" sz="1100" dirty="0" smtClean="0">
              <a:solidFill>
                <a:schemeClr val="dk1"/>
              </a:solidFill>
            </a:endParaRPr>
          </a:p>
          <a:p>
            <a:pPr>
              <a:spcBef>
                <a:spcPts val="0"/>
              </a:spcBef>
            </a:pPr>
            <a:endParaRPr lang="es-CO" sz="1100" dirty="0">
              <a:solidFill>
                <a:schemeClr val="dk1"/>
              </a:solidFill>
            </a:endParaRPr>
          </a:p>
          <a:p>
            <a:pPr>
              <a:spcBef>
                <a:spcPts val="0"/>
              </a:spcBef>
            </a:pPr>
            <a:r>
              <a:rPr lang="es-419" sz="1100" dirty="0">
                <a:solidFill>
                  <a:schemeClr val="dk1"/>
                </a:solidFill>
              </a:rPr>
              <a:t>El esquema debe tener diseño.</a:t>
            </a:r>
          </a:p>
          <a:p>
            <a:pPr>
              <a:spcBef>
                <a:spcPts val="0"/>
              </a:spcBef>
            </a:pPr>
            <a:endParaRPr lang="es-MX" sz="1100" dirty="0">
              <a:solidFill>
                <a:schemeClr val="dk1"/>
              </a:solidFill>
            </a:endParaRPr>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677621"/>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419" sz="1100" b="1" dirty="0">
                <a:solidFill>
                  <a:prstClr val="black"/>
                </a:solidFill>
              </a:rPr>
              <a:t>El concepto de epistemología</a:t>
            </a:r>
            <a:endParaRPr lang="es-MX" sz="1100" b="1" dirty="0">
              <a:solidFill>
                <a:prstClr val="black"/>
              </a:solidFill>
            </a:endParaRPr>
          </a:p>
          <a:p>
            <a:pPr lvl="0">
              <a:lnSpc>
                <a:spcPct val="90000"/>
              </a:lnSpc>
              <a:spcBef>
                <a:spcPts val="1000"/>
              </a:spcBef>
            </a:pPr>
            <a:r>
              <a:rPr lang="es-419" sz="1100" b="1" dirty="0">
                <a:solidFill>
                  <a:srgbClr val="C00000"/>
                </a:solidFill>
              </a:rPr>
              <a:t>Subtema</a:t>
            </a:r>
            <a:r>
              <a:rPr lang="es-419" sz="1100" b="1" dirty="0">
                <a:solidFill>
                  <a:prstClr val="white">
                    <a:lumMod val="50000"/>
                  </a:prstClr>
                </a:solidFill>
              </a:rPr>
              <a:t>: </a:t>
            </a:r>
            <a:r>
              <a:rPr lang="es-CO" sz="1100" b="1" dirty="0">
                <a:solidFill>
                  <a:prstClr val="black"/>
                </a:solidFill>
              </a:rPr>
              <a:t>Cómo se relacionan los modelos epistémicos con los paradigmas</a:t>
            </a:r>
            <a:endParaRPr lang="es-MX" sz="1100" b="1" dirty="0">
              <a:solidFill>
                <a:prstClr val="black"/>
              </a:solidFill>
            </a:endParaRPr>
          </a:p>
        </p:txBody>
      </p:sp>
      <p:sp>
        <p:nvSpPr>
          <p:cNvPr id="16" name="Rectángulo 15"/>
          <p:cNvSpPr/>
          <p:nvPr/>
        </p:nvSpPr>
        <p:spPr>
          <a:xfrm>
            <a:off x="2941950" y="4373083"/>
            <a:ext cx="7259746" cy="307777"/>
          </a:xfrm>
          <a:prstGeom prst="rect">
            <a:avLst/>
          </a:prstGeom>
        </p:spPr>
        <p:txBody>
          <a:bodyPr wrap="square">
            <a:spAutoFit/>
          </a:bodyPr>
          <a:lstStyle/>
          <a:p>
            <a:r>
              <a:rPr lang="es-CO" sz="1400" b="1" dirty="0" smtClean="0"/>
              <a:t>Etimología</a:t>
            </a:r>
            <a:endParaRPr lang="es-CO" sz="1400" b="1" dirty="0"/>
          </a:p>
        </p:txBody>
      </p:sp>
      <p:sp>
        <p:nvSpPr>
          <p:cNvPr id="22" name="Cheurón 21"/>
          <p:cNvSpPr/>
          <p:nvPr/>
        </p:nvSpPr>
        <p:spPr>
          <a:xfrm>
            <a:off x="93598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3" name="Elipse 22"/>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1</a:t>
            </a:r>
            <a:endParaRPr lang="es-CO" sz="1200" dirty="0">
              <a:solidFill>
                <a:schemeClr val="bg1"/>
              </a:solidFill>
            </a:endParaRPr>
          </a:p>
        </p:txBody>
      </p:sp>
      <p:sp>
        <p:nvSpPr>
          <p:cNvPr id="2" name="Rectángulo 1"/>
          <p:cNvSpPr/>
          <p:nvPr/>
        </p:nvSpPr>
        <p:spPr>
          <a:xfrm>
            <a:off x="4083575" y="2258366"/>
            <a:ext cx="4838252" cy="523220"/>
          </a:xfrm>
          <a:prstGeom prst="rect">
            <a:avLst/>
          </a:prstGeom>
        </p:spPr>
        <p:txBody>
          <a:bodyPr wrap="square">
            <a:spAutoFit/>
          </a:bodyPr>
          <a:lstStyle/>
          <a:p>
            <a:r>
              <a:rPr lang="es-CO" sz="1400" dirty="0">
                <a:solidFill>
                  <a:srgbClr val="000000"/>
                </a:solidFill>
                <a:latin typeface="Calibri" panose="020F0502020204030204" pitchFamily="34" charset="0"/>
                <a:ea typeface="MS PGothic" panose="020B0600070205080204" pitchFamily="34" charset="-128"/>
              </a:rPr>
              <a:t>El concepto </a:t>
            </a:r>
            <a:r>
              <a:rPr lang="es-CO" sz="1400" dirty="0" smtClean="0">
                <a:solidFill>
                  <a:srgbClr val="000000"/>
                </a:solidFill>
                <a:latin typeface="Calibri" panose="020F0502020204030204" pitchFamily="34" charset="0"/>
                <a:ea typeface="MS PGothic" panose="020B0600070205080204" pitchFamily="34" charset="-128"/>
              </a:rPr>
              <a:t>fue </a:t>
            </a:r>
            <a:r>
              <a:rPr lang="es-CO" sz="1400" dirty="0">
                <a:solidFill>
                  <a:srgbClr val="000000"/>
                </a:solidFill>
                <a:latin typeface="Calibri" panose="020F0502020204030204" pitchFamily="34" charset="0"/>
                <a:ea typeface="MS PGothic" panose="020B0600070205080204" pitchFamily="34" charset="-128"/>
              </a:rPr>
              <a:t>utilizado inicialmente por Platón, con el significado de modelo. </a:t>
            </a:r>
            <a:endParaRPr lang="es-CO" sz="1400" dirty="0"/>
          </a:p>
        </p:txBody>
      </p:sp>
      <p:sp>
        <p:nvSpPr>
          <p:cNvPr id="26" name="Rectángulo 25"/>
          <p:cNvSpPr/>
          <p:nvPr/>
        </p:nvSpPr>
        <p:spPr>
          <a:xfrm>
            <a:off x="2960790" y="3057590"/>
            <a:ext cx="1122786" cy="308748"/>
          </a:xfrm>
          <a:prstGeom prst="rect">
            <a:avLst/>
          </a:prstGeom>
        </p:spPr>
        <p:txBody>
          <a:bodyPr wrap="square">
            <a:spAutoFit/>
          </a:bodyPr>
          <a:lstStyle/>
          <a:p>
            <a:r>
              <a:rPr lang="es-CO" sz="1400" b="1" dirty="0" smtClean="0"/>
              <a:t>Paradigma</a:t>
            </a:r>
            <a:endParaRPr lang="es-CO" sz="1400" b="1" dirty="0"/>
          </a:p>
        </p:txBody>
      </p:sp>
      <p:pic>
        <p:nvPicPr>
          <p:cNvPr id="1026" name="Picture 2" descr="https://previews.123rf.com/images/robodread/robodread1109/robodread110900147/10531807-Mire-el-mundo-Foto-de-archiv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253" y="2530127"/>
            <a:ext cx="1925022" cy="1925022"/>
          </a:xfrm>
          <a:prstGeom prst="rect">
            <a:avLst/>
          </a:prstGeom>
          <a:noFill/>
          <a:extLst>
            <a:ext uri="{909E8E84-426E-40DD-AFC4-6F175D3DCCD1}">
              <a14:hiddenFill xmlns:a14="http://schemas.microsoft.com/office/drawing/2010/main">
                <a:solidFill>
                  <a:srgbClr val="FFFFFF"/>
                </a:solidFill>
              </a14:hiddenFill>
            </a:ext>
          </a:extLst>
        </p:spPr>
      </p:pic>
      <p:sp>
        <p:nvSpPr>
          <p:cNvPr id="34" name="Rectángulo 33"/>
          <p:cNvSpPr/>
          <p:nvPr/>
        </p:nvSpPr>
        <p:spPr>
          <a:xfrm>
            <a:off x="4152697" y="3010366"/>
            <a:ext cx="4838252" cy="954107"/>
          </a:xfrm>
          <a:prstGeom prst="rect">
            <a:avLst/>
          </a:prstGeom>
        </p:spPr>
        <p:txBody>
          <a:bodyPr wrap="square">
            <a:spAutoFit/>
          </a:bodyPr>
          <a:lstStyle/>
          <a:p>
            <a:r>
              <a:rPr lang="es-CO" sz="1400" dirty="0" smtClean="0">
                <a:solidFill>
                  <a:srgbClr val="000000"/>
                </a:solidFill>
                <a:latin typeface="Calibri" panose="020F0502020204030204" pitchFamily="34" charset="0"/>
                <a:ea typeface="MS PGothic" panose="020B0600070205080204" pitchFamily="34" charset="-128"/>
              </a:rPr>
              <a:t>Fue </a:t>
            </a:r>
            <a:r>
              <a:rPr lang="es-CO" sz="1400" dirty="0">
                <a:solidFill>
                  <a:srgbClr val="000000"/>
                </a:solidFill>
                <a:latin typeface="Calibri" panose="020F0502020204030204" pitchFamily="34" charset="0"/>
                <a:ea typeface="MS PGothic" panose="020B0600070205080204" pitchFamily="34" charset="-128"/>
              </a:rPr>
              <a:t>popularizado por Kuhn (1992), quien lo definió como un conjunto de logros compartidos por una comunidad científica, que son empleados por esta para definir sus problemas de estudio y buscar soluciones legítimas. </a:t>
            </a:r>
            <a:endParaRPr lang="es-CO" sz="1400" dirty="0"/>
          </a:p>
        </p:txBody>
      </p:sp>
      <p:sp>
        <p:nvSpPr>
          <p:cNvPr id="36" name="Rectángulo 35"/>
          <p:cNvSpPr/>
          <p:nvPr/>
        </p:nvSpPr>
        <p:spPr>
          <a:xfrm>
            <a:off x="3789181" y="4268842"/>
            <a:ext cx="1609761" cy="523220"/>
          </a:xfrm>
          <a:prstGeom prst="rect">
            <a:avLst/>
          </a:prstGeom>
        </p:spPr>
        <p:txBody>
          <a:bodyPr wrap="square">
            <a:spAutoFit/>
          </a:bodyPr>
          <a:lstStyle/>
          <a:p>
            <a:pPr algn="ctr"/>
            <a:r>
              <a:rPr lang="es-CO" sz="1400" i="1" dirty="0" smtClean="0">
                <a:solidFill>
                  <a:srgbClr val="000000"/>
                </a:solidFill>
                <a:latin typeface="Calibri" panose="020F0502020204030204" pitchFamily="34" charset="0"/>
                <a:ea typeface="MS PGothic" panose="020B0600070205080204" pitchFamily="34" charset="-128"/>
              </a:rPr>
              <a:t>para</a:t>
            </a:r>
          </a:p>
          <a:p>
            <a:pPr algn="ctr"/>
            <a:r>
              <a:rPr lang="es-CO" sz="1400" dirty="0"/>
              <a:t>del lado de</a:t>
            </a:r>
          </a:p>
        </p:txBody>
      </p:sp>
      <p:sp>
        <p:nvSpPr>
          <p:cNvPr id="37" name="Rectángulo 36"/>
          <p:cNvSpPr/>
          <p:nvPr/>
        </p:nvSpPr>
        <p:spPr>
          <a:xfrm>
            <a:off x="5131264" y="4059655"/>
            <a:ext cx="1609761" cy="738664"/>
          </a:xfrm>
          <a:prstGeom prst="rect">
            <a:avLst/>
          </a:prstGeom>
        </p:spPr>
        <p:txBody>
          <a:bodyPr wrap="square">
            <a:spAutoFit/>
          </a:bodyPr>
          <a:lstStyle/>
          <a:p>
            <a:pPr algn="ctr"/>
            <a:endParaRPr lang="es-CO" sz="1400" dirty="0" smtClean="0">
              <a:solidFill>
                <a:schemeClr val="bg1">
                  <a:lumMod val="50000"/>
                </a:schemeClr>
              </a:solidFill>
              <a:latin typeface="Calibri" panose="020F0502020204030204" pitchFamily="34" charset="0"/>
              <a:ea typeface="MS PGothic" panose="020B0600070205080204" pitchFamily="34" charset="-128"/>
            </a:endParaRPr>
          </a:p>
          <a:p>
            <a:pPr algn="ctr"/>
            <a:r>
              <a:rPr lang="es-CO" sz="1400" i="1" dirty="0"/>
              <a:t>deiknynai</a:t>
            </a:r>
            <a:endParaRPr lang="es-CO" sz="1400" i="1" dirty="0" smtClean="0">
              <a:solidFill>
                <a:srgbClr val="000000"/>
              </a:solidFill>
              <a:latin typeface="Calibri" panose="020F0502020204030204" pitchFamily="34" charset="0"/>
              <a:ea typeface="MS PGothic" panose="020B0600070205080204" pitchFamily="34" charset="-128"/>
            </a:endParaRPr>
          </a:p>
          <a:p>
            <a:pPr algn="ctr"/>
            <a:r>
              <a:rPr lang="es-CO" sz="1400" dirty="0"/>
              <a:t>mostrar</a:t>
            </a:r>
          </a:p>
        </p:txBody>
      </p:sp>
      <p:sp>
        <p:nvSpPr>
          <p:cNvPr id="38" name="Rectángulo 37"/>
          <p:cNvSpPr/>
          <p:nvPr/>
        </p:nvSpPr>
        <p:spPr>
          <a:xfrm>
            <a:off x="6809260" y="4268842"/>
            <a:ext cx="1607299" cy="307777"/>
          </a:xfrm>
          <a:prstGeom prst="rect">
            <a:avLst/>
          </a:prstGeom>
        </p:spPr>
        <p:txBody>
          <a:bodyPr wrap="none">
            <a:spAutoFit/>
          </a:bodyPr>
          <a:lstStyle/>
          <a:p>
            <a:r>
              <a:rPr lang="es-CO" sz="1400" dirty="0">
                <a:solidFill>
                  <a:srgbClr val="000000"/>
                </a:solidFill>
                <a:latin typeface="Calibri" panose="020F0502020204030204" pitchFamily="34" charset="0"/>
                <a:ea typeface="MS PGothic" panose="020B0600070205080204" pitchFamily="34" charset="-128"/>
              </a:rPr>
              <a:t>mostrar del lado de</a:t>
            </a:r>
            <a:endParaRPr lang="es-CO" sz="1400" dirty="0"/>
          </a:p>
        </p:txBody>
      </p:sp>
      <p:sp>
        <p:nvSpPr>
          <p:cNvPr id="39" name="Más 38"/>
          <p:cNvSpPr/>
          <p:nvPr/>
        </p:nvSpPr>
        <p:spPr>
          <a:xfrm>
            <a:off x="5062534" y="4317568"/>
            <a:ext cx="318993" cy="276917"/>
          </a:xfrm>
          <a:prstGeom prst="mathPlus">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40" name="Igual que 39"/>
          <p:cNvSpPr/>
          <p:nvPr/>
        </p:nvSpPr>
        <p:spPr>
          <a:xfrm>
            <a:off x="6492172" y="4352562"/>
            <a:ext cx="248140" cy="160646"/>
          </a:xfrm>
          <a:prstGeom prst="mathEqual">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s-CO" dirty="0">
              <a:solidFill>
                <a:schemeClr val="tx1"/>
              </a:solidFill>
            </a:endParaRPr>
          </a:p>
        </p:txBody>
      </p:sp>
      <p:sp>
        <p:nvSpPr>
          <p:cNvPr id="45"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a:t>
            </a:r>
            <a:r>
              <a:rPr lang="es-419" sz="1100" dirty="0"/>
              <a:t>botón  de avance muestra el  siguiente interno.</a:t>
            </a:r>
          </a:p>
          <a:p>
            <a:r>
              <a:rPr lang="es-419" sz="1100" dirty="0"/>
              <a:t>N° de internos: 2</a:t>
            </a:r>
            <a:endParaRPr lang="es-MX" sz="1100" dirty="0"/>
          </a:p>
          <a:p>
            <a:endParaRPr lang="es-419" sz="1100" dirty="0"/>
          </a:p>
        </p:txBody>
      </p:sp>
    </p:spTree>
    <p:extLst>
      <p:ext uri="{BB962C8B-B14F-4D97-AF65-F5344CB8AC3E}">
        <p14:creationId xmlns:p14="http://schemas.microsoft.com/office/powerpoint/2010/main" val="3976970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 descr="https://previews.123rf.com/images/olegdudko/olegdudko1508/olegdudko150800335/43200350-Libro-lectura-gafas--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t="28021"/>
          <a:stretch/>
        </p:blipFill>
        <p:spPr bwMode="auto">
          <a:xfrm flipH="1">
            <a:off x="58325" y="1297858"/>
            <a:ext cx="9542421" cy="5560569"/>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upo 52"/>
          <p:cNvGrpSpPr/>
          <p:nvPr/>
        </p:nvGrpSpPr>
        <p:grpSpPr>
          <a:xfrm>
            <a:off x="44707" y="5158553"/>
            <a:ext cx="5894981" cy="1700304"/>
            <a:chOff x="44707" y="5158553"/>
            <a:chExt cx="5894981" cy="1700304"/>
          </a:xfrm>
        </p:grpSpPr>
        <p:sp>
          <p:nvSpPr>
            <p:cNvPr id="55" name="Rectángulo 54"/>
            <p:cNvSpPr/>
            <p:nvPr/>
          </p:nvSpPr>
          <p:spPr>
            <a:xfrm>
              <a:off x="4020672" y="5184010"/>
              <a:ext cx="1919016" cy="3967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cada libro para ingresar al contenido.</a:t>
              </a:r>
              <a:endParaRPr lang="es-MX" sz="1200" i="1" dirty="0">
                <a:solidFill>
                  <a:schemeClr val="tx1"/>
                </a:solidFill>
              </a:endParaRPr>
            </a:p>
          </p:txBody>
        </p:sp>
        <p:sp>
          <p:nvSpPr>
            <p:cNvPr id="56" name="Rectángulo 55"/>
            <p:cNvSpPr/>
            <p:nvPr/>
          </p:nvSpPr>
          <p:spPr>
            <a:xfrm>
              <a:off x="113829" y="6307907"/>
              <a:ext cx="1105371" cy="507170"/>
            </a:xfrm>
            <a:prstGeom prst="rect">
              <a:avLst/>
            </a:prstGeom>
            <a:solidFill>
              <a:schemeClr val="bg1">
                <a:lumMod val="75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200" dirty="0" smtClean="0"/>
                <a:t>Volver al menú</a:t>
              </a:r>
              <a:endParaRPr lang="es-MX" sz="1200" dirty="0"/>
            </a:p>
          </p:txBody>
        </p:sp>
        <p:pic>
          <p:nvPicPr>
            <p:cNvPr id="57" name="Imagen 56"/>
            <p:cNvPicPr>
              <a:picLocks noChangeAspect="1"/>
            </p:cNvPicPr>
            <p:nvPr/>
          </p:nvPicPr>
          <p:blipFill rotWithShape="1">
            <a:blip r:embed="rId3">
              <a:extLst>
                <a:ext uri="{28A0092B-C50C-407E-A947-70E740481C1C}">
                  <a14:useLocalDpi xmlns:a14="http://schemas.microsoft.com/office/drawing/2010/main" val="0"/>
                </a:ext>
              </a:extLst>
            </a:blip>
            <a:srcRect l="10209" t="48958" r="47810" b="30609"/>
            <a:stretch/>
          </p:blipFill>
          <p:spPr>
            <a:xfrm rot="10800000">
              <a:off x="44707" y="5181599"/>
              <a:ext cx="3975964" cy="1656868"/>
            </a:xfrm>
            <a:prstGeom prst="rect">
              <a:avLst/>
            </a:prstGeom>
          </p:spPr>
        </p:pic>
        <p:sp>
          <p:nvSpPr>
            <p:cNvPr id="58" name="Rectángulo 57"/>
            <p:cNvSpPr/>
            <p:nvPr/>
          </p:nvSpPr>
          <p:spPr>
            <a:xfrm rot="16200000">
              <a:off x="-219306" y="5858644"/>
              <a:ext cx="1127933" cy="461665"/>
            </a:xfrm>
            <a:prstGeom prst="rect">
              <a:avLst/>
            </a:prstGeom>
          </p:spPr>
          <p:txBody>
            <a:bodyPr wrap="square">
              <a:spAutoFit/>
            </a:bodyPr>
            <a:lstStyle/>
            <a:p>
              <a:r>
                <a:rPr lang="es-CO" sz="1200" b="1" dirty="0">
                  <a:solidFill>
                    <a:schemeClr val="bg1"/>
                  </a:solidFill>
                  <a:effectLst>
                    <a:outerShdw blurRad="38100" dist="38100" dir="2700000" algn="tl">
                      <a:srgbClr val="000000">
                        <a:alpha val="43137"/>
                      </a:srgbClr>
                    </a:outerShdw>
                  </a:effectLst>
                </a:rPr>
                <a:t>Qué es epistemología</a:t>
              </a:r>
              <a:endParaRPr lang="es-MX" sz="1200" b="1" dirty="0">
                <a:solidFill>
                  <a:schemeClr val="bg1"/>
                </a:solidFill>
                <a:effectLst>
                  <a:outerShdw blurRad="38100" dist="38100" dir="2700000" algn="tl">
                    <a:srgbClr val="000000">
                      <a:alpha val="43137"/>
                    </a:srgbClr>
                  </a:outerShdw>
                </a:effectLst>
              </a:endParaRPr>
            </a:p>
          </p:txBody>
        </p:sp>
        <p:sp>
          <p:nvSpPr>
            <p:cNvPr id="59" name="Rectángulo 58"/>
            <p:cNvSpPr/>
            <p:nvPr/>
          </p:nvSpPr>
          <p:spPr>
            <a:xfrm rot="16200000">
              <a:off x="130853" y="5874140"/>
              <a:ext cx="1425301" cy="461665"/>
            </a:xfrm>
            <a:prstGeom prst="rect">
              <a:avLst/>
            </a:prstGeom>
          </p:spPr>
          <p:txBody>
            <a:bodyPr wrap="square">
              <a:spAutoFit/>
            </a:bodyPr>
            <a:lstStyle/>
            <a:p>
              <a:r>
                <a:rPr lang="es-MX" sz="1200" b="1" dirty="0">
                  <a:solidFill>
                    <a:schemeClr val="bg1"/>
                  </a:solidFill>
                  <a:effectLst>
                    <a:outerShdw blurRad="38100" dist="38100" dir="2700000" algn="tl">
                      <a:srgbClr val="000000">
                        <a:alpha val="43137"/>
                      </a:srgbClr>
                    </a:outerShdw>
                  </a:effectLst>
                </a:rPr>
                <a:t>Qué es un modelo epistémico</a:t>
              </a:r>
            </a:p>
          </p:txBody>
        </p:sp>
        <p:sp>
          <p:nvSpPr>
            <p:cNvPr id="60" name="Rectángulo 59"/>
            <p:cNvSpPr/>
            <p:nvPr/>
          </p:nvSpPr>
          <p:spPr>
            <a:xfrm rot="16200000">
              <a:off x="704433" y="5812357"/>
              <a:ext cx="1425301" cy="646331"/>
            </a:xfrm>
            <a:prstGeom prst="rect">
              <a:avLst/>
            </a:prstGeom>
          </p:spPr>
          <p:txBody>
            <a:bodyPr wrap="square">
              <a:spAutoFit/>
            </a:bodyPr>
            <a:lstStyle/>
            <a:p>
              <a:r>
                <a:rPr lang="es-MX" sz="1200" b="1" dirty="0">
                  <a:solidFill>
                    <a:schemeClr val="bg1"/>
                  </a:solidFill>
                  <a:effectLst>
                    <a:outerShdw blurRad="38100" dist="38100" dir="2700000" algn="tl">
                      <a:srgbClr val="000000">
                        <a:alpha val="43137"/>
                      </a:srgbClr>
                    </a:outerShdw>
                  </a:effectLst>
                </a:rPr>
                <a:t>Qué se requiere </a:t>
              </a:r>
              <a:r>
                <a:rPr lang="es-MX" sz="1200" b="1" dirty="0" smtClean="0">
                  <a:solidFill>
                    <a:schemeClr val="bg1"/>
                  </a:solidFill>
                  <a:effectLst>
                    <a:outerShdw blurRad="38100" dist="38100" dir="2700000" algn="tl">
                      <a:srgbClr val="000000">
                        <a:alpha val="43137"/>
                      </a:srgbClr>
                    </a:outerShdw>
                  </a:effectLst>
                </a:rPr>
                <a:t>para </a:t>
              </a:r>
              <a:r>
                <a:rPr lang="es-MX" sz="1200" b="1" dirty="0">
                  <a:solidFill>
                    <a:schemeClr val="bg1"/>
                  </a:solidFill>
                  <a:effectLst>
                    <a:outerShdw blurRad="38100" dist="38100" dir="2700000" algn="tl">
                      <a:srgbClr val="000000">
                        <a:alpha val="43137"/>
                      </a:srgbClr>
                    </a:outerShdw>
                  </a:effectLst>
                </a:rPr>
                <a:t>considerar un modelo epistémico</a:t>
              </a:r>
            </a:p>
          </p:txBody>
        </p:sp>
        <p:sp>
          <p:nvSpPr>
            <p:cNvPr id="61" name="Rectángulo 60"/>
            <p:cNvSpPr/>
            <p:nvPr/>
          </p:nvSpPr>
          <p:spPr>
            <a:xfrm rot="16200000">
              <a:off x="1194504" y="5815557"/>
              <a:ext cx="1585252" cy="461665"/>
            </a:xfrm>
            <a:prstGeom prst="rect">
              <a:avLst/>
            </a:prstGeom>
            <a:solidFill>
              <a:srgbClr val="C00000"/>
            </a:solidFill>
          </p:spPr>
          <p:txBody>
            <a:bodyPr wrap="square">
              <a:spAutoFit/>
            </a:bodyPr>
            <a:lstStyle/>
            <a:p>
              <a:r>
                <a:rPr lang="es-MX" sz="1200" b="1" dirty="0" smtClean="0">
                  <a:solidFill>
                    <a:schemeClr val="bg1"/>
                  </a:solidFill>
                  <a:effectLst>
                    <a:outerShdw blurRad="38100" dist="38100" dir="2700000" algn="tl">
                      <a:srgbClr val="000000">
                        <a:alpha val="43137"/>
                      </a:srgbClr>
                    </a:outerShdw>
                  </a:effectLst>
                </a:rPr>
                <a:t>Modelos </a:t>
              </a:r>
              <a:r>
                <a:rPr lang="es-MX" sz="1200" b="1" dirty="0">
                  <a:solidFill>
                    <a:schemeClr val="bg1"/>
                  </a:solidFill>
                  <a:effectLst>
                    <a:outerShdw blurRad="38100" dist="38100" dir="2700000" algn="tl">
                      <a:srgbClr val="000000">
                        <a:alpha val="43137"/>
                      </a:srgbClr>
                    </a:outerShdw>
                  </a:effectLst>
                </a:rPr>
                <a:t>epistémicos  y paradigmas</a:t>
              </a:r>
            </a:p>
          </p:txBody>
        </p:sp>
        <p:sp>
          <p:nvSpPr>
            <p:cNvPr id="62" name="Rectángulo 61"/>
            <p:cNvSpPr/>
            <p:nvPr/>
          </p:nvSpPr>
          <p:spPr>
            <a:xfrm rot="16200000">
              <a:off x="2046912" y="5808896"/>
              <a:ext cx="1585252" cy="461665"/>
            </a:xfrm>
            <a:prstGeom prst="rect">
              <a:avLst/>
            </a:prstGeom>
          </p:spPr>
          <p:txBody>
            <a:bodyPr wrap="square">
              <a:spAutoFit/>
            </a:bodyPr>
            <a:lstStyle/>
            <a:p>
              <a:r>
                <a:rPr lang="es-MX" sz="1200" b="1" dirty="0">
                  <a:solidFill>
                    <a:schemeClr val="bg1"/>
                  </a:solidFill>
                  <a:effectLst>
                    <a:outerShdw blurRad="38100" dist="38100" dir="2700000" algn="tl">
                      <a:srgbClr val="000000">
                        <a:alpha val="43137"/>
                      </a:srgbClr>
                    </a:outerShdw>
                  </a:effectLst>
                </a:rPr>
                <a:t>modelos epistémicos </a:t>
              </a:r>
              <a:r>
                <a:rPr lang="es-MX" sz="1200" b="1" dirty="0" smtClean="0">
                  <a:solidFill>
                    <a:schemeClr val="bg1"/>
                  </a:solidFill>
                  <a:effectLst>
                    <a:outerShdw blurRad="38100" dist="38100" dir="2700000" algn="tl">
                      <a:srgbClr val="000000">
                        <a:alpha val="43137"/>
                      </a:srgbClr>
                    </a:outerShdw>
                  </a:effectLst>
                </a:rPr>
                <a:t> y paradigmas</a:t>
              </a:r>
              <a:endParaRPr lang="es-MX" sz="1200" b="1" dirty="0">
                <a:solidFill>
                  <a:schemeClr val="bg1"/>
                </a:solidFill>
                <a:effectLst>
                  <a:outerShdw blurRad="38100" dist="38100" dir="2700000" algn="tl">
                    <a:srgbClr val="000000">
                      <a:alpha val="43137"/>
                    </a:srgbClr>
                  </a:outerShdw>
                </a:effectLst>
              </a:endParaRPr>
            </a:p>
          </p:txBody>
        </p:sp>
        <p:sp>
          <p:nvSpPr>
            <p:cNvPr id="63" name="Rectángulo 62"/>
            <p:cNvSpPr/>
            <p:nvPr/>
          </p:nvSpPr>
          <p:spPr>
            <a:xfrm rot="16200000">
              <a:off x="2464537" y="5777872"/>
              <a:ext cx="1700304" cy="461665"/>
            </a:xfrm>
            <a:prstGeom prst="rect">
              <a:avLst/>
            </a:prstGeom>
          </p:spPr>
          <p:txBody>
            <a:bodyPr wrap="square">
              <a:spAutoFit/>
            </a:bodyPr>
            <a:lstStyle/>
            <a:p>
              <a:r>
                <a:rPr lang="es-MX" sz="1200" b="1" dirty="0" smtClean="0">
                  <a:solidFill>
                    <a:schemeClr val="bg1"/>
                  </a:solidFill>
                  <a:effectLst>
                    <a:outerShdw blurRad="38100" dist="38100" dir="2700000" algn="tl">
                      <a:srgbClr val="000000">
                        <a:alpha val="43137"/>
                      </a:srgbClr>
                    </a:outerShdw>
                  </a:effectLst>
                </a:rPr>
                <a:t>Epistemología </a:t>
              </a:r>
              <a:r>
                <a:rPr lang="es-MX" sz="1200" b="1" dirty="0">
                  <a:solidFill>
                    <a:schemeClr val="bg1"/>
                  </a:solidFill>
                  <a:effectLst>
                    <a:outerShdw blurRad="38100" dist="38100" dir="2700000" algn="tl">
                      <a:srgbClr val="000000">
                        <a:alpha val="43137"/>
                      </a:srgbClr>
                    </a:outerShdw>
                  </a:effectLst>
                </a:rPr>
                <a:t>y metodología</a:t>
              </a:r>
            </a:p>
          </p:txBody>
        </p:sp>
        <p:sp>
          <p:nvSpPr>
            <p:cNvPr id="64" name="Rectángulo 63"/>
            <p:cNvSpPr/>
            <p:nvPr/>
          </p:nvSpPr>
          <p:spPr>
            <a:xfrm rot="16200000">
              <a:off x="3248900" y="6045439"/>
              <a:ext cx="1097730" cy="276999"/>
            </a:xfrm>
            <a:prstGeom prst="rect">
              <a:avLst/>
            </a:prstGeom>
          </p:spPr>
          <p:txBody>
            <a:bodyPr wrap="square">
              <a:spAutoFit/>
            </a:bodyPr>
            <a:lstStyle/>
            <a:p>
              <a:pPr algn="ctr"/>
              <a:r>
                <a:rPr lang="es-MX" sz="1200" b="1" dirty="0" smtClean="0"/>
                <a:t>Reto</a:t>
              </a:r>
              <a:endParaRPr lang="es-MX" sz="1200" b="1" dirty="0"/>
            </a:p>
          </p:txBody>
        </p:sp>
      </p:grpSp>
      <p:sp>
        <p:nvSpPr>
          <p:cNvPr id="38" name="Rectángulo redondeado 37"/>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fundamentación en conceptos claves de epistemología.</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a:solidFill>
            <a:srgbClr val="FFFFFF">
              <a:alpha val="60000"/>
            </a:srgbClr>
          </a:solid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MX" sz="1100" dirty="0">
                <a:solidFill>
                  <a:schemeClr val="dk1"/>
                </a:solidFill>
              </a:rPr>
              <a:t>Identificador de imagen: </a:t>
            </a:r>
            <a:r>
              <a:rPr lang="es-CO" sz="1100" dirty="0">
                <a:solidFill>
                  <a:schemeClr val="dk1"/>
                </a:solidFill>
              </a:rPr>
              <a:t>10665290</a:t>
            </a:r>
          </a:p>
          <a:p>
            <a:pPr>
              <a:spcBef>
                <a:spcPts val="0"/>
              </a:spcBef>
            </a:pPr>
            <a:r>
              <a:rPr lang="es-CO" sz="1100" dirty="0">
                <a:solidFill>
                  <a:schemeClr val="dk1"/>
                </a:solidFill>
              </a:rPr>
              <a:t>Fuente: </a:t>
            </a:r>
            <a:r>
              <a:rPr lang="es-CO" sz="1100" dirty="0">
                <a:solidFill>
                  <a:schemeClr val="dk1"/>
                </a:solidFill>
                <a:hlinkClick r:id="rId4"/>
              </a:rPr>
              <a:t>https://</a:t>
            </a:r>
            <a:r>
              <a:rPr lang="es-CO" sz="1100" dirty="0" smtClean="0">
                <a:solidFill>
                  <a:schemeClr val="dk1"/>
                </a:solidFill>
                <a:hlinkClick r:id="rId4"/>
              </a:rPr>
              <a:t>es.123rf.com</a:t>
            </a:r>
            <a:endParaRPr lang="es-CO" sz="1100" dirty="0" smtClean="0">
              <a:solidFill>
                <a:schemeClr val="dk1"/>
              </a:solidFill>
            </a:endParaRPr>
          </a:p>
          <a:p>
            <a:pPr>
              <a:spcBef>
                <a:spcPts val="0"/>
              </a:spcBef>
            </a:pPr>
            <a:endParaRPr lang="es-CO" sz="1100" dirty="0">
              <a:solidFill>
                <a:schemeClr val="dk1"/>
              </a:solidFill>
            </a:endParaRPr>
          </a:p>
          <a:p>
            <a:pPr>
              <a:spcBef>
                <a:spcPts val="0"/>
              </a:spcBef>
            </a:pPr>
            <a:r>
              <a:rPr lang="es-419" sz="1100" dirty="0">
                <a:solidFill>
                  <a:schemeClr val="dk1"/>
                </a:solidFill>
              </a:rPr>
              <a:t>El esquema debe tener diseño</a:t>
            </a:r>
            <a:r>
              <a:rPr lang="es-419" sz="1100" dirty="0" smtClean="0">
                <a:solidFill>
                  <a:schemeClr val="dk1"/>
                </a:solidFill>
              </a:rPr>
              <a:t>. La idea es dar la sensación de que cada paradigma alumbra o apunta  al mundo</a:t>
            </a:r>
            <a:endParaRPr lang="es-419" sz="1100" dirty="0">
              <a:solidFill>
                <a:schemeClr val="dk1"/>
              </a:solidFill>
            </a:endParaRPr>
          </a:p>
          <a:p>
            <a:pPr>
              <a:spcBef>
                <a:spcPts val="0"/>
              </a:spcBef>
            </a:pPr>
            <a:endParaRPr lang="es-MX" sz="1100" dirty="0">
              <a:solidFill>
                <a:schemeClr val="dk1"/>
              </a:solidFill>
            </a:endParaRPr>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677621"/>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419" sz="1100" b="1" dirty="0">
                <a:solidFill>
                  <a:prstClr val="black"/>
                </a:solidFill>
              </a:rPr>
              <a:t>El concepto de epistemología</a:t>
            </a:r>
            <a:endParaRPr lang="es-MX" sz="1100" b="1" dirty="0">
              <a:solidFill>
                <a:prstClr val="black"/>
              </a:solidFill>
            </a:endParaRPr>
          </a:p>
          <a:p>
            <a:pPr lvl="0">
              <a:lnSpc>
                <a:spcPct val="90000"/>
              </a:lnSpc>
              <a:spcBef>
                <a:spcPts val="1000"/>
              </a:spcBef>
            </a:pPr>
            <a:r>
              <a:rPr lang="es-419" sz="1100" b="1" dirty="0">
                <a:solidFill>
                  <a:srgbClr val="C00000"/>
                </a:solidFill>
              </a:rPr>
              <a:t>Subtema</a:t>
            </a:r>
            <a:r>
              <a:rPr lang="es-419" sz="1100" b="1" dirty="0">
                <a:solidFill>
                  <a:prstClr val="white">
                    <a:lumMod val="50000"/>
                  </a:prstClr>
                </a:solidFill>
              </a:rPr>
              <a:t>: </a:t>
            </a:r>
            <a:r>
              <a:rPr lang="es-CO" sz="1100" b="1" dirty="0">
                <a:solidFill>
                  <a:prstClr val="black"/>
                </a:solidFill>
              </a:rPr>
              <a:t>Cómo se relacionan los modelos epistémicos con los paradigmas</a:t>
            </a:r>
            <a:endParaRPr lang="es-MX" sz="1100" b="1" dirty="0">
              <a:solidFill>
                <a:prstClr val="black"/>
              </a:solidFill>
            </a:endParaRPr>
          </a:p>
        </p:txBody>
      </p:sp>
      <p:sp>
        <p:nvSpPr>
          <p:cNvPr id="23" name="Elipse 22"/>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2</a:t>
            </a:r>
            <a:endParaRPr lang="es-CO" sz="1200" dirty="0">
              <a:solidFill>
                <a:schemeClr val="bg1"/>
              </a:solidFill>
            </a:endParaRPr>
          </a:p>
        </p:txBody>
      </p:sp>
      <p:sp>
        <p:nvSpPr>
          <p:cNvPr id="2" name="Rectángulo 1"/>
          <p:cNvSpPr/>
          <p:nvPr/>
        </p:nvSpPr>
        <p:spPr>
          <a:xfrm>
            <a:off x="914353" y="1953110"/>
            <a:ext cx="8563475" cy="2031325"/>
          </a:xfrm>
          <a:prstGeom prst="rect">
            <a:avLst/>
          </a:prstGeom>
        </p:spPr>
        <p:txBody>
          <a:bodyPr wrap="square">
            <a:spAutoFit/>
          </a:bodyPr>
          <a:lstStyle/>
          <a:p>
            <a:r>
              <a:rPr lang="es-CO" sz="1400" dirty="0" smtClean="0">
                <a:solidFill>
                  <a:srgbClr val="000000"/>
                </a:solidFill>
                <a:latin typeface="Calibri" panose="020F0502020204030204" pitchFamily="34" charset="0"/>
                <a:ea typeface="MS PGothic" panose="020B0600070205080204" pitchFamily="34" charset="-128"/>
              </a:rPr>
              <a:t>Un </a:t>
            </a:r>
            <a:r>
              <a:rPr lang="es-CO" sz="1400" dirty="0">
                <a:solidFill>
                  <a:srgbClr val="000000"/>
                </a:solidFill>
                <a:latin typeface="Calibri" panose="020F0502020204030204" pitchFamily="34" charset="0"/>
                <a:ea typeface="MS PGothic" panose="020B0600070205080204" pitchFamily="34" charset="-128"/>
              </a:rPr>
              <a:t>paradigma es una visión parcial de una realidad, a partir de un punto de vista o perspectiva, que hace énfasis en ciertos aspectos de lo observado, pero omite otros que no pueden ser vistos desde la perspectiva en cuestión</a:t>
            </a:r>
            <a:r>
              <a:rPr lang="es-CO" sz="1400" dirty="0" smtClean="0">
                <a:solidFill>
                  <a:srgbClr val="000000"/>
                </a:solidFill>
                <a:latin typeface="Calibri" panose="020F0502020204030204" pitchFamily="34" charset="0"/>
                <a:ea typeface="MS PGothic" panose="020B0600070205080204" pitchFamily="34" charset="-128"/>
              </a:rPr>
              <a:t>.</a:t>
            </a:r>
          </a:p>
          <a:p>
            <a:endParaRPr lang="es-CO" sz="1400" dirty="0" smtClean="0">
              <a:solidFill>
                <a:srgbClr val="000000"/>
              </a:solidFill>
              <a:latin typeface="Calibri" panose="020F0502020204030204" pitchFamily="34" charset="0"/>
              <a:ea typeface="MS PGothic" panose="020B0600070205080204" pitchFamily="34" charset="-128"/>
            </a:endParaRPr>
          </a:p>
          <a:p>
            <a:r>
              <a:rPr lang="es-CO" sz="1400" dirty="0"/>
              <a:t>Como se trata de una perspectiva, es posible utilizar el término en relación con una teoría (perspectiva teórica</a:t>
            </a:r>
            <a:r>
              <a:rPr lang="es-CO" sz="1400" dirty="0" smtClean="0"/>
              <a:t>), </a:t>
            </a:r>
            <a:r>
              <a:rPr lang="es-CO" sz="1400" dirty="0"/>
              <a:t>en referencia a una disciplina (perspectiva disciplinar</a:t>
            </a:r>
            <a:r>
              <a:rPr lang="es-CO" sz="1400" dirty="0" smtClean="0"/>
              <a:t>) y </a:t>
            </a:r>
            <a:r>
              <a:rPr lang="es-CO" sz="1400" dirty="0"/>
              <a:t>también </a:t>
            </a:r>
            <a:r>
              <a:rPr lang="es-CO" sz="1400" dirty="0" smtClean="0"/>
              <a:t>en </a:t>
            </a:r>
            <a:r>
              <a:rPr lang="es-CO" sz="1400" dirty="0"/>
              <a:t>alusión a los modelos epistémicos (perspectiva epistémica</a:t>
            </a:r>
            <a:r>
              <a:rPr lang="es-CO" sz="1400" dirty="0" smtClean="0"/>
              <a:t>)</a:t>
            </a:r>
          </a:p>
          <a:p>
            <a:endParaRPr lang="es-ES" sz="1400" dirty="0"/>
          </a:p>
          <a:p>
            <a:endParaRPr lang="es-CO" sz="1400" dirty="0" smtClean="0"/>
          </a:p>
          <a:p>
            <a:r>
              <a:rPr lang="es-ES" sz="1400" dirty="0" smtClean="0"/>
              <a:t>Por ejemplo:</a:t>
            </a:r>
            <a:endParaRPr lang="es-CO" sz="1400" dirty="0" smtClean="0"/>
          </a:p>
        </p:txBody>
      </p:sp>
      <p:sp>
        <p:nvSpPr>
          <p:cNvPr id="26" name="Rectángulo 25"/>
          <p:cNvSpPr/>
          <p:nvPr/>
        </p:nvSpPr>
        <p:spPr>
          <a:xfrm rot="1224635">
            <a:off x="2655739" y="3182841"/>
            <a:ext cx="1460278" cy="523220"/>
          </a:xfrm>
          <a:prstGeom prst="rect">
            <a:avLst/>
          </a:prstGeom>
        </p:spPr>
        <p:txBody>
          <a:bodyPr wrap="square">
            <a:spAutoFit/>
          </a:bodyPr>
          <a:lstStyle/>
          <a:p>
            <a:pPr algn="ctr"/>
            <a:r>
              <a:rPr lang="es-CO" sz="1400" dirty="0" smtClean="0"/>
              <a:t>“Paradigma” de Copérnico</a:t>
            </a:r>
            <a:endParaRPr lang="es-CO" sz="1400" b="1" dirty="0"/>
          </a:p>
        </p:txBody>
      </p:sp>
      <p:sp>
        <p:nvSpPr>
          <p:cNvPr id="32" name="Cheurón 31"/>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pic>
        <p:nvPicPr>
          <p:cNvPr id="2054" name="Picture 6" descr="https://previews.123rf.com/images/robodread/robodread1109/robodread110901813/10665290-mundo-mundo-Foto-de-archiv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90422" y="3344317"/>
            <a:ext cx="1319794" cy="1319794"/>
          </a:xfrm>
          <a:prstGeom prst="rect">
            <a:avLst/>
          </a:prstGeom>
          <a:noFill/>
          <a:extLst>
            <a:ext uri="{909E8E84-426E-40DD-AFC4-6F175D3DCCD1}">
              <a14:hiddenFill xmlns:a14="http://schemas.microsoft.com/office/drawing/2010/main">
                <a:solidFill>
                  <a:srgbClr val="FFFFFF"/>
                </a:solidFill>
              </a14:hiddenFill>
            </a:ext>
          </a:extLst>
        </p:spPr>
      </p:pic>
      <p:sp>
        <p:nvSpPr>
          <p:cNvPr id="35" name="Rectángulo 34"/>
          <p:cNvSpPr/>
          <p:nvPr/>
        </p:nvSpPr>
        <p:spPr>
          <a:xfrm rot="20498486">
            <a:off x="5332668" y="3235291"/>
            <a:ext cx="1460278" cy="523220"/>
          </a:xfrm>
          <a:prstGeom prst="rect">
            <a:avLst/>
          </a:prstGeom>
        </p:spPr>
        <p:txBody>
          <a:bodyPr wrap="square">
            <a:spAutoFit/>
          </a:bodyPr>
          <a:lstStyle/>
          <a:p>
            <a:pPr algn="ctr"/>
            <a:r>
              <a:rPr lang="es-CO" sz="1400" dirty="0" smtClean="0"/>
              <a:t>“Paradigma” de Newton</a:t>
            </a:r>
            <a:endParaRPr lang="es-CO" sz="1400" b="1" dirty="0"/>
          </a:p>
        </p:txBody>
      </p:sp>
      <p:sp>
        <p:nvSpPr>
          <p:cNvPr id="41" name="Rectángulo 40"/>
          <p:cNvSpPr/>
          <p:nvPr/>
        </p:nvSpPr>
        <p:spPr>
          <a:xfrm>
            <a:off x="1897168" y="3894940"/>
            <a:ext cx="1983635" cy="523220"/>
          </a:xfrm>
          <a:prstGeom prst="rect">
            <a:avLst/>
          </a:prstGeom>
        </p:spPr>
        <p:txBody>
          <a:bodyPr wrap="square">
            <a:spAutoFit/>
          </a:bodyPr>
          <a:lstStyle/>
          <a:p>
            <a:pPr algn="ctr"/>
            <a:r>
              <a:rPr lang="es-CO" sz="1400" dirty="0" smtClean="0"/>
              <a:t>Paradigma de las ciencias naturales </a:t>
            </a:r>
            <a:endParaRPr lang="es-CO" sz="1400" b="1" dirty="0"/>
          </a:p>
        </p:txBody>
      </p:sp>
      <p:sp>
        <p:nvSpPr>
          <p:cNvPr id="42" name="Rectángulo 41"/>
          <p:cNvSpPr/>
          <p:nvPr/>
        </p:nvSpPr>
        <p:spPr>
          <a:xfrm>
            <a:off x="5560928" y="3848471"/>
            <a:ext cx="1983635" cy="523220"/>
          </a:xfrm>
          <a:prstGeom prst="rect">
            <a:avLst/>
          </a:prstGeom>
        </p:spPr>
        <p:txBody>
          <a:bodyPr wrap="square">
            <a:spAutoFit/>
          </a:bodyPr>
          <a:lstStyle/>
          <a:p>
            <a:pPr algn="ctr"/>
            <a:r>
              <a:rPr lang="es-CO" sz="1400" dirty="0" smtClean="0"/>
              <a:t>Paradigma de las ciencias sociales</a:t>
            </a:r>
            <a:endParaRPr lang="es-CO" sz="1400" b="1" dirty="0"/>
          </a:p>
        </p:txBody>
      </p:sp>
      <p:sp>
        <p:nvSpPr>
          <p:cNvPr id="43" name="Rectángulo 42"/>
          <p:cNvSpPr/>
          <p:nvPr/>
        </p:nvSpPr>
        <p:spPr>
          <a:xfrm rot="20623043">
            <a:off x="2421831" y="4475567"/>
            <a:ext cx="1983635" cy="307777"/>
          </a:xfrm>
          <a:prstGeom prst="rect">
            <a:avLst/>
          </a:prstGeom>
        </p:spPr>
        <p:txBody>
          <a:bodyPr wrap="square">
            <a:spAutoFit/>
          </a:bodyPr>
          <a:lstStyle/>
          <a:p>
            <a:pPr algn="ctr"/>
            <a:r>
              <a:rPr lang="es-CO" sz="1400" dirty="0"/>
              <a:t>P</a:t>
            </a:r>
            <a:r>
              <a:rPr lang="es-CO" sz="1400" dirty="0" smtClean="0"/>
              <a:t>aradigma </a:t>
            </a:r>
            <a:r>
              <a:rPr lang="es-CO" sz="1400" dirty="0"/>
              <a:t>positivista </a:t>
            </a:r>
            <a:endParaRPr lang="es-CO" sz="1400" b="1" dirty="0"/>
          </a:p>
        </p:txBody>
      </p:sp>
      <p:sp>
        <p:nvSpPr>
          <p:cNvPr id="44" name="Rectángulo 43"/>
          <p:cNvSpPr/>
          <p:nvPr/>
        </p:nvSpPr>
        <p:spPr>
          <a:xfrm rot="1018343">
            <a:off x="5166802" y="4536609"/>
            <a:ext cx="1983635" cy="307777"/>
          </a:xfrm>
          <a:prstGeom prst="rect">
            <a:avLst/>
          </a:prstGeom>
        </p:spPr>
        <p:txBody>
          <a:bodyPr wrap="square">
            <a:spAutoFit/>
          </a:bodyPr>
          <a:lstStyle/>
          <a:p>
            <a:pPr algn="ctr"/>
            <a:r>
              <a:rPr lang="es-CO" sz="1400" dirty="0" smtClean="0"/>
              <a:t>Paradigma empirista</a:t>
            </a:r>
            <a:endParaRPr lang="es-CO" sz="1400" b="1" dirty="0"/>
          </a:p>
        </p:txBody>
      </p:sp>
      <p:sp>
        <p:nvSpPr>
          <p:cNvPr id="39" name="Marcador de texto 4"/>
          <p:cNvSpPr txBox="1">
            <a:spLocks/>
          </p:cNvSpPr>
          <p:nvPr/>
        </p:nvSpPr>
        <p:spPr>
          <a:xfrm>
            <a:off x="9672292" y="1427499"/>
            <a:ext cx="246153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a:t>
            </a:r>
            <a:r>
              <a:rPr lang="es-419" sz="1100" dirty="0"/>
              <a:t>botón  de </a:t>
            </a:r>
            <a:r>
              <a:rPr lang="es-419" sz="1100" dirty="0" smtClean="0"/>
              <a:t>regreso muestra la pantalla anterior.</a:t>
            </a:r>
            <a:endParaRPr lang="es-419" sz="1100" dirty="0"/>
          </a:p>
          <a:p>
            <a:r>
              <a:rPr lang="es-419" sz="1100" dirty="0"/>
              <a:t>N° de internos: 2</a:t>
            </a:r>
            <a:endParaRPr lang="es-MX" sz="1100" dirty="0"/>
          </a:p>
          <a:p>
            <a:endParaRPr lang="es-419" sz="1100" dirty="0"/>
          </a:p>
        </p:txBody>
      </p:sp>
      <p:sp>
        <p:nvSpPr>
          <p:cNvPr id="36" name="Rectángulo 35"/>
          <p:cNvSpPr/>
          <p:nvPr/>
        </p:nvSpPr>
        <p:spPr>
          <a:xfrm>
            <a:off x="3945302" y="3214777"/>
            <a:ext cx="1609761" cy="307777"/>
          </a:xfrm>
          <a:prstGeom prst="rect">
            <a:avLst/>
          </a:prstGeom>
        </p:spPr>
        <p:txBody>
          <a:bodyPr wrap="square">
            <a:spAutoFit/>
          </a:bodyPr>
          <a:lstStyle/>
          <a:p>
            <a:pPr algn="ctr"/>
            <a:r>
              <a:rPr lang="es-ES" sz="1400" b="1" dirty="0" smtClean="0"/>
              <a:t>Perspectiva teórica</a:t>
            </a:r>
            <a:endParaRPr lang="es-CO" sz="1400" b="1" dirty="0"/>
          </a:p>
        </p:txBody>
      </p:sp>
      <p:sp>
        <p:nvSpPr>
          <p:cNvPr id="45" name="Rectángulo 44"/>
          <p:cNvSpPr/>
          <p:nvPr/>
        </p:nvSpPr>
        <p:spPr>
          <a:xfrm>
            <a:off x="3706770" y="3896954"/>
            <a:ext cx="2256337" cy="307777"/>
          </a:xfrm>
          <a:prstGeom prst="rect">
            <a:avLst/>
          </a:prstGeom>
        </p:spPr>
        <p:txBody>
          <a:bodyPr wrap="square">
            <a:spAutoFit/>
          </a:bodyPr>
          <a:lstStyle/>
          <a:p>
            <a:pPr algn="ctr"/>
            <a:r>
              <a:rPr lang="es-ES" sz="1400" b="1" dirty="0" smtClean="0"/>
              <a:t>Perspectiva disciplinar</a:t>
            </a:r>
            <a:endParaRPr lang="es-CO" sz="1400" b="1" dirty="0"/>
          </a:p>
        </p:txBody>
      </p:sp>
      <p:sp>
        <p:nvSpPr>
          <p:cNvPr id="46" name="Rectángulo 45"/>
          <p:cNvSpPr/>
          <p:nvPr/>
        </p:nvSpPr>
        <p:spPr>
          <a:xfrm>
            <a:off x="3715097" y="4574316"/>
            <a:ext cx="2256337" cy="307777"/>
          </a:xfrm>
          <a:prstGeom prst="rect">
            <a:avLst/>
          </a:prstGeom>
        </p:spPr>
        <p:txBody>
          <a:bodyPr wrap="square">
            <a:spAutoFit/>
          </a:bodyPr>
          <a:lstStyle/>
          <a:p>
            <a:pPr algn="ctr"/>
            <a:r>
              <a:rPr lang="es-ES" sz="1400" b="1" dirty="0" smtClean="0"/>
              <a:t>Perspectiva epistémica</a:t>
            </a:r>
            <a:endParaRPr lang="es-CO" sz="1400" b="1" dirty="0"/>
          </a:p>
        </p:txBody>
      </p:sp>
      <p:sp>
        <p:nvSpPr>
          <p:cNvPr id="19" name="Trapecio 18"/>
          <p:cNvSpPr/>
          <p:nvPr/>
        </p:nvSpPr>
        <p:spPr>
          <a:xfrm rot="6530765">
            <a:off x="3274509" y="2702749"/>
            <a:ext cx="574886" cy="1547405"/>
          </a:xfrm>
          <a:prstGeom prst="trapezoid">
            <a:avLst>
              <a:gd name="adj" fmla="val 36506"/>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9" name="Trapecio 48"/>
          <p:cNvSpPr/>
          <p:nvPr/>
        </p:nvSpPr>
        <p:spPr>
          <a:xfrm rot="15069235" flipH="1">
            <a:off x="5602879" y="2723559"/>
            <a:ext cx="574886" cy="1547405"/>
          </a:xfrm>
          <a:prstGeom prst="trapezoid">
            <a:avLst>
              <a:gd name="adj" fmla="val 36506"/>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0" name="Trapecio 49"/>
          <p:cNvSpPr/>
          <p:nvPr/>
        </p:nvSpPr>
        <p:spPr>
          <a:xfrm rot="5400000">
            <a:off x="2919239" y="3141292"/>
            <a:ext cx="574886" cy="1964423"/>
          </a:xfrm>
          <a:prstGeom prst="trapezoid">
            <a:avLst>
              <a:gd name="adj" fmla="val 36506"/>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1" name="Trapecio 50"/>
          <p:cNvSpPr/>
          <p:nvPr/>
        </p:nvSpPr>
        <p:spPr>
          <a:xfrm rot="16200000" flipH="1">
            <a:off x="5956274" y="3148506"/>
            <a:ext cx="574886" cy="1964423"/>
          </a:xfrm>
          <a:prstGeom prst="trapezoid">
            <a:avLst>
              <a:gd name="adj" fmla="val 36506"/>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2" name="Trapecio 51"/>
          <p:cNvSpPr/>
          <p:nvPr/>
        </p:nvSpPr>
        <p:spPr>
          <a:xfrm rot="4392327">
            <a:off x="3227704" y="3798019"/>
            <a:ext cx="574886" cy="1547405"/>
          </a:xfrm>
          <a:prstGeom prst="trapezoid">
            <a:avLst>
              <a:gd name="adj" fmla="val 36506"/>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4" name="Trapecio 53"/>
          <p:cNvSpPr/>
          <p:nvPr/>
        </p:nvSpPr>
        <p:spPr>
          <a:xfrm rot="17207673" flipH="1">
            <a:off x="5731836" y="3877533"/>
            <a:ext cx="574886" cy="1547405"/>
          </a:xfrm>
          <a:prstGeom prst="trapezoid">
            <a:avLst>
              <a:gd name="adj" fmla="val 36506"/>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1539744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4" descr="https://previews.123rf.com/images/olegdudko/olegdudko1508/olegdudko150800335/43200350-Libro-lectura-gafas--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t="28021"/>
          <a:stretch/>
        </p:blipFill>
        <p:spPr bwMode="auto">
          <a:xfrm flipH="1">
            <a:off x="58325" y="1297858"/>
            <a:ext cx="9542421" cy="5560569"/>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upo 39"/>
          <p:cNvGrpSpPr/>
          <p:nvPr/>
        </p:nvGrpSpPr>
        <p:grpSpPr>
          <a:xfrm>
            <a:off x="44707" y="5158553"/>
            <a:ext cx="5894981" cy="1702096"/>
            <a:chOff x="44707" y="5158553"/>
            <a:chExt cx="5894981" cy="1702096"/>
          </a:xfrm>
        </p:grpSpPr>
        <p:sp>
          <p:nvSpPr>
            <p:cNvPr id="42" name="Rectángulo 41"/>
            <p:cNvSpPr/>
            <p:nvPr/>
          </p:nvSpPr>
          <p:spPr>
            <a:xfrm>
              <a:off x="4020672" y="5184010"/>
              <a:ext cx="1919016" cy="3967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cada libro para ingresar al contenido.</a:t>
              </a:r>
              <a:endParaRPr lang="es-MX" sz="1200" i="1" dirty="0">
                <a:solidFill>
                  <a:schemeClr val="tx1"/>
                </a:solidFill>
              </a:endParaRPr>
            </a:p>
          </p:txBody>
        </p:sp>
        <p:sp>
          <p:nvSpPr>
            <p:cNvPr id="43" name="Rectángulo 42"/>
            <p:cNvSpPr/>
            <p:nvPr/>
          </p:nvSpPr>
          <p:spPr>
            <a:xfrm>
              <a:off x="113829" y="6307907"/>
              <a:ext cx="1105371" cy="507170"/>
            </a:xfrm>
            <a:prstGeom prst="rect">
              <a:avLst/>
            </a:prstGeom>
            <a:solidFill>
              <a:schemeClr val="bg1">
                <a:lumMod val="75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200" dirty="0" smtClean="0"/>
                <a:t>Volver al menú</a:t>
              </a:r>
              <a:endParaRPr lang="es-MX" sz="1200" dirty="0"/>
            </a:p>
          </p:txBody>
        </p:sp>
        <p:pic>
          <p:nvPicPr>
            <p:cNvPr id="44" name="Imagen 43"/>
            <p:cNvPicPr>
              <a:picLocks noChangeAspect="1"/>
            </p:cNvPicPr>
            <p:nvPr/>
          </p:nvPicPr>
          <p:blipFill rotWithShape="1">
            <a:blip r:embed="rId3">
              <a:extLst>
                <a:ext uri="{28A0092B-C50C-407E-A947-70E740481C1C}">
                  <a14:useLocalDpi xmlns:a14="http://schemas.microsoft.com/office/drawing/2010/main" val="0"/>
                </a:ext>
              </a:extLst>
            </a:blip>
            <a:srcRect l="10209" t="48958" r="47810" b="30609"/>
            <a:stretch/>
          </p:blipFill>
          <p:spPr>
            <a:xfrm rot="10800000">
              <a:off x="44707" y="5181599"/>
              <a:ext cx="3975964" cy="1656868"/>
            </a:xfrm>
            <a:prstGeom prst="rect">
              <a:avLst/>
            </a:prstGeom>
          </p:spPr>
        </p:pic>
        <p:sp>
          <p:nvSpPr>
            <p:cNvPr id="45" name="Rectángulo 44"/>
            <p:cNvSpPr/>
            <p:nvPr/>
          </p:nvSpPr>
          <p:spPr>
            <a:xfrm rot="16200000">
              <a:off x="-219306" y="5858644"/>
              <a:ext cx="1127933" cy="461665"/>
            </a:xfrm>
            <a:prstGeom prst="rect">
              <a:avLst/>
            </a:prstGeom>
          </p:spPr>
          <p:txBody>
            <a:bodyPr wrap="square">
              <a:spAutoFit/>
            </a:bodyPr>
            <a:lstStyle/>
            <a:p>
              <a:r>
                <a:rPr lang="es-CO" sz="1200" b="1" dirty="0">
                  <a:solidFill>
                    <a:schemeClr val="bg1"/>
                  </a:solidFill>
                  <a:effectLst>
                    <a:outerShdw blurRad="38100" dist="38100" dir="2700000" algn="tl">
                      <a:srgbClr val="000000">
                        <a:alpha val="43137"/>
                      </a:srgbClr>
                    </a:outerShdw>
                  </a:effectLst>
                </a:rPr>
                <a:t>Qué es epistemología</a:t>
              </a:r>
              <a:endParaRPr lang="es-MX" sz="1200" b="1" dirty="0">
                <a:solidFill>
                  <a:schemeClr val="bg1"/>
                </a:solidFill>
                <a:effectLst>
                  <a:outerShdw blurRad="38100" dist="38100" dir="2700000" algn="tl">
                    <a:srgbClr val="000000">
                      <a:alpha val="43137"/>
                    </a:srgbClr>
                  </a:outerShdw>
                </a:effectLst>
              </a:endParaRPr>
            </a:p>
          </p:txBody>
        </p:sp>
        <p:sp>
          <p:nvSpPr>
            <p:cNvPr id="46" name="Rectángulo 45"/>
            <p:cNvSpPr/>
            <p:nvPr/>
          </p:nvSpPr>
          <p:spPr>
            <a:xfrm rot="16200000">
              <a:off x="130853" y="5874140"/>
              <a:ext cx="1425301" cy="461665"/>
            </a:xfrm>
            <a:prstGeom prst="rect">
              <a:avLst/>
            </a:prstGeom>
          </p:spPr>
          <p:txBody>
            <a:bodyPr wrap="square">
              <a:spAutoFit/>
            </a:bodyPr>
            <a:lstStyle/>
            <a:p>
              <a:r>
                <a:rPr lang="es-MX" sz="1200" b="1" dirty="0">
                  <a:solidFill>
                    <a:schemeClr val="bg1"/>
                  </a:solidFill>
                  <a:effectLst>
                    <a:outerShdw blurRad="38100" dist="38100" dir="2700000" algn="tl">
                      <a:srgbClr val="000000">
                        <a:alpha val="43137"/>
                      </a:srgbClr>
                    </a:outerShdw>
                  </a:effectLst>
                </a:rPr>
                <a:t>Qué es un modelo epistémico</a:t>
              </a:r>
            </a:p>
          </p:txBody>
        </p:sp>
        <p:sp>
          <p:nvSpPr>
            <p:cNvPr id="47" name="Rectángulo 46"/>
            <p:cNvSpPr/>
            <p:nvPr/>
          </p:nvSpPr>
          <p:spPr>
            <a:xfrm rot="16200000">
              <a:off x="761071" y="5824833"/>
              <a:ext cx="1425301" cy="646331"/>
            </a:xfrm>
            <a:prstGeom prst="rect">
              <a:avLst/>
            </a:prstGeom>
          </p:spPr>
          <p:txBody>
            <a:bodyPr wrap="square">
              <a:spAutoFit/>
            </a:bodyPr>
            <a:lstStyle/>
            <a:p>
              <a:r>
                <a:rPr lang="es-MX" sz="1200" b="1" dirty="0">
                  <a:solidFill>
                    <a:schemeClr val="bg1"/>
                  </a:solidFill>
                  <a:effectLst>
                    <a:outerShdw blurRad="38100" dist="38100" dir="2700000" algn="tl">
                      <a:srgbClr val="000000">
                        <a:alpha val="43137"/>
                      </a:srgbClr>
                    </a:outerShdw>
                  </a:effectLst>
                </a:rPr>
                <a:t>Qué se requiere </a:t>
              </a:r>
              <a:r>
                <a:rPr lang="es-MX" sz="1200" b="1" dirty="0" smtClean="0">
                  <a:solidFill>
                    <a:schemeClr val="bg1"/>
                  </a:solidFill>
                  <a:effectLst>
                    <a:outerShdw blurRad="38100" dist="38100" dir="2700000" algn="tl">
                      <a:srgbClr val="000000">
                        <a:alpha val="43137"/>
                      </a:srgbClr>
                    </a:outerShdw>
                  </a:effectLst>
                </a:rPr>
                <a:t>para </a:t>
              </a:r>
              <a:r>
                <a:rPr lang="es-MX" sz="1200" b="1" dirty="0">
                  <a:solidFill>
                    <a:schemeClr val="bg1"/>
                  </a:solidFill>
                  <a:effectLst>
                    <a:outerShdw blurRad="38100" dist="38100" dir="2700000" algn="tl">
                      <a:srgbClr val="000000">
                        <a:alpha val="43137"/>
                      </a:srgbClr>
                    </a:outerShdw>
                  </a:effectLst>
                </a:rPr>
                <a:t>considerar un modelo epistémico</a:t>
              </a:r>
            </a:p>
          </p:txBody>
        </p:sp>
        <p:sp>
          <p:nvSpPr>
            <p:cNvPr id="48" name="Rectángulo 47"/>
            <p:cNvSpPr/>
            <p:nvPr/>
          </p:nvSpPr>
          <p:spPr>
            <a:xfrm rot="16200000">
              <a:off x="1194504" y="5815557"/>
              <a:ext cx="1585252" cy="461665"/>
            </a:xfrm>
            <a:prstGeom prst="rect">
              <a:avLst/>
            </a:prstGeom>
          </p:spPr>
          <p:txBody>
            <a:bodyPr wrap="square">
              <a:spAutoFit/>
            </a:bodyPr>
            <a:lstStyle/>
            <a:p>
              <a:r>
                <a:rPr lang="es-MX" sz="1200" b="1" dirty="0" smtClean="0">
                  <a:solidFill>
                    <a:schemeClr val="bg1"/>
                  </a:solidFill>
                  <a:effectLst>
                    <a:outerShdw blurRad="38100" dist="38100" dir="2700000" algn="tl">
                      <a:srgbClr val="000000">
                        <a:alpha val="43137"/>
                      </a:srgbClr>
                    </a:outerShdw>
                  </a:effectLst>
                </a:rPr>
                <a:t>Modelos </a:t>
              </a:r>
              <a:r>
                <a:rPr lang="es-MX" sz="1200" b="1" dirty="0">
                  <a:solidFill>
                    <a:schemeClr val="bg1"/>
                  </a:solidFill>
                  <a:effectLst>
                    <a:outerShdw blurRad="38100" dist="38100" dir="2700000" algn="tl">
                      <a:srgbClr val="000000">
                        <a:alpha val="43137"/>
                      </a:srgbClr>
                    </a:outerShdw>
                  </a:effectLst>
                </a:rPr>
                <a:t>epistémicos </a:t>
              </a:r>
              <a:r>
                <a:rPr lang="es-MX" sz="1200" b="1" dirty="0" smtClean="0">
                  <a:solidFill>
                    <a:schemeClr val="bg1"/>
                  </a:solidFill>
                  <a:effectLst>
                    <a:outerShdw blurRad="38100" dist="38100" dir="2700000" algn="tl">
                      <a:srgbClr val="000000">
                        <a:alpha val="43137"/>
                      </a:srgbClr>
                    </a:outerShdw>
                  </a:effectLst>
                </a:rPr>
                <a:t> y paradigmas</a:t>
              </a:r>
              <a:endParaRPr lang="es-MX" sz="1200" b="1" dirty="0">
                <a:solidFill>
                  <a:schemeClr val="bg1"/>
                </a:solidFill>
                <a:effectLst>
                  <a:outerShdw blurRad="38100" dist="38100" dir="2700000" algn="tl">
                    <a:srgbClr val="000000">
                      <a:alpha val="43137"/>
                    </a:srgbClr>
                  </a:outerShdw>
                </a:effectLst>
              </a:endParaRPr>
            </a:p>
          </p:txBody>
        </p:sp>
        <p:sp>
          <p:nvSpPr>
            <p:cNvPr id="49" name="Rectángulo 48"/>
            <p:cNvSpPr/>
            <p:nvPr/>
          </p:nvSpPr>
          <p:spPr>
            <a:xfrm rot="16200000">
              <a:off x="2046912" y="5808896"/>
              <a:ext cx="1585252" cy="461665"/>
            </a:xfrm>
            <a:prstGeom prst="rect">
              <a:avLst/>
            </a:prstGeom>
            <a:solidFill>
              <a:srgbClr val="C00000"/>
            </a:solidFill>
          </p:spPr>
          <p:txBody>
            <a:bodyPr wrap="square">
              <a:spAutoFit/>
            </a:bodyPr>
            <a:lstStyle/>
            <a:p>
              <a:r>
                <a:rPr lang="es-MX" sz="1200" b="1" dirty="0" smtClean="0">
                  <a:solidFill>
                    <a:schemeClr val="bg1"/>
                  </a:solidFill>
                  <a:effectLst>
                    <a:outerShdw blurRad="38100" dist="38100" dir="2700000" algn="tl">
                      <a:srgbClr val="000000">
                        <a:alpha val="43137"/>
                      </a:srgbClr>
                    </a:outerShdw>
                  </a:effectLst>
                </a:rPr>
                <a:t>Relaciones de los modelos epistémicos</a:t>
              </a:r>
              <a:endParaRPr lang="es-MX" sz="1200" b="1" dirty="0">
                <a:solidFill>
                  <a:schemeClr val="bg1"/>
                </a:solidFill>
                <a:effectLst>
                  <a:outerShdw blurRad="38100" dist="38100" dir="2700000" algn="tl">
                    <a:srgbClr val="000000">
                      <a:alpha val="43137"/>
                    </a:srgbClr>
                  </a:outerShdw>
                </a:effectLst>
              </a:endParaRPr>
            </a:p>
          </p:txBody>
        </p:sp>
        <p:sp>
          <p:nvSpPr>
            <p:cNvPr id="50" name="Rectángulo 49"/>
            <p:cNvSpPr/>
            <p:nvPr/>
          </p:nvSpPr>
          <p:spPr>
            <a:xfrm rot="16200000">
              <a:off x="2464537" y="5777872"/>
              <a:ext cx="1700304" cy="461665"/>
            </a:xfrm>
            <a:prstGeom prst="rect">
              <a:avLst/>
            </a:prstGeom>
          </p:spPr>
          <p:txBody>
            <a:bodyPr wrap="square">
              <a:spAutoFit/>
            </a:bodyPr>
            <a:lstStyle/>
            <a:p>
              <a:r>
                <a:rPr lang="es-MX" sz="1200" b="1" dirty="0" smtClean="0">
                  <a:solidFill>
                    <a:schemeClr val="bg1"/>
                  </a:solidFill>
                  <a:effectLst>
                    <a:outerShdw blurRad="38100" dist="38100" dir="2700000" algn="tl">
                      <a:srgbClr val="000000">
                        <a:alpha val="43137"/>
                      </a:srgbClr>
                    </a:outerShdw>
                  </a:effectLst>
                </a:rPr>
                <a:t>Epistemología </a:t>
              </a:r>
              <a:r>
                <a:rPr lang="es-MX" sz="1200" b="1" dirty="0">
                  <a:solidFill>
                    <a:schemeClr val="bg1"/>
                  </a:solidFill>
                  <a:effectLst>
                    <a:outerShdw blurRad="38100" dist="38100" dir="2700000" algn="tl">
                      <a:srgbClr val="000000">
                        <a:alpha val="43137"/>
                      </a:srgbClr>
                    </a:outerShdw>
                  </a:effectLst>
                </a:rPr>
                <a:t>y metodología</a:t>
              </a:r>
            </a:p>
          </p:txBody>
        </p:sp>
        <p:sp>
          <p:nvSpPr>
            <p:cNvPr id="51" name="Rectángulo 50"/>
            <p:cNvSpPr/>
            <p:nvPr/>
          </p:nvSpPr>
          <p:spPr>
            <a:xfrm rot="16200000">
              <a:off x="3248900" y="6045439"/>
              <a:ext cx="1097730" cy="276999"/>
            </a:xfrm>
            <a:prstGeom prst="rect">
              <a:avLst/>
            </a:prstGeom>
          </p:spPr>
          <p:txBody>
            <a:bodyPr wrap="square">
              <a:spAutoFit/>
            </a:bodyPr>
            <a:lstStyle/>
            <a:p>
              <a:pPr algn="ctr"/>
              <a:r>
                <a:rPr lang="es-MX" sz="1200" b="1" dirty="0" smtClean="0"/>
                <a:t>Reto</a:t>
              </a:r>
              <a:endParaRPr lang="es-MX" sz="1200" b="1" dirty="0"/>
            </a:p>
          </p:txBody>
        </p:sp>
      </p:grpSp>
      <p:sp>
        <p:nvSpPr>
          <p:cNvPr id="37" name="Rectángulo redondeado 36"/>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fundamentación en conceptos claves de epistemología.</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a:solidFill>
            <a:srgbClr val="FFFFFF">
              <a:alpha val="60000"/>
            </a:srgbClr>
          </a:solid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CO" sz="1100" dirty="0">
                <a:solidFill>
                  <a:schemeClr val="dk1"/>
                </a:solidFill>
              </a:rPr>
              <a:t/>
            </a:r>
            <a:br>
              <a:rPr lang="es-CO" sz="1100" dirty="0">
                <a:solidFill>
                  <a:schemeClr val="dk1"/>
                </a:solidFill>
              </a:rPr>
            </a:br>
            <a:endParaRPr lang="es-CO" sz="1100" dirty="0">
              <a:solidFill>
                <a:schemeClr val="dk1"/>
              </a:solidFill>
            </a:endParaRPr>
          </a:p>
          <a:p>
            <a:pPr>
              <a:spcBef>
                <a:spcPts val="0"/>
              </a:spcBef>
            </a:pPr>
            <a:endParaRPr lang="es-MX" sz="1100" dirty="0">
              <a:solidFill>
                <a:schemeClr val="dk1"/>
              </a:solidFill>
            </a:endParaRPr>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677621"/>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419" sz="1100" b="1" dirty="0">
                <a:solidFill>
                  <a:prstClr val="black"/>
                </a:solidFill>
              </a:rPr>
              <a:t>El concepto de epistemología</a:t>
            </a:r>
            <a:endParaRPr lang="es-MX" sz="1100" b="1" dirty="0">
              <a:solidFill>
                <a:prstClr val="black"/>
              </a:solidFill>
            </a:endParaRPr>
          </a:p>
          <a:p>
            <a:pPr lvl="0">
              <a:lnSpc>
                <a:spcPct val="90000"/>
              </a:lnSpc>
              <a:spcBef>
                <a:spcPts val="1000"/>
              </a:spcBef>
            </a:pPr>
            <a:r>
              <a:rPr lang="es-419" sz="1100" b="1" dirty="0">
                <a:solidFill>
                  <a:srgbClr val="C00000"/>
                </a:solidFill>
              </a:rPr>
              <a:t>Subtema</a:t>
            </a:r>
            <a:r>
              <a:rPr lang="es-419" sz="1100" b="1" dirty="0">
                <a:solidFill>
                  <a:prstClr val="white">
                    <a:lumMod val="50000"/>
                  </a:prstClr>
                </a:solidFill>
              </a:rPr>
              <a:t>: </a:t>
            </a:r>
            <a:r>
              <a:rPr lang="es-CO" sz="1100" b="1" dirty="0">
                <a:solidFill>
                  <a:prstClr val="black"/>
                </a:solidFill>
              </a:rPr>
              <a:t>Relaciones de los modelos epistémicos con la ontología, la teleología, la axiología y la metodología</a:t>
            </a:r>
            <a:endParaRPr lang="es-MX" sz="1100" b="1" dirty="0">
              <a:solidFill>
                <a:prstClr val="black"/>
              </a:solidFill>
            </a:endParaRPr>
          </a:p>
        </p:txBody>
      </p:sp>
      <p:sp>
        <p:nvSpPr>
          <p:cNvPr id="26" name="Rectángulo 25"/>
          <p:cNvSpPr/>
          <p:nvPr/>
        </p:nvSpPr>
        <p:spPr>
          <a:xfrm>
            <a:off x="1080958" y="2868106"/>
            <a:ext cx="1122786" cy="308748"/>
          </a:xfrm>
          <a:prstGeom prst="rect">
            <a:avLst/>
          </a:prstGeom>
          <a:noFill/>
        </p:spPr>
        <p:txBody>
          <a:bodyPr wrap="square">
            <a:spAutoFit/>
          </a:bodyPr>
          <a:lstStyle/>
          <a:p>
            <a:pPr algn="ctr"/>
            <a:r>
              <a:rPr lang="es-CO" sz="1400" b="1" dirty="0" smtClean="0">
                <a:effectLst>
                  <a:glow rad="228600">
                    <a:schemeClr val="accent4">
                      <a:satMod val="175000"/>
                      <a:alpha val="40000"/>
                    </a:schemeClr>
                  </a:glow>
                </a:effectLst>
              </a:rPr>
              <a:t>Ontología </a:t>
            </a:r>
            <a:endParaRPr lang="es-CO" sz="1400" b="1" dirty="0">
              <a:effectLst>
                <a:glow rad="228600">
                  <a:schemeClr val="accent4">
                    <a:satMod val="175000"/>
                    <a:alpha val="40000"/>
                  </a:schemeClr>
                </a:glow>
              </a:effectLst>
            </a:endParaRPr>
          </a:p>
        </p:txBody>
      </p:sp>
      <p:sp>
        <p:nvSpPr>
          <p:cNvPr id="34" name="Rectángulo 33"/>
          <p:cNvSpPr/>
          <p:nvPr/>
        </p:nvSpPr>
        <p:spPr>
          <a:xfrm>
            <a:off x="1341248" y="2137957"/>
            <a:ext cx="7442571" cy="307777"/>
          </a:xfrm>
          <a:prstGeom prst="rect">
            <a:avLst/>
          </a:prstGeom>
        </p:spPr>
        <p:txBody>
          <a:bodyPr wrap="square">
            <a:spAutoFit/>
          </a:bodyPr>
          <a:lstStyle/>
          <a:p>
            <a:r>
              <a:rPr lang="es-CO" sz="1400" dirty="0">
                <a:solidFill>
                  <a:srgbClr val="000000"/>
                </a:solidFill>
                <a:latin typeface="Calibri" panose="020F0502020204030204" pitchFamily="34" charset="0"/>
                <a:ea typeface="MS PGothic" panose="020B0600070205080204" pitchFamily="34" charset="-128"/>
              </a:rPr>
              <a:t>El modelo epistémico se relaciona y es coherente con otros aspectos de la </a:t>
            </a:r>
            <a:r>
              <a:rPr lang="es-CO" sz="1400" dirty="0" smtClean="0">
                <a:solidFill>
                  <a:srgbClr val="000000"/>
                </a:solidFill>
                <a:latin typeface="Calibri" panose="020F0502020204030204" pitchFamily="34" charset="0"/>
                <a:ea typeface="MS PGothic" panose="020B0600070205080204" pitchFamily="34" charset="-128"/>
              </a:rPr>
              <a:t>filosofía, tales como:</a:t>
            </a:r>
            <a:endParaRPr lang="es-CO" sz="1400" dirty="0"/>
          </a:p>
        </p:txBody>
      </p:sp>
      <p:sp>
        <p:nvSpPr>
          <p:cNvPr id="32" name="Rectángulo 31"/>
          <p:cNvSpPr/>
          <p:nvPr/>
        </p:nvSpPr>
        <p:spPr>
          <a:xfrm>
            <a:off x="3087139" y="2868106"/>
            <a:ext cx="1122786" cy="308748"/>
          </a:xfrm>
          <a:prstGeom prst="rect">
            <a:avLst/>
          </a:prstGeom>
          <a:noFill/>
        </p:spPr>
        <p:txBody>
          <a:bodyPr wrap="square">
            <a:spAutoFit/>
          </a:bodyPr>
          <a:lstStyle/>
          <a:p>
            <a:pPr algn="ctr"/>
            <a:r>
              <a:rPr lang="es-CO" sz="1400" b="1" dirty="0" smtClean="0">
                <a:effectLst>
                  <a:glow rad="228600">
                    <a:schemeClr val="accent4">
                      <a:satMod val="175000"/>
                      <a:alpha val="40000"/>
                    </a:schemeClr>
                  </a:glow>
                </a:effectLst>
              </a:rPr>
              <a:t>Teleología </a:t>
            </a:r>
            <a:endParaRPr lang="es-CO" sz="1400" b="1" dirty="0">
              <a:effectLst>
                <a:glow rad="228600">
                  <a:schemeClr val="accent4">
                    <a:satMod val="175000"/>
                    <a:alpha val="40000"/>
                  </a:schemeClr>
                </a:glow>
              </a:effectLst>
            </a:endParaRPr>
          </a:p>
        </p:txBody>
      </p:sp>
      <p:sp>
        <p:nvSpPr>
          <p:cNvPr id="18" name="Rectángulo 17"/>
          <p:cNvSpPr/>
          <p:nvPr/>
        </p:nvSpPr>
        <p:spPr>
          <a:xfrm>
            <a:off x="5093320" y="2868592"/>
            <a:ext cx="1272281" cy="307777"/>
          </a:xfrm>
          <a:prstGeom prst="rect">
            <a:avLst/>
          </a:prstGeom>
          <a:noFill/>
        </p:spPr>
        <p:txBody>
          <a:bodyPr wrap="square">
            <a:spAutoFit/>
          </a:bodyPr>
          <a:lstStyle/>
          <a:p>
            <a:pPr algn="ctr"/>
            <a:r>
              <a:rPr lang="es-CO" sz="1400" b="1" dirty="0" smtClean="0">
                <a:effectLst>
                  <a:glow rad="228600">
                    <a:schemeClr val="accent4">
                      <a:satMod val="175000"/>
                      <a:alpha val="40000"/>
                    </a:schemeClr>
                  </a:glow>
                </a:effectLst>
              </a:rPr>
              <a:t>Axiología</a:t>
            </a:r>
            <a:endParaRPr lang="es-CO" sz="1400" b="1" dirty="0">
              <a:effectLst>
                <a:glow rad="228600">
                  <a:schemeClr val="accent4">
                    <a:satMod val="175000"/>
                    <a:alpha val="40000"/>
                  </a:schemeClr>
                </a:glow>
              </a:effectLst>
            </a:endParaRPr>
          </a:p>
        </p:txBody>
      </p:sp>
      <p:sp>
        <p:nvSpPr>
          <p:cNvPr id="19" name="Rectángulo 18"/>
          <p:cNvSpPr/>
          <p:nvPr/>
        </p:nvSpPr>
        <p:spPr>
          <a:xfrm>
            <a:off x="7248995" y="2868592"/>
            <a:ext cx="1167564" cy="307777"/>
          </a:xfrm>
          <a:prstGeom prst="rect">
            <a:avLst/>
          </a:prstGeom>
          <a:noFill/>
        </p:spPr>
        <p:txBody>
          <a:bodyPr wrap="square">
            <a:spAutoFit/>
          </a:bodyPr>
          <a:lstStyle/>
          <a:p>
            <a:pPr algn="ctr"/>
            <a:r>
              <a:rPr lang="es-CO" sz="1400" b="1" dirty="0" smtClean="0">
                <a:effectLst>
                  <a:glow rad="228600">
                    <a:schemeClr val="accent4">
                      <a:satMod val="175000"/>
                      <a:alpha val="40000"/>
                    </a:schemeClr>
                  </a:glow>
                </a:effectLst>
              </a:rPr>
              <a:t>Metodología </a:t>
            </a:r>
            <a:endParaRPr lang="es-CO" sz="1400" b="1" dirty="0">
              <a:effectLst>
                <a:glow rad="228600">
                  <a:schemeClr val="accent4">
                    <a:satMod val="175000"/>
                    <a:alpha val="40000"/>
                  </a:schemeClr>
                </a:glow>
              </a:effectLst>
            </a:endParaRPr>
          </a:p>
        </p:txBody>
      </p:sp>
      <p:sp>
        <p:nvSpPr>
          <p:cNvPr id="20" name="Llamada rectangular redondeada 19"/>
          <p:cNvSpPr/>
          <p:nvPr/>
        </p:nvSpPr>
        <p:spPr>
          <a:xfrm>
            <a:off x="1197144" y="3323251"/>
            <a:ext cx="7420571" cy="1293971"/>
          </a:xfrm>
          <a:prstGeom prst="wedgeRoundRectCallout">
            <a:avLst>
              <a:gd name="adj1" fmla="val -44304"/>
              <a:gd name="adj2" fmla="val -63129"/>
              <a:gd name="adj3" fmla="val 16667"/>
            </a:avLst>
          </a:prstGeom>
          <a:ln>
            <a:solidFill>
              <a:schemeClr val="bg1">
                <a:lumMod val="50000"/>
              </a:schemeClr>
            </a:solidFill>
          </a:ln>
        </p:spPr>
        <p:txBody>
          <a:bodyPr wrap="square">
            <a:spAutoFit/>
          </a:bodyPr>
          <a:lstStyle/>
          <a:p>
            <a:r>
              <a:rPr lang="es-CO" sz="1400" dirty="0" smtClean="0">
                <a:solidFill>
                  <a:srgbClr val="000000"/>
                </a:solidFill>
                <a:latin typeface="Calibri" panose="020F0502020204030204" pitchFamily="34" charset="0"/>
                <a:ea typeface="MS PGothic" panose="020B0600070205080204" pitchFamily="34" charset="-128"/>
              </a:rPr>
              <a:t>Se ocupa </a:t>
            </a:r>
            <a:r>
              <a:rPr lang="es-CO" sz="1400" dirty="0">
                <a:solidFill>
                  <a:srgbClr val="000000"/>
                </a:solidFill>
                <a:latin typeface="Calibri" panose="020F0502020204030204" pitchFamily="34" charset="0"/>
                <a:ea typeface="MS PGothic" panose="020B0600070205080204" pitchFamily="34" charset="-128"/>
              </a:rPr>
              <a:t>del estudio del ser. </a:t>
            </a:r>
            <a:endParaRPr lang="es-CO" sz="1400" dirty="0" smtClean="0">
              <a:solidFill>
                <a:srgbClr val="000000"/>
              </a:solidFill>
              <a:latin typeface="Calibri" panose="020F0502020204030204" pitchFamily="34" charset="0"/>
              <a:ea typeface="MS PGothic" panose="020B0600070205080204" pitchFamily="34" charset="-128"/>
            </a:endParaRPr>
          </a:p>
          <a:p>
            <a:r>
              <a:rPr lang="es-CO" sz="1400" dirty="0" smtClean="0">
                <a:solidFill>
                  <a:srgbClr val="000000"/>
                </a:solidFill>
                <a:latin typeface="Calibri" panose="020F0502020204030204" pitchFamily="34" charset="0"/>
                <a:ea typeface="MS PGothic" panose="020B0600070205080204" pitchFamily="34" charset="-128"/>
              </a:rPr>
              <a:t>El </a:t>
            </a:r>
            <a:r>
              <a:rPr lang="es-CO" sz="1400" dirty="0">
                <a:solidFill>
                  <a:srgbClr val="000000"/>
                </a:solidFill>
                <a:latin typeface="Calibri" panose="020F0502020204030204" pitchFamily="34" charset="0"/>
                <a:ea typeface="MS PGothic" panose="020B0600070205080204" pitchFamily="34" charset="-128"/>
              </a:rPr>
              <a:t>modelo epistémico está relacionado directamente con la ontología, porque la concepción que se tiene de un ser conduce a la forma como se puede conocer ese ser. </a:t>
            </a:r>
            <a:endParaRPr lang="es-CO" sz="1400" dirty="0" smtClean="0">
              <a:solidFill>
                <a:srgbClr val="000000"/>
              </a:solidFill>
              <a:latin typeface="Calibri" panose="020F0502020204030204" pitchFamily="34" charset="0"/>
              <a:ea typeface="MS PGothic" panose="020B0600070205080204" pitchFamily="34" charset="-128"/>
            </a:endParaRPr>
          </a:p>
          <a:p>
            <a:r>
              <a:rPr lang="es-CO" sz="1400" dirty="0" smtClean="0">
                <a:solidFill>
                  <a:srgbClr val="000000"/>
                </a:solidFill>
                <a:latin typeface="Calibri" panose="020F0502020204030204" pitchFamily="34" charset="0"/>
                <a:ea typeface="MS PGothic" panose="020B0600070205080204" pitchFamily="34" charset="-128"/>
              </a:rPr>
              <a:t>Eso </a:t>
            </a:r>
            <a:r>
              <a:rPr lang="es-CO" sz="1400" dirty="0">
                <a:solidFill>
                  <a:srgbClr val="000000"/>
                </a:solidFill>
                <a:latin typeface="Calibri" panose="020F0502020204030204" pitchFamily="34" charset="0"/>
                <a:ea typeface="MS PGothic" panose="020B0600070205080204" pitchFamily="34" charset="-128"/>
              </a:rPr>
              <a:t>explica por qué en diferentes disciplinas surgieron distintos modelos epistémicos: se buscaba la forma más apropiada de conocer el objeto de esas disciplinas. </a:t>
            </a:r>
            <a:endParaRPr lang="es-CO" sz="1400" dirty="0"/>
          </a:p>
        </p:txBody>
      </p:sp>
      <p:sp>
        <p:nvSpPr>
          <p:cNvPr id="35" name="Rectángulo 34"/>
          <p:cNvSpPr/>
          <p:nvPr/>
        </p:nvSpPr>
        <p:spPr>
          <a:xfrm>
            <a:off x="1244236" y="4918873"/>
            <a:ext cx="1919016" cy="3967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Pase el cursor sobre los conceptos destacados.</a:t>
            </a:r>
            <a:endParaRPr lang="es-MX" sz="1200" i="1" dirty="0">
              <a:solidFill>
                <a:schemeClr val="tx1"/>
              </a:solidFill>
            </a:endParaRPr>
          </a:p>
        </p:txBody>
      </p:sp>
      <p:sp>
        <p:nvSpPr>
          <p:cNvPr id="38" name="Marcador de texto 4"/>
          <p:cNvSpPr txBox="1">
            <a:spLocks/>
          </p:cNvSpPr>
          <p:nvPr/>
        </p:nvSpPr>
        <p:spPr>
          <a:xfrm>
            <a:off x="9672292" y="1441819"/>
            <a:ext cx="2519708" cy="302858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usuario deberá pasar el cursor sobre los conceptos para  ver el </a:t>
            </a:r>
            <a:r>
              <a:rPr lang="es-419" sz="1100" i="1" dirty="0" smtClean="0"/>
              <a:t>tooltip </a:t>
            </a:r>
            <a:r>
              <a:rPr lang="es-419" sz="1100" dirty="0" smtClean="0"/>
              <a:t>respectivo.</a:t>
            </a:r>
          </a:p>
          <a:p>
            <a:r>
              <a:rPr lang="es-419" sz="1100" dirty="0" smtClean="0"/>
              <a:t>N</a:t>
            </a:r>
            <a:r>
              <a:rPr lang="es-419" sz="1100" dirty="0"/>
              <a:t>° de internos</a:t>
            </a:r>
            <a:r>
              <a:rPr lang="es-419" sz="1100" dirty="0" smtClean="0"/>
              <a:t>: 1</a:t>
            </a:r>
            <a:endParaRPr lang="es-MX" sz="1100" dirty="0"/>
          </a:p>
          <a:p>
            <a:endParaRPr lang="es-419" sz="1100" dirty="0"/>
          </a:p>
        </p:txBody>
      </p:sp>
    </p:spTree>
    <p:extLst>
      <p:ext uri="{BB962C8B-B14F-4D97-AF65-F5344CB8AC3E}">
        <p14:creationId xmlns:p14="http://schemas.microsoft.com/office/powerpoint/2010/main" val="1475104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ángulo redondeado 37"/>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fundamentación en conceptos claves de epistemología.</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677621"/>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419" sz="1100" b="1" dirty="0">
                <a:solidFill>
                  <a:prstClr val="black"/>
                </a:solidFill>
              </a:rPr>
              <a:t>El concepto de epistemología</a:t>
            </a:r>
            <a:endParaRPr lang="es-MX" sz="1100" b="1" dirty="0">
              <a:solidFill>
                <a:prstClr val="black"/>
              </a:solidFill>
            </a:endParaRPr>
          </a:p>
          <a:p>
            <a:pPr lvl="0">
              <a:lnSpc>
                <a:spcPct val="90000"/>
              </a:lnSpc>
              <a:spcBef>
                <a:spcPts val="1000"/>
              </a:spcBef>
            </a:pPr>
            <a:r>
              <a:rPr lang="es-419" sz="1100" b="1" dirty="0">
                <a:solidFill>
                  <a:srgbClr val="C00000"/>
                </a:solidFill>
              </a:rPr>
              <a:t>Subtema</a:t>
            </a:r>
            <a:r>
              <a:rPr lang="es-419" sz="1100" b="1" dirty="0">
                <a:solidFill>
                  <a:prstClr val="white">
                    <a:lumMod val="50000"/>
                  </a:prstClr>
                </a:solidFill>
              </a:rPr>
              <a:t>: </a:t>
            </a:r>
            <a:r>
              <a:rPr lang="es-CO" sz="1100" b="1" dirty="0">
                <a:solidFill>
                  <a:prstClr val="black"/>
                </a:solidFill>
              </a:rPr>
              <a:t>Relaciones de los modelos epistémicos con la ontología, la teleología, la axiología y la metodología</a:t>
            </a:r>
            <a:endParaRPr lang="es-MX" sz="1100" b="1" dirty="0">
              <a:solidFill>
                <a:prstClr val="black"/>
              </a:solidFill>
            </a:endParaRPr>
          </a:p>
        </p:txBody>
      </p:sp>
      <p:sp>
        <p:nvSpPr>
          <p:cNvPr id="34" name="Rectángulo 33"/>
          <p:cNvSpPr/>
          <p:nvPr/>
        </p:nvSpPr>
        <p:spPr>
          <a:xfrm>
            <a:off x="1341248" y="2137957"/>
            <a:ext cx="7442571" cy="307777"/>
          </a:xfrm>
          <a:prstGeom prst="rect">
            <a:avLst/>
          </a:prstGeom>
        </p:spPr>
        <p:txBody>
          <a:bodyPr wrap="square">
            <a:spAutoFit/>
          </a:bodyPr>
          <a:lstStyle/>
          <a:p>
            <a:r>
              <a:rPr lang="es-CO" sz="1400" dirty="0">
                <a:solidFill>
                  <a:srgbClr val="000000"/>
                </a:solidFill>
                <a:latin typeface="Calibri" panose="020F0502020204030204" pitchFamily="34" charset="0"/>
                <a:ea typeface="MS PGothic" panose="020B0600070205080204" pitchFamily="34" charset="-128"/>
              </a:rPr>
              <a:t>El modelo epistémico se relaciona y es coherente con otros aspectos de la </a:t>
            </a:r>
            <a:r>
              <a:rPr lang="es-CO" sz="1400" dirty="0" smtClean="0">
                <a:solidFill>
                  <a:srgbClr val="000000"/>
                </a:solidFill>
                <a:latin typeface="Calibri" panose="020F0502020204030204" pitchFamily="34" charset="0"/>
                <a:ea typeface="MS PGothic" panose="020B0600070205080204" pitchFamily="34" charset="-128"/>
              </a:rPr>
              <a:t>filosofía, tales como:</a:t>
            </a:r>
            <a:endParaRPr lang="es-CO" sz="1400" dirty="0"/>
          </a:p>
        </p:txBody>
      </p:sp>
      <p:sp>
        <p:nvSpPr>
          <p:cNvPr id="20" name="Llamada rectangular redondeada 19"/>
          <p:cNvSpPr/>
          <p:nvPr/>
        </p:nvSpPr>
        <p:spPr>
          <a:xfrm>
            <a:off x="1197144" y="3323251"/>
            <a:ext cx="7420571" cy="817245"/>
          </a:xfrm>
          <a:prstGeom prst="wedgeRoundRectCallout">
            <a:avLst>
              <a:gd name="adj1" fmla="val -17312"/>
              <a:gd name="adj2" fmla="val -70233"/>
              <a:gd name="adj3" fmla="val 16667"/>
            </a:avLst>
          </a:prstGeom>
          <a:ln>
            <a:solidFill>
              <a:schemeClr val="bg1">
                <a:lumMod val="50000"/>
              </a:schemeClr>
            </a:solidFill>
          </a:ln>
        </p:spPr>
        <p:txBody>
          <a:bodyPr wrap="square">
            <a:spAutoFit/>
          </a:bodyPr>
          <a:lstStyle/>
          <a:p>
            <a:r>
              <a:rPr lang="es-CO" sz="1400" dirty="0" smtClean="0">
                <a:solidFill>
                  <a:srgbClr val="000000"/>
                </a:solidFill>
                <a:latin typeface="Calibri" panose="020F0502020204030204" pitchFamily="34" charset="0"/>
                <a:ea typeface="MS PGothic" panose="020B0600070205080204" pitchFamily="34" charset="-128"/>
              </a:rPr>
              <a:t>Se </a:t>
            </a:r>
            <a:r>
              <a:rPr lang="es-CO" sz="1400" dirty="0">
                <a:solidFill>
                  <a:srgbClr val="000000"/>
                </a:solidFill>
                <a:latin typeface="Calibri" panose="020F0502020204030204" pitchFamily="34" charset="0"/>
                <a:ea typeface="MS PGothic" panose="020B0600070205080204" pitchFamily="34" charset="-128"/>
              </a:rPr>
              <a:t>ocupa de los fines y propósitos</a:t>
            </a:r>
            <a:r>
              <a:rPr lang="es-CO" sz="1400" dirty="0" smtClean="0">
                <a:solidFill>
                  <a:srgbClr val="000000"/>
                </a:solidFill>
                <a:latin typeface="Calibri" panose="020F0502020204030204" pitchFamily="34" charset="0"/>
                <a:ea typeface="MS PGothic" panose="020B0600070205080204" pitchFamily="34" charset="-128"/>
              </a:rPr>
              <a:t>.</a:t>
            </a:r>
          </a:p>
          <a:p>
            <a:r>
              <a:rPr lang="es-CO" sz="1400" dirty="0" smtClean="0">
                <a:solidFill>
                  <a:srgbClr val="000000"/>
                </a:solidFill>
                <a:latin typeface="Calibri" panose="020F0502020204030204" pitchFamily="34" charset="0"/>
                <a:ea typeface="MS PGothic" panose="020B0600070205080204" pitchFamily="34" charset="-128"/>
              </a:rPr>
              <a:t>Cada </a:t>
            </a:r>
            <a:r>
              <a:rPr lang="es-CO" sz="1400" dirty="0">
                <a:solidFill>
                  <a:srgbClr val="000000"/>
                </a:solidFill>
                <a:latin typeface="Calibri" panose="020F0502020204030204" pitchFamily="34" charset="0"/>
                <a:ea typeface="MS PGothic" panose="020B0600070205080204" pitchFamily="34" charset="-128"/>
              </a:rPr>
              <a:t>modelo epistémico atribuye una finalidad al conocimiento, pues una de las interrogantes que responde es para qué conocer. Esa finalidad implica una teleología.</a:t>
            </a:r>
            <a:endParaRPr lang="es-CO" sz="1400" dirty="0"/>
          </a:p>
        </p:txBody>
      </p:sp>
      <p:sp>
        <p:nvSpPr>
          <p:cNvPr id="2" name="Marcador de texto 1"/>
          <p:cNvSpPr>
            <a:spLocks noGrp="1"/>
          </p:cNvSpPr>
          <p:nvPr>
            <p:ph type="body" sz="half" idx="24"/>
          </p:nvPr>
        </p:nvSpPr>
        <p:spPr/>
        <p:txBody>
          <a:bodyPr/>
          <a:lstStyle/>
          <a:p>
            <a:endParaRPr lang="es-MX" dirty="0"/>
          </a:p>
        </p:txBody>
      </p:sp>
      <p:sp>
        <p:nvSpPr>
          <p:cNvPr id="39" name="Marcador de texto 4"/>
          <p:cNvSpPr txBox="1">
            <a:spLocks/>
          </p:cNvSpPr>
          <p:nvPr/>
        </p:nvSpPr>
        <p:spPr>
          <a:xfrm>
            <a:off x="9672292" y="1441819"/>
            <a:ext cx="2519708" cy="302858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usuario deberá pasar el cursor sobre los conceptos para  ver el </a:t>
            </a:r>
            <a:r>
              <a:rPr lang="es-419" sz="1100" i="1" dirty="0" smtClean="0"/>
              <a:t>tooltip </a:t>
            </a:r>
            <a:r>
              <a:rPr lang="es-419" sz="1100" dirty="0" smtClean="0"/>
              <a:t>respectivo.</a:t>
            </a:r>
          </a:p>
          <a:p>
            <a:r>
              <a:rPr lang="es-419" sz="1100" dirty="0" smtClean="0"/>
              <a:t>N</a:t>
            </a:r>
            <a:r>
              <a:rPr lang="es-419" sz="1100" dirty="0"/>
              <a:t>° de internos</a:t>
            </a:r>
            <a:r>
              <a:rPr lang="es-419" sz="1100" dirty="0" smtClean="0"/>
              <a:t>: 1</a:t>
            </a:r>
            <a:endParaRPr lang="es-MX" sz="1100" dirty="0"/>
          </a:p>
          <a:p>
            <a:endParaRPr lang="es-419" sz="1100" dirty="0"/>
          </a:p>
        </p:txBody>
      </p:sp>
      <p:sp>
        <p:nvSpPr>
          <p:cNvPr id="40" name="Rectángulo 39"/>
          <p:cNvSpPr/>
          <p:nvPr/>
        </p:nvSpPr>
        <p:spPr>
          <a:xfrm>
            <a:off x="1080958" y="2868106"/>
            <a:ext cx="1122786" cy="308748"/>
          </a:xfrm>
          <a:prstGeom prst="rect">
            <a:avLst/>
          </a:prstGeom>
          <a:noFill/>
        </p:spPr>
        <p:txBody>
          <a:bodyPr wrap="square">
            <a:spAutoFit/>
          </a:bodyPr>
          <a:lstStyle/>
          <a:p>
            <a:pPr algn="ctr"/>
            <a:r>
              <a:rPr lang="es-CO" sz="1400" b="1" dirty="0" smtClean="0">
                <a:effectLst>
                  <a:glow rad="228600">
                    <a:schemeClr val="accent4">
                      <a:satMod val="175000"/>
                      <a:alpha val="40000"/>
                    </a:schemeClr>
                  </a:glow>
                </a:effectLst>
              </a:rPr>
              <a:t>Ontología </a:t>
            </a:r>
            <a:endParaRPr lang="es-CO" sz="1400" b="1" dirty="0">
              <a:effectLst>
                <a:glow rad="228600">
                  <a:schemeClr val="accent4">
                    <a:satMod val="175000"/>
                    <a:alpha val="40000"/>
                  </a:schemeClr>
                </a:glow>
              </a:effectLst>
            </a:endParaRPr>
          </a:p>
        </p:txBody>
      </p:sp>
      <p:sp>
        <p:nvSpPr>
          <p:cNvPr id="41" name="Rectángulo 40"/>
          <p:cNvSpPr/>
          <p:nvPr/>
        </p:nvSpPr>
        <p:spPr>
          <a:xfrm>
            <a:off x="3087139" y="2868106"/>
            <a:ext cx="1122786" cy="308748"/>
          </a:xfrm>
          <a:prstGeom prst="rect">
            <a:avLst/>
          </a:prstGeom>
          <a:noFill/>
        </p:spPr>
        <p:txBody>
          <a:bodyPr wrap="square">
            <a:spAutoFit/>
          </a:bodyPr>
          <a:lstStyle/>
          <a:p>
            <a:pPr algn="ctr"/>
            <a:r>
              <a:rPr lang="es-CO" sz="1400" b="1" dirty="0" smtClean="0">
                <a:effectLst>
                  <a:glow rad="228600">
                    <a:schemeClr val="accent4">
                      <a:satMod val="175000"/>
                      <a:alpha val="40000"/>
                    </a:schemeClr>
                  </a:glow>
                </a:effectLst>
              </a:rPr>
              <a:t>Teleología </a:t>
            </a:r>
            <a:endParaRPr lang="es-CO" sz="1400" b="1" dirty="0">
              <a:effectLst>
                <a:glow rad="228600">
                  <a:schemeClr val="accent4">
                    <a:satMod val="175000"/>
                    <a:alpha val="40000"/>
                  </a:schemeClr>
                </a:glow>
              </a:effectLst>
            </a:endParaRPr>
          </a:p>
        </p:txBody>
      </p:sp>
      <p:sp>
        <p:nvSpPr>
          <p:cNvPr id="42" name="Rectángulo 41"/>
          <p:cNvSpPr/>
          <p:nvPr/>
        </p:nvSpPr>
        <p:spPr>
          <a:xfrm>
            <a:off x="5093320" y="2868592"/>
            <a:ext cx="1272281" cy="307777"/>
          </a:xfrm>
          <a:prstGeom prst="rect">
            <a:avLst/>
          </a:prstGeom>
          <a:noFill/>
        </p:spPr>
        <p:txBody>
          <a:bodyPr wrap="square">
            <a:spAutoFit/>
          </a:bodyPr>
          <a:lstStyle/>
          <a:p>
            <a:pPr algn="ctr"/>
            <a:r>
              <a:rPr lang="es-CO" sz="1400" b="1" dirty="0" smtClean="0">
                <a:effectLst>
                  <a:glow rad="228600">
                    <a:schemeClr val="accent4">
                      <a:satMod val="175000"/>
                      <a:alpha val="40000"/>
                    </a:schemeClr>
                  </a:glow>
                </a:effectLst>
              </a:rPr>
              <a:t>Axiología</a:t>
            </a:r>
            <a:endParaRPr lang="es-CO" sz="1400" b="1" dirty="0">
              <a:effectLst>
                <a:glow rad="228600">
                  <a:schemeClr val="accent4">
                    <a:satMod val="175000"/>
                    <a:alpha val="40000"/>
                  </a:schemeClr>
                </a:glow>
              </a:effectLst>
            </a:endParaRPr>
          </a:p>
        </p:txBody>
      </p:sp>
      <p:sp>
        <p:nvSpPr>
          <p:cNvPr id="43" name="Rectángulo 42"/>
          <p:cNvSpPr/>
          <p:nvPr/>
        </p:nvSpPr>
        <p:spPr>
          <a:xfrm>
            <a:off x="7248995" y="2868592"/>
            <a:ext cx="1167564" cy="307777"/>
          </a:xfrm>
          <a:prstGeom prst="rect">
            <a:avLst/>
          </a:prstGeom>
          <a:noFill/>
        </p:spPr>
        <p:txBody>
          <a:bodyPr wrap="square">
            <a:spAutoFit/>
          </a:bodyPr>
          <a:lstStyle/>
          <a:p>
            <a:pPr algn="ctr"/>
            <a:r>
              <a:rPr lang="es-CO" sz="1400" b="1" dirty="0" smtClean="0">
                <a:effectLst>
                  <a:glow rad="228600">
                    <a:schemeClr val="accent4">
                      <a:satMod val="175000"/>
                      <a:alpha val="40000"/>
                    </a:schemeClr>
                  </a:glow>
                </a:effectLst>
              </a:rPr>
              <a:t>Metodología </a:t>
            </a:r>
            <a:endParaRPr lang="es-CO" sz="1400" b="1" dirty="0">
              <a:effectLst>
                <a:glow rad="228600">
                  <a:schemeClr val="accent4">
                    <a:satMod val="175000"/>
                    <a:alpha val="40000"/>
                  </a:schemeClr>
                </a:glow>
              </a:effectLst>
            </a:endParaRPr>
          </a:p>
        </p:txBody>
      </p:sp>
      <p:sp>
        <p:nvSpPr>
          <p:cNvPr id="44" name="Rectángulo 43"/>
          <p:cNvSpPr/>
          <p:nvPr/>
        </p:nvSpPr>
        <p:spPr>
          <a:xfrm>
            <a:off x="1244236" y="4918873"/>
            <a:ext cx="1919016" cy="3967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Pase el cursor sobre los conceptos destacados.</a:t>
            </a:r>
            <a:endParaRPr lang="es-MX" sz="1200" i="1" dirty="0">
              <a:solidFill>
                <a:schemeClr val="tx1"/>
              </a:solidFill>
            </a:endParaRPr>
          </a:p>
        </p:txBody>
      </p:sp>
    </p:spTree>
    <p:extLst>
      <p:ext uri="{BB962C8B-B14F-4D97-AF65-F5344CB8AC3E}">
        <p14:creationId xmlns:p14="http://schemas.microsoft.com/office/powerpoint/2010/main" val="378936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ángulo redondeado 37"/>
          <p:cNvSpPr/>
          <p:nvPr/>
        </p:nvSpPr>
        <p:spPr>
          <a:xfrm>
            <a:off x="113829" y="1903810"/>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fundamentación en conceptos claves de epistemología.</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677621"/>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419" sz="1100" b="1" dirty="0">
                <a:solidFill>
                  <a:prstClr val="black"/>
                </a:solidFill>
              </a:rPr>
              <a:t>El concepto de epistemología</a:t>
            </a:r>
            <a:endParaRPr lang="es-MX" sz="1100" b="1" dirty="0">
              <a:solidFill>
                <a:prstClr val="black"/>
              </a:solidFill>
            </a:endParaRPr>
          </a:p>
          <a:p>
            <a:pPr lvl="0">
              <a:lnSpc>
                <a:spcPct val="90000"/>
              </a:lnSpc>
              <a:spcBef>
                <a:spcPts val="1000"/>
              </a:spcBef>
            </a:pPr>
            <a:r>
              <a:rPr lang="es-419" sz="1100" b="1" dirty="0">
                <a:solidFill>
                  <a:srgbClr val="C00000"/>
                </a:solidFill>
              </a:rPr>
              <a:t>Subtema</a:t>
            </a:r>
            <a:r>
              <a:rPr lang="es-419" sz="1100" b="1" dirty="0">
                <a:solidFill>
                  <a:prstClr val="white">
                    <a:lumMod val="50000"/>
                  </a:prstClr>
                </a:solidFill>
              </a:rPr>
              <a:t>: </a:t>
            </a:r>
            <a:r>
              <a:rPr lang="es-CO" sz="1100" b="1" dirty="0">
                <a:solidFill>
                  <a:prstClr val="black"/>
                </a:solidFill>
              </a:rPr>
              <a:t>Relaciones de los modelos epistémicos con la ontología, la teleología, la axiología y la metodología</a:t>
            </a:r>
            <a:endParaRPr lang="es-MX" sz="1100" b="1" dirty="0">
              <a:solidFill>
                <a:prstClr val="black"/>
              </a:solidFill>
            </a:endParaRPr>
          </a:p>
        </p:txBody>
      </p:sp>
      <p:sp>
        <p:nvSpPr>
          <p:cNvPr id="34" name="Rectángulo 33"/>
          <p:cNvSpPr/>
          <p:nvPr/>
        </p:nvSpPr>
        <p:spPr>
          <a:xfrm>
            <a:off x="1341248" y="2137957"/>
            <a:ext cx="7442571" cy="307777"/>
          </a:xfrm>
          <a:prstGeom prst="rect">
            <a:avLst/>
          </a:prstGeom>
        </p:spPr>
        <p:txBody>
          <a:bodyPr wrap="square">
            <a:spAutoFit/>
          </a:bodyPr>
          <a:lstStyle/>
          <a:p>
            <a:r>
              <a:rPr lang="es-CO" sz="1400" dirty="0">
                <a:solidFill>
                  <a:srgbClr val="000000"/>
                </a:solidFill>
                <a:latin typeface="Calibri" panose="020F0502020204030204" pitchFamily="34" charset="0"/>
                <a:ea typeface="MS PGothic" panose="020B0600070205080204" pitchFamily="34" charset="-128"/>
              </a:rPr>
              <a:t>El modelo epistémico se relaciona y es coherente con otros aspectos de la </a:t>
            </a:r>
            <a:r>
              <a:rPr lang="es-CO" sz="1400" dirty="0" smtClean="0">
                <a:solidFill>
                  <a:srgbClr val="000000"/>
                </a:solidFill>
                <a:latin typeface="Calibri" panose="020F0502020204030204" pitchFamily="34" charset="0"/>
                <a:ea typeface="MS PGothic" panose="020B0600070205080204" pitchFamily="34" charset="-128"/>
              </a:rPr>
              <a:t>filosofía, tales como:</a:t>
            </a:r>
            <a:endParaRPr lang="es-CO" sz="1400" dirty="0"/>
          </a:p>
        </p:txBody>
      </p:sp>
      <p:sp>
        <p:nvSpPr>
          <p:cNvPr id="20" name="Llamada rectangular redondeada 19"/>
          <p:cNvSpPr/>
          <p:nvPr/>
        </p:nvSpPr>
        <p:spPr>
          <a:xfrm>
            <a:off x="1197144" y="3323251"/>
            <a:ext cx="7420571" cy="1055608"/>
          </a:xfrm>
          <a:prstGeom prst="wedgeRoundRectCallout">
            <a:avLst>
              <a:gd name="adj1" fmla="val 11049"/>
              <a:gd name="adj2" fmla="val -66108"/>
              <a:gd name="adj3" fmla="val 16667"/>
            </a:avLst>
          </a:prstGeom>
          <a:ln>
            <a:solidFill>
              <a:schemeClr val="bg1">
                <a:lumMod val="50000"/>
              </a:schemeClr>
            </a:solidFill>
          </a:ln>
        </p:spPr>
        <p:txBody>
          <a:bodyPr wrap="square">
            <a:spAutoFit/>
          </a:bodyPr>
          <a:lstStyle/>
          <a:p>
            <a:r>
              <a:rPr lang="es-CO" sz="1400" dirty="0" smtClean="0">
                <a:solidFill>
                  <a:srgbClr val="000000"/>
                </a:solidFill>
                <a:latin typeface="Calibri" panose="020F0502020204030204" pitchFamily="34" charset="0"/>
                <a:ea typeface="MS PGothic" panose="020B0600070205080204" pitchFamily="34" charset="-128"/>
              </a:rPr>
              <a:t>Se </a:t>
            </a:r>
            <a:r>
              <a:rPr lang="es-CO" sz="1400" dirty="0">
                <a:solidFill>
                  <a:srgbClr val="000000"/>
                </a:solidFill>
                <a:latin typeface="Calibri" panose="020F0502020204030204" pitchFamily="34" charset="0"/>
                <a:ea typeface="MS PGothic" panose="020B0600070205080204" pitchFamily="34" charset="-128"/>
              </a:rPr>
              <a:t>encarga de los valores. </a:t>
            </a:r>
            <a:endParaRPr lang="es-CO" sz="1400" dirty="0" smtClean="0">
              <a:solidFill>
                <a:srgbClr val="000000"/>
              </a:solidFill>
              <a:latin typeface="Calibri" panose="020F0502020204030204" pitchFamily="34" charset="0"/>
              <a:ea typeface="MS PGothic" panose="020B0600070205080204" pitchFamily="34" charset="-128"/>
            </a:endParaRPr>
          </a:p>
          <a:p>
            <a:r>
              <a:rPr lang="es-CO" sz="1400" dirty="0" smtClean="0">
                <a:solidFill>
                  <a:srgbClr val="000000"/>
                </a:solidFill>
                <a:latin typeface="Calibri" panose="020F0502020204030204" pitchFamily="34" charset="0"/>
                <a:ea typeface="MS PGothic" panose="020B0600070205080204" pitchFamily="34" charset="-128"/>
              </a:rPr>
              <a:t>Cada </a:t>
            </a:r>
            <a:r>
              <a:rPr lang="es-CO" sz="1400" dirty="0">
                <a:solidFill>
                  <a:srgbClr val="000000"/>
                </a:solidFill>
                <a:latin typeface="Calibri" panose="020F0502020204030204" pitchFamily="34" charset="0"/>
                <a:ea typeface="MS PGothic" panose="020B0600070205080204" pitchFamily="34" charset="-128"/>
              </a:rPr>
              <a:t>modelo epistémico contempla un conjunto de valores que son fundamentales, y con base en ellos genera sus prioridades, escoge las problemáticas que considera relevantes y formula sus criterios de validación.</a:t>
            </a:r>
            <a:endParaRPr lang="es-CO" sz="1400" dirty="0"/>
          </a:p>
        </p:txBody>
      </p:sp>
      <p:sp>
        <p:nvSpPr>
          <p:cNvPr id="2" name="Marcador de texto 1"/>
          <p:cNvSpPr>
            <a:spLocks noGrp="1"/>
          </p:cNvSpPr>
          <p:nvPr>
            <p:ph type="body" sz="half" idx="24"/>
          </p:nvPr>
        </p:nvSpPr>
        <p:spPr/>
        <p:txBody>
          <a:bodyPr/>
          <a:lstStyle/>
          <a:p>
            <a:endParaRPr lang="es-MX" dirty="0"/>
          </a:p>
        </p:txBody>
      </p:sp>
      <p:sp>
        <p:nvSpPr>
          <p:cNvPr id="39" name="Marcador de texto 4"/>
          <p:cNvSpPr txBox="1">
            <a:spLocks/>
          </p:cNvSpPr>
          <p:nvPr/>
        </p:nvSpPr>
        <p:spPr>
          <a:xfrm>
            <a:off x="9672292" y="1441819"/>
            <a:ext cx="2519708" cy="302858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usuario deberá pasar el cursor sobre los conceptos para  ver el </a:t>
            </a:r>
            <a:r>
              <a:rPr lang="es-419" sz="1100" i="1" dirty="0" smtClean="0"/>
              <a:t>tooltip </a:t>
            </a:r>
            <a:r>
              <a:rPr lang="es-419" sz="1100" dirty="0" smtClean="0"/>
              <a:t>respectivo.</a:t>
            </a:r>
          </a:p>
          <a:p>
            <a:r>
              <a:rPr lang="es-419" sz="1100" dirty="0" smtClean="0"/>
              <a:t>N</a:t>
            </a:r>
            <a:r>
              <a:rPr lang="es-419" sz="1100" dirty="0"/>
              <a:t>° de internos</a:t>
            </a:r>
            <a:r>
              <a:rPr lang="es-419" sz="1100" dirty="0" smtClean="0"/>
              <a:t>: 1</a:t>
            </a:r>
            <a:endParaRPr lang="es-MX" sz="1100" dirty="0"/>
          </a:p>
          <a:p>
            <a:endParaRPr lang="es-419" sz="1100" dirty="0"/>
          </a:p>
        </p:txBody>
      </p:sp>
      <p:sp>
        <p:nvSpPr>
          <p:cNvPr id="33" name="Rectángulo 32"/>
          <p:cNvSpPr/>
          <p:nvPr/>
        </p:nvSpPr>
        <p:spPr>
          <a:xfrm>
            <a:off x="1080958" y="2868106"/>
            <a:ext cx="1122786" cy="308748"/>
          </a:xfrm>
          <a:prstGeom prst="rect">
            <a:avLst/>
          </a:prstGeom>
          <a:noFill/>
        </p:spPr>
        <p:txBody>
          <a:bodyPr wrap="square">
            <a:spAutoFit/>
          </a:bodyPr>
          <a:lstStyle/>
          <a:p>
            <a:pPr algn="ctr"/>
            <a:r>
              <a:rPr lang="es-CO" sz="1400" b="1" dirty="0" smtClean="0">
                <a:effectLst>
                  <a:glow rad="228600">
                    <a:schemeClr val="accent4">
                      <a:satMod val="175000"/>
                      <a:alpha val="40000"/>
                    </a:schemeClr>
                  </a:glow>
                </a:effectLst>
              </a:rPr>
              <a:t>Ontología </a:t>
            </a:r>
            <a:endParaRPr lang="es-CO" sz="1400" b="1" dirty="0">
              <a:effectLst>
                <a:glow rad="228600">
                  <a:schemeClr val="accent4">
                    <a:satMod val="175000"/>
                    <a:alpha val="40000"/>
                  </a:schemeClr>
                </a:glow>
              </a:effectLst>
            </a:endParaRPr>
          </a:p>
        </p:txBody>
      </p:sp>
      <p:sp>
        <p:nvSpPr>
          <p:cNvPr id="40" name="Rectángulo 39"/>
          <p:cNvSpPr/>
          <p:nvPr/>
        </p:nvSpPr>
        <p:spPr>
          <a:xfrm>
            <a:off x="3087139" y="2868106"/>
            <a:ext cx="1122786" cy="308748"/>
          </a:xfrm>
          <a:prstGeom prst="rect">
            <a:avLst/>
          </a:prstGeom>
          <a:noFill/>
        </p:spPr>
        <p:txBody>
          <a:bodyPr wrap="square">
            <a:spAutoFit/>
          </a:bodyPr>
          <a:lstStyle/>
          <a:p>
            <a:pPr algn="ctr"/>
            <a:r>
              <a:rPr lang="es-CO" sz="1400" b="1" dirty="0" smtClean="0">
                <a:effectLst>
                  <a:glow rad="228600">
                    <a:schemeClr val="accent4">
                      <a:satMod val="175000"/>
                      <a:alpha val="40000"/>
                    </a:schemeClr>
                  </a:glow>
                </a:effectLst>
              </a:rPr>
              <a:t>Teleología </a:t>
            </a:r>
            <a:endParaRPr lang="es-CO" sz="1400" b="1" dirty="0">
              <a:effectLst>
                <a:glow rad="228600">
                  <a:schemeClr val="accent4">
                    <a:satMod val="175000"/>
                    <a:alpha val="40000"/>
                  </a:schemeClr>
                </a:glow>
              </a:effectLst>
            </a:endParaRPr>
          </a:p>
        </p:txBody>
      </p:sp>
      <p:sp>
        <p:nvSpPr>
          <p:cNvPr id="41" name="Rectángulo 40"/>
          <p:cNvSpPr/>
          <p:nvPr/>
        </p:nvSpPr>
        <p:spPr>
          <a:xfrm>
            <a:off x="5093320" y="2868592"/>
            <a:ext cx="1272281" cy="307777"/>
          </a:xfrm>
          <a:prstGeom prst="rect">
            <a:avLst/>
          </a:prstGeom>
          <a:noFill/>
        </p:spPr>
        <p:txBody>
          <a:bodyPr wrap="square">
            <a:spAutoFit/>
          </a:bodyPr>
          <a:lstStyle/>
          <a:p>
            <a:pPr algn="ctr"/>
            <a:r>
              <a:rPr lang="es-CO" sz="1400" b="1" dirty="0" smtClean="0">
                <a:effectLst>
                  <a:glow rad="228600">
                    <a:schemeClr val="accent4">
                      <a:satMod val="175000"/>
                      <a:alpha val="40000"/>
                    </a:schemeClr>
                  </a:glow>
                </a:effectLst>
              </a:rPr>
              <a:t>Axiología</a:t>
            </a:r>
            <a:endParaRPr lang="es-CO" sz="1400" b="1" dirty="0">
              <a:effectLst>
                <a:glow rad="228600">
                  <a:schemeClr val="accent4">
                    <a:satMod val="175000"/>
                    <a:alpha val="40000"/>
                  </a:schemeClr>
                </a:glow>
              </a:effectLst>
            </a:endParaRPr>
          </a:p>
        </p:txBody>
      </p:sp>
      <p:sp>
        <p:nvSpPr>
          <p:cNvPr id="42" name="Rectángulo 41"/>
          <p:cNvSpPr/>
          <p:nvPr/>
        </p:nvSpPr>
        <p:spPr>
          <a:xfrm>
            <a:off x="7248995" y="2868592"/>
            <a:ext cx="1167564" cy="307777"/>
          </a:xfrm>
          <a:prstGeom prst="rect">
            <a:avLst/>
          </a:prstGeom>
          <a:noFill/>
        </p:spPr>
        <p:txBody>
          <a:bodyPr wrap="square">
            <a:spAutoFit/>
          </a:bodyPr>
          <a:lstStyle/>
          <a:p>
            <a:pPr algn="ctr"/>
            <a:r>
              <a:rPr lang="es-CO" sz="1400" b="1" dirty="0" smtClean="0">
                <a:effectLst>
                  <a:glow rad="228600">
                    <a:schemeClr val="accent4">
                      <a:satMod val="175000"/>
                      <a:alpha val="40000"/>
                    </a:schemeClr>
                  </a:glow>
                </a:effectLst>
              </a:rPr>
              <a:t>Metodología </a:t>
            </a:r>
            <a:endParaRPr lang="es-CO" sz="1400" b="1" dirty="0">
              <a:effectLst>
                <a:glow rad="228600">
                  <a:schemeClr val="accent4">
                    <a:satMod val="175000"/>
                    <a:alpha val="40000"/>
                  </a:schemeClr>
                </a:glow>
              </a:effectLst>
            </a:endParaRPr>
          </a:p>
        </p:txBody>
      </p:sp>
      <p:sp>
        <p:nvSpPr>
          <p:cNvPr id="43" name="Rectángulo 42"/>
          <p:cNvSpPr/>
          <p:nvPr/>
        </p:nvSpPr>
        <p:spPr>
          <a:xfrm>
            <a:off x="1244236" y="4918873"/>
            <a:ext cx="1919016" cy="3967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Pase el cursor sobre los conceptos destacados.</a:t>
            </a:r>
            <a:endParaRPr lang="es-MX" sz="1200" i="1" dirty="0">
              <a:solidFill>
                <a:schemeClr val="tx1"/>
              </a:solidFill>
            </a:endParaRPr>
          </a:p>
        </p:txBody>
      </p:sp>
    </p:spTree>
    <p:extLst>
      <p:ext uri="{BB962C8B-B14F-4D97-AF65-F5344CB8AC3E}">
        <p14:creationId xmlns:p14="http://schemas.microsoft.com/office/powerpoint/2010/main" val="1338724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ángulo redondeado 37"/>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fundamentación en conceptos claves de epistemología.</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677621"/>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419" sz="1100" b="1" dirty="0">
                <a:solidFill>
                  <a:prstClr val="black"/>
                </a:solidFill>
              </a:rPr>
              <a:t>El concepto de epistemología</a:t>
            </a:r>
            <a:endParaRPr lang="es-MX" sz="1100" b="1" dirty="0">
              <a:solidFill>
                <a:prstClr val="black"/>
              </a:solidFill>
            </a:endParaRPr>
          </a:p>
          <a:p>
            <a:pPr lvl="0">
              <a:lnSpc>
                <a:spcPct val="90000"/>
              </a:lnSpc>
              <a:spcBef>
                <a:spcPts val="1000"/>
              </a:spcBef>
            </a:pPr>
            <a:r>
              <a:rPr lang="es-419" sz="1100" b="1" dirty="0">
                <a:solidFill>
                  <a:srgbClr val="C00000"/>
                </a:solidFill>
              </a:rPr>
              <a:t>Subtema</a:t>
            </a:r>
            <a:r>
              <a:rPr lang="es-419" sz="1100" b="1" dirty="0">
                <a:solidFill>
                  <a:prstClr val="white">
                    <a:lumMod val="50000"/>
                  </a:prstClr>
                </a:solidFill>
              </a:rPr>
              <a:t>: </a:t>
            </a:r>
            <a:r>
              <a:rPr lang="es-CO" sz="1100" b="1" dirty="0">
                <a:solidFill>
                  <a:prstClr val="black"/>
                </a:solidFill>
              </a:rPr>
              <a:t>Relaciones de los modelos epistémicos con la ontología, la teleología, la axiología y la metodología</a:t>
            </a:r>
            <a:endParaRPr lang="es-MX" sz="1100" b="1" dirty="0">
              <a:solidFill>
                <a:prstClr val="black"/>
              </a:solidFill>
            </a:endParaRPr>
          </a:p>
        </p:txBody>
      </p:sp>
      <p:sp>
        <p:nvSpPr>
          <p:cNvPr id="34" name="Rectángulo 33"/>
          <p:cNvSpPr/>
          <p:nvPr/>
        </p:nvSpPr>
        <p:spPr>
          <a:xfrm>
            <a:off x="1341248" y="2137957"/>
            <a:ext cx="7442571" cy="307777"/>
          </a:xfrm>
          <a:prstGeom prst="rect">
            <a:avLst/>
          </a:prstGeom>
        </p:spPr>
        <p:txBody>
          <a:bodyPr wrap="square">
            <a:spAutoFit/>
          </a:bodyPr>
          <a:lstStyle/>
          <a:p>
            <a:r>
              <a:rPr lang="es-CO" sz="1400" dirty="0">
                <a:solidFill>
                  <a:srgbClr val="000000"/>
                </a:solidFill>
                <a:latin typeface="Calibri" panose="020F0502020204030204" pitchFamily="34" charset="0"/>
                <a:ea typeface="MS PGothic" panose="020B0600070205080204" pitchFamily="34" charset="-128"/>
              </a:rPr>
              <a:t>El modelo epistémico se relaciona y es coherente con otros aspectos de la </a:t>
            </a:r>
            <a:r>
              <a:rPr lang="es-CO" sz="1400" dirty="0" smtClean="0">
                <a:solidFill>
                  <a:srgbClr val="000000"/>
                </a:solidFill>
                <a:latin typeface="Calibri" panose="020F0502020204030204" pitchFamily="34" charset="0"/>
                <a:ea typeface="MS PGothic" panose="020B0600070205080204" pitchFamily="34" charset="-128"/>
              </a:rPr>
              <a:t>filosofía, tales como:</a:t>
            </a:r>
            <a:endParaRPr lang="es-CO" sz="1400" dirty="0"/>
          </a:p>
        </p:txBody>
      </p:sp>
      <p:sp>
        <p:nvSpPr>
          <p:cNvPr id="20" name="Llamada rectangular redondeada 19"/>
          <p:cNvSpPr/>
          <p:nvPr/>
        </p:nvSpPr>
        <p:spPr>
          <a:xfrm>
            <a:off x="1197144" y="3323251"/>
            <a:ext cx="7420571" cy="817245"/>
          </a:xfrm>
          <a:prstGeom prst="wedgeRoundRectCallout">
            <a:avLst>
              <a:gd name="adj1" fmla="val 37846"/>
              <a:gd name="adj2" fmla="val -64733"/>
              <a:gd name="adj3" fmla="val 16667"/>
            </a:avLst>
          </a:prstGeom>
          <a:ln>
            <a:solidFill>
              <a:schemeClr val="bg1">
                <a:lumMod val="50000"/>
              </a:schemeClr>
            </a:solidFill>
          </a:ln>
        </p:spPr>
        <p:txBody>
          <a:bodyPr wrap="square">
            <a:spAutoFit/>
          </a:bodyPr>
          <a:lstStyle/>
          <a:p>
            <a:r>
              <a:rPr lang="es-CO" sz="1400" dirty="0" smtClean="0"/>
              <a:t>Comprende </a:t>
            </a:r>
            <a:r>
              <a:rPr lang="es-CO" sz="1400" dirty="0"/>
              <a:t>el estudio de los métodos. </a:t>
            </a:r>
            <a:endParaRPr lang="es-CO" sz="1400" dirty="0" smtClean="0"/>
          </a:p>
          <a:p>
            <a:r>
              <a:rPr lang="es-CO" sz="1400" dirty="0" smtClean="0"/>
              <a:t>Cada </a:t>
            </a:r>
            <a:r>
              <a:rPr lang="es-CO" sz="1400" dirty="0"/>
              <a:t>modelo epistémico tiene su propio método para investigar, como respuesta a la pregunta </a:t>
            </a:r>
            <a:r>
              <a:rPr lang="es-CO" sz="1400" i="1" dirty="0"/>
              <a:t>cómo se conoce</a:t>
            </a:r>
            <a:r>
              <a:rPr lang="es-CO" sz="1400" dirty="0" smtClean="0"/>
              <a:t>.</a:t>
            </a:r>
            <a:endParaRPr lang="es-CO" sz="1400" dirty="0"/>
          </a:p>
        </p:txBody>
      </p:sp>
      <p:sp>
        <p:nvSpPr>
          <p:cNvPr id="40" name="Marcador de texto 4"/>
          <p:cNvSpPr txBox="1">
            <a:spLocks/>
          </p:cNvSpPr>
          <p:nvPr/>
        </p:nvSpPr>
        <p:spPr>
          <a:xfrm>
            <a:off x="9672292" y="1441819"/>
            <a:ext cx="2519708" cy="302858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usuario deberá pasar el cursor sobre los conceptos para  ver el </a:t>
            </a:r>
            <a:r>
              <a:rPr lang="es-419" sz="1100" i="1" dirty="0" smtClean="0"/>
              <a:t>tooltip </a:t>
            </a:r>
            <a:r>
              <a:rPr lang="es-419" sz="1100" dirty="0" smtClean="0"/>
              <a:t>respectivo.</a:t>
            </a:r>
          </a:p>
          <a:p>
            <a:r>
              <a:rPr lang="es-419" sz="1100" dirty="0" smtClean="0"/>
              <a:t>N</a:t>
            </a:r>
            <a:r>
              <a:rPr lang="es-419" sz="1100" dirty="0"/>
              <a:t>° de internos</a:t>
            </a:r>
            <a:r>
              <a:rPr lang="es-419" sz="1100" dirty="0" smtClean="0"/>
              <a:t>: 1</a:t>
            </a:r>
            <a:endParaRPr lang="es-MX" sz="1100" dirty="0"/>
          </a:p>
          <a:p>
            <a:endParaRPr lang="es-419" sz="1100" dirty="0"/>
          </a:p>
        </p:txBody>
      </p:sp>
      <p:sp>
        <p:nvSpPr>
          <p:cNvPr id="2" name="Marcador de texto 1"/>
          <p:cNvSpPr>
            <a:spLocks noGrp="1"/>
          </p:cNvSpPr>
          <p:nvPr>
            <p:ph type="body" sz="half" idx="24"/>
          </p:nvPr>
        </p:nvSpPr>
        <p:spPr/>
        <p:txBody>
          <a:bodyPr/>
          <a:lstStyle/>
          <a:p>
            <a:endParaRPr lang="es-MX" dirty="0"/>
          </a:p>
        </p:txBody>
      </p:sp>
      <p:sp>
        <p:nvSpPr>
          <p:cNvPr id="33" name="Rectángulo 32"/>
          <p:cNvSpPr/>
          <p:nvPr/>
        </p:nvSpPr>
        <p:spPr>
          <a:xfrm>
            <a:off x="1080958" y="2868106"/>
            <a:ext cx="1122786" cy="308748"/>
          </a:xfrm>
          <a:prstGeom prst="rect">
            <a:avLst/>
          </a:prstGeom>
          <a:noFill/>
        </p:spPr>
        <p:txBody>
          <a:bodyPr wrap="square">
            <a:spAutoFit/>
          </a:bodyPr>
          <a:lstStyle/>
          <a:p>
            <a:pPr algn="ctr"/>
            <a:r>
              <a:rPr lang="es-CO" sz="1400" b="1" dirty="0" smtClean="0">
                <a:effectLst>
                  <a:glow rad="228600">
                    <a:schemeClr val="accent4">
                      <a:satMod val="175000"/>
                      <a:alpha val="40000"/>
                    </a:schemeClr>
                  </a:glow>
                </a:effectLst>
              </a:rPr>
              <a:t>Ontología </a:t>
            </a:r>
            <a:endParaRPr lang="es-CO" sz="1400" b="1" dirty="0">
              <a:effectLst>
                <a:glow rad="228600">
                  <a:schemeClr val="accent4">
                    <a:satMod val="175000"/>
                    <a:alpha val="40000"/>
                  </a:schemeClr>
                </a:glow>
              </a:effectLst>
            </a:endParaRPr>
          </a:p>
        </p:txBody>
      </p:sp>
      <p:sp>
        <p:nvSpPr>
          <p:cNvPr id="39" name="Rectángulo 38"/>
          <p:cNvSpPr/>
          <p:nvPr/>
        </p:nvSpPr>
        <p:spPr>
          <a:xfrm>
            <a:off x="3087139" y="2868106"/>
            <a:ext cx="1122786" cy="308748"/>
          </a:xfrm>
          <a:prstGeom prst="rect">
            <a:avLst/>
          </a:prstGeom>
          <a:noFill/>
        </p:spPr>
        <p:txBody>
          <a:bodyPr wrap="square">
            <a:spAutoFit/>
          </a:bodyPr>
          <a:lstStyle/>
          <a:p>
            <a:pPr algn="ctr"/>
            <a:r>
              <a:rPr lang="es-CO" sz="1400" b="1" dirty="0" smtClean="0">
                <a:effectLst>
                  <a:glow rad="228600">
                    <a:schemeClr val="accent4">
                      <a:satMod val="175000"/>
                      <a:alpha val="40000"/>
                    </a:schemeClr>
                  </a:glow>
                </a:effectLst>
              </a:rPr>
              <a:t>Teleología </a:t>
            </a:r>
            <a:endParaRPr lang="es-CO" sz="1400" b="1" dirty="0">
              <a:effectLst>
                <a:glow rad="228600">
                  <a:schemeClr val="accent4">
                    <a:satMod val="175000"/>
                    <a:alpha val="40000"/>
                  </a:schemeClr>
                </a:glow>
              </a:effectLst>
            </a:endParaRPr>
          </a:p>
        </p:txBody>
      </p:sp>
      <p:sp>
        <p:nvSpPr>
          <p:cNvPr id="41" name="Rectángulo 40"/>
          <p:cNvSpPr/>
          <p:nvPr/>
        </p:nvSpPr>
        <p:spPr>
          <a:xfrm>
            <a:off x="5093320" y="2868592"/>
            <a:ext cx="1272281" cy="307777"/>
          </a:xfrm>
          <a:prstGeom prst="rect">
            <a:avLst/>
          </a:prstGeom>
          <a:noFill/>
        </p:spPr>
        <p:txBody>
          <a:bodyPr wrap="square">
            <a:spAutoFit/>
          </a:bodyPr>
          <a:lstStyle/>
          <a:p>
            <a:pPr algn="ctr"/>
            <a:r>
              <a:rPr lang="es-CO" sz="1400" b="1" dirty="0" smtClean="0">
                <a:effectLst>
                  <a:glow rad="228600">
                    <a:schemeClr val="accent4">
                      <a:satMod val="175000"/>
                      <a:alpha val="40000"/>
                    </a:schemeClr>
                  </a:glow>
                </a:effectLst>
              </a:rPr>
              <a:t>Axiología</a:t>
            </a:r>
            <a:endParaRPr lang="es-CO" sz="1400" b="1" dirty="0">
              <a:effectLst>
                <a:glow rad="228600">
                  <a:schemeClr val="accent4">
                    <a:satMod val="175000"/>
                    <a:alpha val="40000"/>
                  </a:schemeClr>
                </a:glow>
              </a:effectLst>
            </a:endParaRPr>
          </a:p>
        </p:txBody>
      </p:sp>
      <p:sp>
        <p:nvSpPr>
          <p:cNvPr id="42" name="Rectángulo 41"/>
          <p:cNvSpPr/>
          <p:nvPr/>
        </p:nvSpPr>
        <p:spPr>
          <a:xfrm>
            <a:off x="7248995" y="2868592"/>
            <a:ext cx="1167564" cy="307777"/>
          </a:xfrm>
          <a:prstGeom prst="rect">
            <a:avLst/>
          </a:prstGeom>
          <a:noFill/>
        </p:spPr>
        <p:txBody>
          <a:bodyPr wrap="square">
            <a:spAutoFit/>
          </a:bodyPr>
          <a:lstStyle/>
          <a:p>
            <a:pPr algn="ctr"/>
            <a:r>
              <a:rPr lang="es-CO" sz="1400" b="1" dirty="0" smtClean="0">
                <a:effectLst>
                  <a:glow rad="228600">
                    <a:schemeClr val="accent4">
                      <a:satMod val="175000"/>
                      <a:alpha val="40000"/>
                    </a:schemeClr>
                  </a:glow>
                </a:effectLst>
              </a:rPr>
              <a:t>Metodología </a:t>
            </a:r>
            <a:endParaRPr lang="es-CO" sz="1400" b="1" dirty="0">
              <a:effectLst>
                <a:glow rad="228600">
                  <a:schemeClr val="accent4">
                    <a:satMod val="175000"/>
                    <a:alpha val="40000"/>
                  </a:schemeClr>
                </a:glow>
              </a:effectLst>
            </a:endParaRPr>
          </a:p>
        </p:txBody>
      </p:sp>
      <p:sp>
        <p:nvSpPr>
          <p:cNvPr id="43" name="Rectángulo 42"/>
          <p:cNvSpPr/>
          <p:nvPr/>
        </p:nvSpPr>
        <p:spPr>
          <a:xfrm>
            <a:off x="1244236" y="4918873"/>
            <a:ext cx="1919016" cy="3967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Pase el cursor sobre los conceptos destacados.</a:t>
            </a:r>
            <a:endParaRPr lang="es-MX" sz="1200" i="1" dirty="0">
              <a:solidFill>
                <a:schemeClr val="tx1"/>
              </a:solidFill>
            </a:endParaRPr>
          </a:p>
        </p:txBody>
      </p:sp>
    </p:spTree>
    <p:extLst>
      <p:ext uri="{BB962C8B-B14F-4D97-AF65-F5344CB8AC3E}">
        <p14:creationId xmlns:p14="http://schemas.microsoft.com/office/powerpoint/2010/main" val="2749392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4" descr="https://previews.123rf.com/images/olegdudko/olegdudko1508/olegdudko150800335/43200350-Libro-lectura-gafas--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t="28021"/>
          <a:stretch/>
        </p:blipFill>
        <p:spPr bwMode="auto">
          <a:xfrm flipH="1">
            <a:off x="58325" y="1297858"/>
            <a:ext cx="9542421" cy="5560569"/>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upo 39"/>
          <p:cNvGrpSpPr/>
          <p:nvPr/>
        </p:nvGrpSpPr>
        <p:grpSpPr>
          <a:xfrm>
            <a:off x="44707" y="5158553"/>
            <a:ext cx="5981827" cy="1702096"/>
            <a:chOff x="44707" y="5158553"/>
            <a:chExt cx="5981827" cy="1702096"/>
          </a:xfrm>
        </p:grpSpPr>
        <p:sp>
          <p:nvSpPr>
            <p:cNvPr id="42" name="Rectángulo 41"/>
            <p:cNvSpPr/>
            <p:nvPr/>
          </p:nvSpPr>
          <p:spPr>
            <a:xfrm>
              <a:off x="4107518" y="5329514"/>
              <a:ext cx="1919016" cy="3967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cada libro para ingresar al contenido.</a:t>
              </a:r>
              <a:endParaRPr lang="es-MX" sz="1200" i="1" dirty="0">
                <a:solidFill>
                  <a:schemeClr val="tx1"/>
                </a:solidFill>
              </a:endParaRPr>
            </a:p>
          </p:txBody>
        </p:sp>
        <p:sp>
          <p:nvSpPr>
            <p:cNvPr id="43" name="Rectángulo 42"/>
            <p:cNvSpPr/>
            <p:nvPr/>
          </p:nvSpPr>
          <p:spPr>
            <a:xfrm>
              <a:off x="113829" y="6307907"/>
              <a:ext cx="1105371" cy="507170"/>
            </a:xfrm>
            <a:prstGeom prst="rect">
              <a:avLst/>
            </a:prstGeom>
            <a:solidFill>
              <a:schemeClr val="bg1">
                <a:lumMod val="75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200" dirty="0" smtClean="0"/>
                <a:t>Volver al menú</a:t>
              </a:r>
              <a:endParaRPr lang="es-MX" sz="1200" dirty="0"/>
            </a:p>
          </p:txBody>
        </p:sp>
        <p:pic>
          <p:nvPicPr>
            <p:cNvPr id="44" name="Imagen 43"/>
            <p:cNvPicPr>
              <a:picLocks noChangeAspect="1"/>
            </p:cNvPicPr>
            <p:nvPr/>
          </p:nvPicPr>
          <p:blipFill rotWithShape="1">
            <a:blip r:embed="rId3">
              <a:extLst>
                <a:ext uri="{28A0092B-C50C-407E-A947-70E740481C1C}">
                  <a14:useLocalDpi xmlns:a14="http://schemas.microsoft.com/office/drawing/2010/main" val="0"/>
                </a:ext>
              </a:extLst>
            </a:blip>
            <a:srcRect l="10209" t="48958" r="47810" b="30609"/>
            <a:stretch/>
          </p:blipFill>
          <p:spPr>
            <a:xfrm rot="10800000">
              <a:off x="44707" y="5181599"/>
              <a:ext cx="3975964" cy="1656868"/>
            </a:xfrm>
            <a:prstGeom prst="rect">
              <a:avLst/>
            </a:prstGeom>
          </p:spPr>
        </p:pic>
        <p:sp>
          <p:nvSpPr>
            <p:cNvPr id="45" name="Rectángulo 44"/>
            <p:cNvSpPr/>
            <p:nvPr/>
          </p:nvSpPr>
          <p:spPr>
            <a:xfrm rot="16200000">
              <a:off x="-219306" y="5858644"/>
              <a:ext cx="1127933" cy="461665"/>
            </a:xfrm>
            <a:prstGeom prst="rect">
              <a:avLst/>
            </a:prstGeom>
          </p:spPr>
          <p:txBody>
            <a:bodyPr wrap="square">
              <a:spAutoFit/>
            </a:bodyPr>
            <a:lstStyle/>
            <a:p>
              <a:r>
                <a:rPr lang="es-CO" sz="1200" b="1" dirty="0">
                  <a:solidFill>
                    <a:schemeClr val="bg1"/>
                  </a:solidFill>
                  <a:effectLst>
                    <a:outerShdw blurRad="38100" dist="38100" dir="2700000" algn="tl">
                      <a:srgbClr val="000000">
                        <a:alpha val="43137"/>
                      </a:srgbClr>
                    </a:outerShdw>
                  </a:effectLst>
                </a:rPr>
                <a:t>Qué es epistemología</a:t>
              </a:r>
              <a:endParaRPr lang="es-MX" sz="1200" b="1" dirty="0">
                <a:solidFill>
                  <a:schemeClr val="bg1"/>
                </a:solidFill>
                <a:effectLst>
                  <a:outerShdw blurRad="38100" dist="38100" dir="2700000" algn="tl">
                    <a:srgbClr val="000000">
                      <a:alpha val="43137"/>
                    </a:srgbClr>
                  </a:outerShdw>
                </a:effectLst>
              </a:endParaRPr>
            </a:p>
          </p:txBody>
        </p:sp>
        <p:sp>
          <p:nvSpPr>
            <p:cNvPr id="46" name="Rectángulo 45"/>
            <p:cNvSpPr/>
            <p:nvPr/>
          </p:nvSpPr>
          <p:spPr>
            <a:xfrm rot="16200000">
              <a:off x="130853" y="5874140"/>
              <a:ext cx="1425301" cy="461665"/>
            </a:xfrm>
            <a:prstGeom prst="rect">
              <a:avLst/>
            </a:prstGeom>
          </p:spPr>
          <p:txBody>
            <a:bodyPr wrap="square">
              <a:spAutoFit/>
            </a:bodyPr>
            <a:lstStyle/>
            <a:p>
              <a:r>
                <a:rPr lang="es-MX" sz="1200" b="1" dirty="0">
                  <a:solidFill>
                    <a:schemeClr val="bg1"/>
                  </a:solidFill>
                  <a:effectLst>
                    <a:outerShdw blurRad="38100" dist="38100" dir="2700000" algn="tl">
                      <a:srgbClr val="000000">
                        <a:alpha val="43137"/>
                      </a:srgbClr>
                    </a:outerShdw>
                  </a:effectLst>
                </a:rPr>
                <a:t>Qué es un modelo epistémico</a:t>
              </a:r>
            </a:p>
          </p:txBody>
        </p:sp>
        <p:sp>
          <p:nvSpPr>
            <p:cNvPr id="47" name="Rectángulo 46"/>
            <p:cNvSpPr/>
            <p:nvPr/>
          </p:nvSpPr>
          <p:spPr>
            <a:xfrm rot="16200000">
              <a:off x="761071" y="5824833"/>
              <a:ext cx="1425301" cy="646331"/>
            </a:xfrm>
            <a:prstGeom prst="rect">
              <a:avLst/>
            </a:prstGeom>
          </p:spPr>
          <p:txBody>
            <a:bodyPr wrap="square">
              <a:spAutoFit/>
            </a:bodyPr>
            <a:lstStyle/>
            <a:p>
              <a:r>
                <a:rPr lang="es-MX" sz="1200" b="1" dirty="0">
                  <a:solidFill>
                    <a:schemeClr val="bg1"/>
                  </a:solidFill>
                  <a:effectLst>
                    <a:outerShdw blurRad="38100" dist="38100" dir="2700000" algn="tl">
                      <a:srgbClr val="000000">
                        <a:alpha val="43137"/>
                      </a:srgbClr>
                    </a:outerShdw>
                  </a:effectLst>
                </a:rPr>
                <a:t>Qué se requiere </a:t>
              </a:r>
              <a:r>
                <a:rPr lang="es-MX" sz="1200" b="1" dirty="0" smtClean="0">
                  <a:solidFill>
                    <a:schemeClr val="bg1"/>
                  </a:solidFill>
                  <a:effectLst>
                    <a:outerShdw blurRad="38100" dist="38100" dir="2700000" algn="tl">
                      <a:srgbClr val="000000">
                        <a:alpha val="43137"/>
                      </a:srgbClr>
                    </a:outerShdw>
                  </a:effectLst>
                </a:rPr>
                <a:t>para </a:t>
              </a:r>
              <a:r>
                <a:rPr lang="es-MX" sz="1200" b="1" dirty="0">
                  <a:solidFill>
                    <a:schemeClr val="bg1"/>
                  </a:solidFill>
                  <a:effectLst>
                    <a:outerShdw blurRad="38100" dist="38100" dir="2700000" algn="tl">
                      <a:srgbClr val="000000">
                        <a:alpha val="43137"/>
                      </a:srgbClr>
                    </a:outerShdw>
                  </a:effectLst>
                </a:rPr>
                <a:t>considerar un modelo epistémico</a:t>
              </a:r>
            </a:p>
          </p:txBody>
        </p:sp>
        <p:sp>
          <p:nvSpPr>
            <p:cNvPr id="48" name="Rectángulo 47"/>
            <p:cNvSpPr/>
            <p:nvPr/>
          </p:nvSpPr>
          <p:spPr>
            <a:xfrm rot="16200000">
              <a:off x="1194504" y="5815557"/>
              <a:ext cx="1585252" cy="461665"/>
            </a:xfrm>
            <a:prstGeom prst="rect">
              <a:avLst/>
            </a:prstGeom>
          </p:spPr>
          <p:txBody>
            <a:bodyPr wrap="square">
              <a:spAutoFit/>
            </a:bodyPr>
            <a:lstStyle/>
            <a:p>
              <a:r>
                <a:rPr lang="es-MX" sz="1200" b="1" dirty="0" smtClean="0">
                  <a:solidFill>
                    <a:schemeClr val="bg1"/>
                  </a:solidFill>
                  <a:effectLst>
                    <a:outerShdw blurRad="38100" dist="38100" dir="2700000" algn="tl">
                      <a:srgbClr val="000000">
                        <a:alpha val="43137"/>
                      </a:srgbClr>
                    </a:outerShdw>
                  </a:effectLst>
                </a:rPr>
                <a:t>Modelos </a:t>
              </a:r>
              <a:r>
                <a:rPr lang="es-MX" sz="1200" b="1" dirty="0">
                  <a:solidFill>
                    <a:schemeClr val="bg1"/>
                  </a:solidFill>
                  <a:effectLst>
                    <a:outerShdw blurRad="38100" dist="38100" dir="2700000" algn="tl">
                      <a:srgbClr val="000000">
                        <a:alpha val="43137"/>
                      </a:srgbClr>
                    </a:outerShdw>
                  </a:effectLst>
                </a:rPr>
                <a:t>epistémicos </a:t>
              </a:r>
              <a:r>
                <a:rPr lang="es-MX" sz="1200" b="1" dirty="0" smtClean="0">
                  <a:solidFill>
                    <a:schemeClr val="bg1"/>
                  </a:solidFill>
                  <a:effectLst>
                    <a:outerShdw blurRad="38100" dist="38100" dir="2700000" algn="tl">
                      <a:srgbClr val="000000">
                        <a:alpha val="43137"/>
                      </a:srgbClr>
                    </a:outerShdw>
                  </a:effectLst>
                </a:rPr>
                <a:t> y paradigmas</a:t>
              </a:r>
              <a:endParaRPr lang="es-MX" sz="1200" b="1" dirty="0">
                <a:solidFill>
                  <a:schemeClr val="bg1"/>
                </a:solidFill>
                <a:effectLst>
                  <a:outerShdw blurRad="38100" dist="38100" dir="2700000" algn="tl">
                    <a:srgbClr val="000000">
                      <a:alpha val="43137"/>
                    </a:srgbClr>
                  </a:outerShdw>
                </a:effectLst>
              </a:endParaRPr>
            </a:p>
          </p:txBody>
        </p:sp>
        <p:sp>
          <p:nvSpPr>
            <p:cNvPr id="49" name="Rectángulo 48"/>
            <p:cNvSpPr/>
            <p:nvPr/>
          </p:nvSpPr>
          <p:spPr>
            <a:xfrm rot="16200000">
              <a:off x="2046912" y="5808896"/>
              <a:ext cx="1585252" cy="461665"/>
            </a:xfrm>
            <a:prstGeom prst="rect">
              <a:avLst/>
            </a:prstGeom>
          </p:spPr>
          <p:txBody>
            <a:bodyPr wrap="square">
              <a:spAutoFit/>
            </a:bodyPr>
            <a:lstStyle/>
            <a:p>
              <a:r>
                <a:rPr lang="es-MX" sz="1200" b="1" dirty="0">
                  <a:solidFill>
                    <a:schemeClr val="bg1"/>
                  </a:solidFill>
                  <a:effectLst>
                    <a:outerShdw blurRad="38100" dist="38100" dir="2700000" algn="tl">
                      <a:srgbClr val="000000">
                        <a:alpha val="43137"/>
                      </a:srgbClr>
                    </a:outerShdw>
                  </a:effectLst>
                </a:rPr>
                <a:t>Relaciones de los modelos epistémicos</a:t>
              </a:r>
            </a:p>
          </p:txBody>
        </p:sp>
        <p:sp>
          <p:nvSpPr>
            <p:cNvPr id="50" name="Rectángulo 49"/>
            <p:cNvSpPr/>
            <p:nvPr/>
          </p:nvSpPr>
          <p:spPr>
            <a:xfrm rot="16200000">
              <a:off x="2464537" y="5777872"/>
              <a:ext cx="1700304" cy="461665"/>
            </a:xfrm>
            <a:prstGeom prst="rect">
              <a:avLst/>
            </a:prstGeom>
            <a:solidFill>
              <a:srgbClr val="C00000"/>
            </a:solidFill>
          </p:spPr>
          <p:txBody>
            <a:bodyPr wrap="square">
              <a:spAutoFit/>
            </a:bodyPr>
            <a:lstStyle/>
            <a:p>
              <a:r>
                <a:rPr lang="es-MX" sz="1200" b="1" dirty="0">
                  <a:solidFill>
                    <a:schemeClr val="bg1"/>
                  </a:solidFill>
                  <a:effectLst>
                    <a:outerShdw blurRad="38100" dist="38100" dir="2700000" algn="tl">
                      <a:srgbClr val="000000">
                        <a:alpha val="43137"/>
                      </a:srgbClr>
                    </a:outerShdw>
                  </a:effectLst>
                </a:rPr>
                <a:t>Epistemología y metodología</a:t>
              </a:r>
            </a:p>
          </p:txBody>
        </p:sp>
        <p:sp>
          <p:nvSpPr>
            <p:cNvPr id="51" name="Rectángulo 50"/>
            <p:cNvSpPr/>
            <p:nvPr/>
          </p:nvSpPr>
          <p:spPr>
            <a:xfrm rot="16200000">
              <a:off x="3248900" y="6045439"/>
              <a:ext cx="1097730" cy="276999"/>
            </a:xfrm>
            <a:prstGeom prst="rect">
              <a:avLst/>
            </a:prstGeom>
          </p:spPr>
          <p:txBody>
            <a:bodyPr wrap="square">
              <a:spAutoFit/>
            </a:bodyPr>
            <a:lstStyle/>
            <a:p>
              <a:pPr algn="ctr"/>
              <a:r>
                <a:rPr lang="es-MX" sz="1200" b="1" dirty="0" smtClean="0"/>
                <a:t>Reto</a:t>
              </a:r>
              <a:endParaRPr lang="es-MX" sz="1200" b="1" dirty="0"/>
            </a:p>
          </p:txBody>
        </p:sp>
      </p:grpSp>
      <p:sp>
        <p:nvSpPr>
          <p:cNvPr id="37" name="Rectángulo redondeado 36"/>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fundamentación en conceptos claves de epistemología.</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a:solidFill>
            <a:srgbClr val="FFFFFF">
              <a:alpha val="60000"/>
            </a:srgbClr>
          </a:solid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CO" sz="1100" dirty="0">
                <a:solidFill>
                  <a:schemeClr val="dk1"/>
                </a:solidFill>
              </a:rPr>
              <a:t/>
            </a:r>
            <a:br>
              <a:rPr lang="es-CO" sz="1100" dirty="0">
                <a:solidFill>
                  <a:schemeClr val="dk1"/>
                </a:solidFill>
              </a:rPr>
            </a:br>
            <a:endParaRPr lang="es-CO" sz="1100" dirty="0">
              <a:solidFill>
                <a:schemeClr val="dk1"/>
              </a:solidFill>
            </a:endParaRPr>
          </a:p>
          <a:p>
            <a:pPr>
              <a:spcBef>
                <a:spcPts val="0"/>
              </a:spcBef>
            </a:pPr>
            <a:endParaRPr lang="es-MX" sz="1100" dirty="0">
              <a:solidFill>
                <a:schemeClr val="dk1"/>
              </a:solidFill>
            </a:endParaRPr>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419" sz="1100" b="1" dirty="0">
                <a:solidFill>
                  <a:prstClr val="black"/>
                </a:solidFill>
              </a:rPr>
              <a:t>El concepto de epistemología</a:t>
            </a:r>
            <a:endParaRPr lang="es-MX" sz="1100" b="1" dirty="0">
              <a:solidFill>
                <a:prstClr val="black"/>
              </a:solidFill>
            </a:endParaRPr>
          </a:p>
          <a:p>
            <a:pPr lvl="0">
              <a:lnSpc>
                <a:spcPct val="90000"/>
              </a:lnSpc>
              <a:spcBef>
                <a:spcPts val="1000"/>
              </a:spcBef>
            </a:pPr>
            <a:r>
              <a:rPr lang="es-419" sz="1100" b="1" dirty="0">
                <a:solidFill>
                  <a:srgbClr val="C00000"/>
                </a:solidFill>
              </a:rPr>
              <a:t>Subtema</a:t>
            </a:r>
            <a:r>
              <a:rPr lang="es-419" sz="1100" b="1" dirty="0">
                <a:solidFill>
                  <a:prstClr val="white">
                    <a:lumMod val="50000"/>
                  </a:prstClr>
                </a:solidFill>
              </a:rPr>
              <a:t>: </a:t>
            </a:r>
            <a:r>
              <a:rPr lang="es-MX" sz="1100" b="1" dirty="0">
                <a:solidFill>
                  <a:prstClr val="black"/>
                </a:solidFill>
              </a:rPr>
              <a:t>Relación entre epistemología y metodología</a:t>
            </a:r>
          </a:p>
        </p:txBody>
      </p:sp>
      <p:sp>
        <p:nvSpPr>
          <p:cNvPr id="34" name="Rectángulo 33"/>
          <p:cNvSpPr/>
          <p:nvPr/>
        </p:nvSpPr>
        <p:spPr>
          <a:xfrm>
            <a:off x="1341248" y="2137957"/>
            <a:ext cx="7442571" cy="523220"/>
          </a:xfrm>
          <a:prstGeom prst="rect">
            <a:avLst/>
          </a:prstGeom>
        </p:spPr>
        <p:txBody>
          <a:bodyPr wrap="square">
            <a:spAutoFit/>
          </a:bodyPr>
          <a:lstStyle/>
          <a:p>
            <a:r>
              <a:rPr lang="es-MX" sz="1400" dirty="0">
                <a:solidFill>
                  <a:srgbClr val="000000"/>
                </a:solidFill>
                <a:latin typeface="Calibri" panose="020F0502020204030204" pitchFamily="34" charset="0"/>
                <a:ea typeface="MS PGothic" panose="020B0600070205080204" pitchFamily="34" charset="-128"/>
              </a:rPr>
              <a:t>La epistemología determina muchas de las decisiones metodológicas que toma un investigador. Para desarrollar un trabajo de investigación coherente es necesario conocer esta relación.</a:t>
            </a:r>
            <a:endParaRPr lang="es-CO" sz="1400" dirty="0"/>
          </a:p>
        </p:txBody>
      </p:sp>
      <p:sp>
        <p:nvSpPr>
          <p:cNvPr id="38" name="Marcador de texto 4"/>
          <p:cNvSpPr txBox="1">
            <a:spLocks/>
          </p:cNvSpPr>
          <p:nvPr/>
        </p:nvSpPr>
        <p:spPr>
          <a:xfrm>
            <a:off x="9672292" y="1441819"/>
            <a:ext cx="2519708" cy="302858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usuario deberá hacer clic en cada fila de la tabla para que se despliegue la información (acordeón).</a:t>
            </a:r>
          </a:p>
          <a:p>
            <a:r>
              <a:rPr lang="es-419" sz="1100" dirty="0" smtClean="0"/>
              <a:t>N</a:t>
            </a:r>
            <a:r>
              <a:rPr lang="es-419" sz="1100" dirty="0"/>
              <a:t>° de internos</a:t>
            </a:r>
            <a:r>
              <a:rPr lang="es-419" sz="1100" dirty="0" smtClean="0"/>
              <a:t>: 1</a:t>
            </a:r>
            <a:endParaRPr lang="es-MX" sz="1100" dirty="0"/>
          </a:p>
          <a:p>
            <a:endParaRPr lang="es-419" sz="1100" dirty="0"/>
          </a:p>
        </p:txBody>
      </p:sp>
      <p:graphicFrame>
        <p:nvGraphicFramePr>
          <p:cNvPr id="6" name="Tabla 5"/>
          <p:cNvGraphicFramePr>
            <a:graphicFrameLocks noGrp="1"/>
          </p:cNvGraphicFramePr>
          <p:nvPr>
            <p:extLst>
              <p:ext uri="{D42A27DB-BD31-4B8C-83A1-F6EECF244321}">
                <p14:modId xmlns:p14="http://schemas.microsoft.com/office/powerpoint/2010/main" val="3850081780"/>
              </p:ext>
            </p:extLst>
          </p:nvPr>
        </p:nvGraphicFramePr>
        <p:xfrm>
          <a:off x="720502" y="3161577"/>
          <a:ext cx="8260209" cy="1733123"/>
        </p:xfrm>
        <a:graphic>
          <a:graphicData uri="http://schemas.openxmlformats.org/drawingml/2006/table">
            <a:tbl>
              <a:tblPr firstRow="1" firstCol="1" bandRow="1"/>
              <a:tblGrid>
                <a:gridCol w="413088"/>
                <a:gridCol w="3574303"/>
                <a:gridCol w="4272818"/>
              </a:tblGrid>
              <a:tr h="247589">
                <a:tc>
                  <a:txBody>
                    <a:bodyPr/>
                    <a:lstStyle/>
                    <a:p>
                      <a:pPr algn="ctr">
                        <a:spcAft>
                          <a:spcPts val="0"/>
                        </a:spcAft>
                      </a:pPr>
                      <a:endParaRPr lang="es-MX" sz="1000" dirty="0">
                        <a:effectLst/>
                        <a:latin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400" b="1" dirty="0">
                          <a:effectLst/>
                          <a:latin typeface="Calibri" panose="020F0502020204030204" pitchFamily="34" charset="0"/>
                          <a:cs typeface="Calibri" panose="020F0502020204030204" pitchFamily="34" charset="0"/>
                        </a:rPr>
                        <a:t>Componente del modelo epistémico</a:t>
                      </a:r>
                      <a:endParaRPr lang="es-MX" sz="1100" dirty="0">
                        <a:effectLst/>
                        <a:latin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400" b="1" dirty="0">
                          <a:effectLst/>
                          <a:latin typeface="Calibri" panose="020F0502020204030204" pitchFamily="34" charset="0"/>
                          <a:cs typeface="Calibri" panose="020F0502020204030204" pitchFamily="34" charset="0"/>
                        </a:rPr>
                        <a:t>Aspecto del proceso metodológico</a:t>
                      </a:r>
                      <a:endParaRPr lang="es-MX" sz="1100" dirty="0">
                        <a:effectLst/>
                        <a:latin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7589">
                <a:tc>
                  <a:txBody>
                    <a:bodyPr/>
                    <a:lstStyle/>
                    <a:p>
                      <a:pPr>
                        <a:spcAft>
                          <a:spcPts val="0"/>
                        </a:spcAft>
                      </a:pPr>
                      <a:endParaRPr lang="es-MX" sz="1000" dirty="0">
                        <a:effectLst/>
                        <a:latin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a:spcAft>
                          <a:spcPts val="0"/>
                        </a:spcAft>
                      </a:pPr>
                      <a:r>
                        <a:rPr lang="es-CO" sz="1400" dirty="0">
                          <a:effectLst/>
                          <a:latin typeface="Calibri" panose="020F0502020204030204" pitchFamily="34" charset="0"/>
                          <a:cs typeface="Calibri" panose="020F0502020204030204" pitchFamily="34" charset="0"/>
                        </a:rPr>
                        <a:t>Definición de conocimiento</a:t>
                      </a:r>
                      <a:endParaRPr lang="es-MX" sz="1100" dirty="0">
                        <a:effectLst/>
                        <a:latin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alpha val="40000"/>
                      </a:srgbClr>
                    </a:solidFill>
                  </a:tcPr>
                </a:tc>
                <a:tc>
                  <a:txBody>
                    <a:bodyPr/>
                    <a:lstStyle/>
                    <a:p>
                      <a:pPr>
                        <a:spcAft>
                          <a:spcPts val="0"/>
                        </a:spcAft>
                      </a:pPr>
                      <a:r>
                        <a:rPr lang="es-CO" sz="1400" dirty="0">
                          <a:effectLst/>
                          <a:latin typeface="Calibri" panose="020F0502020204030204" pitchFamily="34" charset="0"/>
                          <a:cs typeface="Calibri" panose="020F0502020204030204" pitchFamily="34" charset="0"/>
                        </a:rPr>
                        <a:t>Definición de investigación</a:t>
                      </a:r>
                      <a:endParaRPr lang="es-MX" sz="1100" dirty="0">
                        <a:effectLst/>
                        <a:latin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alpha val="40000"/>
                      </a:srgbClr>
                    </a:solidFill>
                  </a:tcPr>
                </a:tc>
              </a:tr>
              <a:tr h="247589">
                <a:tc>
                  <a:txBody>
                    <a:bodyPr/>
                    <a:lstStyle/>
                    <a:p>
                      <a:pPr>
                        <a:spcAft>
                          <a:spcPts val="0"/>
                        </a:spcAft>
                      </a:pPr>
                      <a:endParaRPr lang="es-MX" sz="1000" dirty="0">
                        <a:effectLst/>
                        <a:latin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marL="0" algn="l" defTabSz="914400" rtl="0" eaLnBrk="1" latinLnBrk="0" hangingPunct="1">
                        <a:spcAft>
                          <a:spcPts val="0"/>
                        </a:spcAft>
                      </a:pPr>
                      <a:r>
                        <a:rPr lang="es-CO" sz="1400" kern="1200" dirty="0">
                          <a:solidFill>
                            <a:schemeClr val="tx1"/>
                          </a:solidFill>
                          <a:effectLst/>
                          <a:latin typeface="Calibri" panose="020F0502020204030204" pitchFamily="34" charset="0"/>
                          <a:ea typeface="+mn-ea"/>
                          <a:cs typeface="Calibri" panose="020F0502020204030204" pitchFamily="34" charset="0"/>
                        </a:rPr>
                        <a:t>Objetivo de la ciencia</a:t>
                      </a:r>
                      <a:endParaRPr lang="es-MX" sz="140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alpha val="40000"/>
                      </a:srgbClr>
                    </a:solidFill>
                  </a:tcPr>
                </a:tc>
                <a:tc>
                  <a:txBody>
                    <a:bodyPr/>
                    <a:lstStyle/>
                    <a:p>
                      <a:pPr marL="0" algn="l" defTabSz="914400" rtl="0" eaLnBrk="1" latinLnBrk="0" hangingPunct="1">
                        <a:spcAft>
                          <a:spcPts val="0"/>
                        </a:spcAft>
                      </a:pPr>
                      <a:r>
                        <a:rPr lang="es-CO" sz="1400" kern="1200">
                          <a:solidFill>
                            <a:schemeClr val="tx1"/>
                          </a:solidFill>
                          <a:effectLst/>
                          <a:latin typeface="Calibri" panose="020F0502020204030204" pitchFamily="34" charset="0"/>
                          <a:ea typeface="+mn-ea"/>
                          <a:cs typeface="Calibri" panose="020F0502020204030204" pitchFamily="34" charset="0"/>
                        </a:rPr>
                        <a:t>Objetivo de la investigación y tipo de investigación</a:t>
                      </a:r>
                      <a:endParaRPr lang="es-MX" sz="1400" kern="120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alpha val="40000"/>
                      </a:srgbClr>
                    </a:solidFill>
                  </a:tcPr>
                </a:tc>
              </a:tr>
              <a:tr h="247589">
                <a:tc>
                  <a:txBody>
                    <a:bodyPr/>
                    <a:lstStyle/>
                    <a:p>
                      <a:pPr>
                        <a:spcAft>
                          <a:spcPts val="0"/>
                        </a:spcAft>
                      </a:pPr>
                      <a:endParaRPr lang="es-MX" sz="1000" dirty="0">
                        <a:effectLst/>
                        <a:latin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marL="0" algn="l" defTabSz="914400" rtl="0" eaLnBrk="1" latinLnBrk="0" hangingPunct="1">
                        <a:spcAft>
                          <a:spcPts val="0"/>
                        </a:spcAft>
                      </a:pPr>
                      <a:r>
                        <a:rPr lang="es-CO" sz="1400" kern="1200" dirty="0">
                          <a:solidFill>
                            <a:schemeClr val="tx1"/>
                          </a:solidFill>
                          <a:effectLst/>
                          <a:latin typeface="Calibri" panose="020F0502020204030204" pitchFamily="34" charset="0"/>
                          <a:ea typeface="+mn-ea"/>
                          <a:cs typeface="Calibri" panose="020F0502020204030204" pitchFamily="34" charset="0"/>
                        </a:rPr>
                        <a:t>Cómo se obtiene el conocimiento</a:t>
                      </a:r>
                      <a:endParaRPr lang="es-MX" sz="140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alpha val="40000"/>
                      </a:srgbClr>
                    </a:solidFill>
                  </a:tcPr>
                </a:tc>
                <a:tc>
                  <a:txBody>
                    <a:bodyPr/>
                    <a:lstStyle/>
                    <a:p>
                      <a:pPr marL="0" algn="l" defTabSz="914400" rtl="0" eaLnBrk="1" latinLnBrk="0" hangingPunct="1">
                        <a:spcAft>
                          <a:spcPts val="0"/>
                        </a:spcAft>
                      </a:pPr>
                      <a:r>
                        <a:rPr lang="es-CO" sz="1400" kern="1200">
                          <a:solidFill>
                            <a:schemeClr val="tx1"/>
                          </a:solidFill>
                          <a:effectLst/>
                          <a:latin typeface="Calibri" panose="020F0502020204030204" pitchFamily="34" charset="0"/>
                          <a:ea typeface="+mn-ea"/>
                          <a:cs typeface="Calibri" panose="020F0502020204030204" pitchFamily="34" charset="0"/>
                        </a:rPr>
                        <a:t>Método de investigación: etapas y pasos</a:t>
                      </a:r>
                      <a:endParaRPr lang="es-MX" sz="1400" kern="120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alpha val="40000"/>
                      </a:srgbClr>
                    </a:solidFill>
                  </a:tcPr>
                </a:tc>
              </a:tr>
              <a:tr h="247589">
                <a:tc>
                  <a:txBody>
                    <a:bodyPr/>
                    <a:lstStyle/>
                    <a:p>
                      <a:pPr>
                        <a:spcAft>
                          <a:spcPts val="0"/>
                        </a:spcAft>
                      </a:pPr>
                      <a:endParaRPr lang="es-MX" sz="1000" dirty="0">
                        <a:effectLst/>
                        <a:latin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marL="0" algn="l" defTabSz="914400" rtl="0" eaLnBrk="1" latinLnBrk="0" hangingPunct="1">
                        <a:spcAft>
                          <a:spcPts val="0"/>
                        </a:spcAft>
                      </a:pPr>
                      <a:r>
                        <a:rPr lang="es-CO" sz="1400" kern="1200" dirty="0">
                          <a:solidFill>
                            <a:schemeClr val="tx1"/>
                          </a:solidFill>
                          <a:effectLst/>
                          <a:latin typeface="Calibri" panose="020F0502020204030204" pitchFamily="34" charset="0"/>
                          <a:ea typeface="+mn-ea"/>
                          <a:cs typeface="Calibri" panose="020F0502020204030204" pitchFamily="34" charset="0"/>
                        </a:rPr>
                        <a:t>Genera teorías en las distintas disciplinas</a:t>
                      </a:r>
                      <a:endParaRPr lang="es-MX" sz="140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alpha val="40000"/>
                      </a:srgbClr>
                    </a:solidFill>
                  </a:tcPr>
                </a:tc>
                <a:tc>
                  <a:txBody>
                    <a:bodyPr/>
                    <a:lstStyle/>
                    <a:p>
                      <a:pPr marL="0" algn="l" defTabSz="914400" rtl="0" eaLnBrk="1" latinLnBrk="0" hangingPunct="1">
                        <a:spcAft>
                          <a:spcPts val="0"/>
                        </a:spcAft>
                      </a:pPr>
                      <a:r>
                        <a:rPr lang="es-CO" sz="1400" kern="1200" dirty="0">
                          <a:solidFill>
                            <a:schemeClr val="tx1"/>
                          </a:solidFill>
                          <a:effectLst/>
                          <a:latin typeface="Calibri" panose="020F0502020204030204" pitchFamily="34" charset="0"/>
                          <a:ea typeface="+mn-ea"/>
                          <a:cs typeface="Calibri" panose="020F0502020204030204" pitchFamily="34" charset="0"/>
                        </a:rPr>
                        <a:t>Selección de la teoría de la fundamentación del estudio</a:t>
                      </a:r>
                      <a:endParaRPr lang="es-MX" sz="140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alpha val="40000"/>
                      </a:srgbClr>
                    </a:solidFill>
                  </a:tcPr>
                </a:tc>
              </a:tr>
              <a:tr h="247589">
                <a:tc>
                  <a:txBody>
                    <a:bodyPr/>
                    <a:lstStyle/>
                    <a:p>
                      <a:pPr>
                        <a:spcAft>
                          <a:spcPts val="0"/>
                        </a:spcAft>
                      </a:pPr>
                      <a:endParaRPr lang="es-MX" sz="1000" dirty="0">
                        <a:effectLst/>
                        <a:latin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marL="0" algn="l" defTabSz="914400" rtl="0" eaLnBrk="1" latinLnBrk="0" hangingPunct="1">
                        <a:spcAft>
                          <a:spcPts val="0"/>
                        </a:spcAft>
                      </a:pPr>
                      <a:r>
                        <a:rPr lang="es-CO" sz="1400" kern="1200" dirty="0">
                          <a:solidFill>
                            <a:schemeClr val="tx1"/>
                          </a:solidFill>
                          <a:effectLst/>
                          <a:latin typeface="Calibri" panose="020F0502020204030204" pitchFamily="34" charset="0"/>
                          <a:ea typeface="+mn-ea"/>
                          <a:cs typeface="Calibri" panose="020F0502020204030204" pitchFamily="34" charset="0"/>
                        </a:rPr>
                        <a:t>Relación sujeto-objeto</a:t>
                      </a:r>
                      <a:endParaRPr lang="es-MX" sz="140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alpha val="40000"/>
                      </a:srgbClr>
                    </a:solidFill>
                  </a:tcPr>
                </a:tc>
                <a:tc>
                  <a:txBody>
                    <a:bodyPr/>
                    <a:lstStyle/>
                    <a:p>
                      <a:pPr marL="0" algn="l" defTabSz="914400" rtl="0" eaLnBrk="1" latinLnBrk="0" hangingPunct="1">
                        <a:spcAft>
                          <a:spcPts val="0"/>
                        </a:spcAft>
                      </a:pPr>
                      <a:r>
                        <a:rPr lang="es-CO" sz="1400" kern="1200" dirty="0">
                          <a:solidFill>
                            <a:schemeClr val="tx1"/>
                          </a:solidFill>
                          <a:effectLst/>
                          <a:latin typeface="Calibri" panose="020F0502020204030204" pitchFamily="34" charset="0"/>
                          <a:ea typeface="+mn-ea"/>
                          <a:cs typeface="Calibri" panose="020F0502020204030204" pitchFamily="34" charset="0"/>
                        </a:rPr>
                        <a:t>Selección del abordaje</a:t>
                      </a:r>
                      <a:endParaRPr lang="es-MX" sz="140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alpha val="40000"/>
                      </a:srgbClr>
                    </a:solidFill>
                  </a:tcPr>
                </a:tc>
              </a:tr>
              <a:tr h="247589">
                <a:tc>
                  <a:txBody>
                    <a:bodyPr/>
                    <a:lstStyle/>
                    <a:p>
                      <a:pPr>
                        <a:spcAft>
                          <a:spcPts val="0"/>
                        </a:spcAft>
                      </a:pPr>
                      <a:endParaRPr lang="es-MX" sz="1000" dirty="0">
                        <a:effectLst/>
                        <a:latin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marL="0" algn="l" defTabSz="914400" rtl="0" eaLnBrk="1" latinLnBrk="0" hangingPunct="1">
                        <a:spcAft>
                          <a:spcPts val="0"/>
                        </a:spcAft>
                      </a:pPr>
                      <a:r>
                        <a:rPr lang="es-CO" sz="1400" kern="1200">
                          <a:solidFill>
                            <a:schemeClr val="tx1"/>
                          </a:solidFill>
                          <a:effectLst/>
                          <a:latin typeface="Calibri" panose="020F0502020204030204" pitchFamily="34" charset="0"/>
                          <a:ea typeface="+mn-ea"/>
                          <a:cs typeface="Calibri" panose="020F0502020204030204" pitchFamily="34" charset="0"/>
                        </a:rPr>
                        <a:t>Criterio de validación</a:t>
                      </a:r>
                      <a:endParaRPr lang="es-MX" sz="1400" kern="120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alpha val="40000"/>
                      </a:srgbClr>
                    </a:solidFill>
                  </a:tcPr>
                </a:tc>
                <a:tc>
                  <a:txBody>
                    <a:bodyPr/>
                    <a:lstStyle/>
                    <a:p>
                      <a:pPr marL="0" algn="l" defTabSz="914400" rtl="0" eaLnBrk="1" latinLnBrk="0" hangingPunct="1">
                        <a:spcAft>
                          <a:spcPts val="0"/>
                        </a:spcAft>
                      </a:pPr>
                      <a:r>
                        <a:rPr lang="es-CO" sz="1400" kern="1200" dirty="0">
                          <a:solidFill>
                            <a:schemeClr val="tx1"/>
                          </a:solidFill>
                          <a:effectLst/>
                          <a:latin typeface="Calibri" panose="020F0502020204030204" pitchFamily="34" charset="0"/>
                          <a:ea typeface="+mn-ea"/>
                          <a:cs typeface="Calibri" panose="020F0502020204030204" pitchFamily="34" charset="0"/>
                        </a:rPr>
                        <a:t>Énfasis en el aspecto que determina la validez</a:t>
                      </a:r>
                      <a:endParaRPr lang="es-MX" sz="140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alpha val="40000"/>
                      </a:srgbClr>
                    </a:solidFill>
                  </a:tcPr>
                </a:tc>
              </a:tr>
            </a:tbl>
          </a:graphicData>
        </a:graphic>
      </p:graphicFrame>
      <p:sp>
        <p:nvSpPr>
          <p:cNvPr id="10" name="Rectangle 1"/>
          <p:cNvSpPr>
            <a:spLocks noChangeArrowheads="1"/>
          </p:cNvSpPr>
          <p:nvPr/>
        </p:nvSpPr>
        <p:spPr bwMode="auto">
          <a:xfrm>
            <a:off x="2963752" y="2746012"/>
            <a:ext cx="357959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MX" sz="12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Tabla 1. Relación entre epistemología y metodología</a:t>
            </a:r>
            <a:endParaRPr kumimoji="0" lang="es-MX" altLang="es-MX"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36" name="Rectángulo 35"/>
          <p:cNvSpPr/>
          <p:nvPr/>
        </p:nvSpPr>
        <p:spPr>
          <a:xfrm>
            <a:off x="344660" y="2661177"/>
            <a:ext cx="2226965" cy="3967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fila de la tabla para desplegar la información</a:t>
            </a:r>
            <a:endParaRPr lang="es-MX" sz="1200" i="1" dirty="0">
              <a:solidFill>
                <a:schemeClr val="tx1"/>
              </a:solidFill>
            </a:endParaRPr>
          </a:p>
        </p:txBody>
      </p:sp>
    </p:spTree>
    <p:extLst>
      <p:ext uri="{BB962C8B-B14F-4D97-AF65-F5344CB8AC3E}">
        <p14:creationId xmlns:p14="http://schemas.microsoft.com/office/powerpoint/2010/main" val="1654637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descr="https://previews.123rf.com/images/olegdudko/olegdudko1508/olegdudko150800335/43200350-Libro-lectura-gafas--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t="28021"/>
          <a:stretch/>
        </p:blipFill>
        <p:spPr bwMode="auto">
          <a:xfrm flipH="1">
            <a:off x="58325" y="1297858"/>
            <a:ext cx="9542421" cy="5560569"/>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fundamentación en conceptos claves de epistemología.</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a:solidFill>
            <a:srgbClr val="FFFFFF">
              <a:alpha val="50196"/>
            </a:srgbClr>
          </a:solidFill>
        </p:spPr>
        <p:txBody>
          <a:bodyPr/>
          <a:lstStyle/>
          <a:p>
            <a:r>
              <a:rPr lang="es-CO" sz="1050" dirty="0"/>
              <a:t/>
            </a:r>
            <a:br>
              <a:rPr lang="es-CO" sz="1050" dirty="0"/>
            </a:br>
            <a:endParaRPr lang="es-CO" sz="1050" dirty="0" smtClean="0"/>
          </a:p>
          <a:p>
            <a:r>
              <a:rPr lang="es-419" sz="1050" dirty="0" smtClean="0"/>
              <a:t>Las respuestas están en orden, por lo que es necesario que al usuario aparezcan en un orden diferente.</a:t>
            </a:r>
            <a:endParaRPr lang="es-MX" sz="1050"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419" sz="1100" b="1" dirty="0">
                <a:solidFill>
                  <a:prstClr val="black"/>
                </a:solidFill>
              </a:rPr>
              <a:t>El concepto de epistemología</a:t>
            </a:r>
            <a:endParaRPr lang="es-MX" sz="1100" b="1" dirty="0">
              <a:solidFill>
                <a:prstClr val="black"/>
              </a:solidFill>
            </a:endParaRPr>
          </a:p>
          <a:p>
            <a:pPr lvl="0">
              <a:lnSpc>
                <a:spcPct val="90000"/>
              </a:lnSpc>
              <a:spcBef>
                <a:spcPts val="1000"/>
              </a:spcBef>
            </a:pPr>
            <a:r>
              <a:rPr lang="es-419" sz="1100" b="1" dirty="0">
                <a:solidFill>
                  <a:srgbClr val="C00000"/>
                </a:solidFill>
              </a:rPr>
              <a:t>Subtema</a:t>
            </a:r>
            <a:r>
              <a:rPr lang="es-419" sz="1100" b="1" dirty="0">
                <a:solidFill>
                  <a:prstClr val="white">
                    <a:lumMod val="50000"/>
                  </a:prstClr>
                </a:solidFill>
              </a:rPr>
              <a:t>: </a:t>
            </a:r>
            <a:r>
              <a:rPr lang="es-CO" sz="1100" b="1" dirty="0" smtClean="0">
                <a:solidFill>
                  <a:prstClr val="black"/>
                </a:solidFill>
              </a:rPr>
              <a:t>Reto</a:t>
            </a:r>
            <a:endParaRPr lang="es-MX" sz="1100" b="1" dirty="0">
              <a:solidFill>
                <a:prstClr val="black"/>
              </a:solidFill>
            </a:endParaRPr>
          </a:p>
        </p:txBody>
      </p:sp>
      <p:sp>
        <p:nvSpPr>
          <p:cNvPr id="20" name="Rectángulo 19"/>
          <p:cNvSpPr/>
          <p:nvPr/>
        </p:nvSpPr>
        <p:spPr>
          <a:xfrm>
            <a:off x="113829" y="6307907"/>
            <a:ext cx="1105371" cy="507170"/>
          </a:xfrm>
          <a:prstGeom prst="rect">
            <a:avLst/>
          </a:prstGeom>
          <a:solidFill>
            <a:srgbClr val="002060"/>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200" dirty="0" smtClean="0"/>
              <a:t>Volver al menú</a:t>
            </a:r>
            <a:endParaRPr lang="es-MX" sz="1200" dirty="0"/>
          </a:p>
        </p:txBody>
      </p:sp>
      <p:sp>
        <p:nvSpPr>
          <p:cNvPr id="21" name="Marcador de texto 4"/>
          <p:cNvSpPr txBox="1">
            <a:spLocks/>
          </p:cNvSpPr>
          <p:nvPr/>
        </p:nvSpPr>
        <p:spPr>
          <a:xfrm>
            <a:off x="9672292" y="1441819"/>
            <a:ext cx="2519708" cy="302858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Tipo de actividad: relación</a:t>
            </a:r>
          </a:p>
          <a:p>
            <a:endParaRPr lang="es-419" sz="1100" dirty="0" smtClean="0"/>
          </a:p>
          <a:p>
            <a:r>
              <a:rPr lang="es-419" sz="1100" dirty="0" smtClean="0"/>
              <a:t>El usuario deberá relacionar cada concepto con su definición</a:t>
            </a:r>
          </a:p>
          <a:p>
            <a:r>
              <a:rPr lang="es-419" sz="1100" dirty="0" smtClean="0"/>
              <a:t>Para poder corroborar, el usuario deberá hacer clic en el botón “Verificar” para recibir la realimentación respectiva.</a:t>
            </a:r>
          </a:p>
          <a:p>
            <a:r>
              <a:rPr lang="es-419" sz="1100" dirty="0" smtClean="0"/>
              <a:t>En esta página se activa el botón “Volver al menú” el cual lleva a la diapositiva 8.</a:t>
            </a:r>
          </a:p>
        </p:txBody>
      </p:sp>
      <p:graphicFrame>
        <p:nvGraphicFramePr>
          <p:cNvPr id="2" name="Tabla 1"/>
          <p:cNvGraphicFramePr>
            <a:graphicFrameLocks noGrp="1"/>
          </p:cNvGraphicFramePr>
          <p:nvPr>
            <p:extLst>
              <p:ext uri="{D42A27DB-BD31-4B8C-83A1-F6EECF244321}">
                <p14:modId xmlns:p14="http://schemas.microsoft.com/office/powerpoint/2010/main" val="3247820048"/>
              </p:ext>
            </p:extLst>
          </p:nvPr>
        </p:nvGraphicFramePr>
        <p:xfrm>
          <a:off x="1030938" y="2692013"/>
          <a:ext cx="8128000" cy="2870200"/>
        </p:xfrm>
        <a:graphic>
          <a:graphicData uri="http://schemas.openxmlformats.org/drawingml/2006/table">
            <a:tbl>
              <a:tblPr firstRow="1" bandRow="1">
                <a:tableStyleId>{5940675A-B579-460E-94D1-54222C63F5DA}</a:tableStyleId>
              </a:tblPr>
              <a:tblGrid>
                <a:gridCol w="2496457"/>
                <a:gridCol w="5631543"/>
              </a:tblGrid>
              <a:tr h="370840">
                <a:tc>
                  <a:txBody>
                    <a:bodyPr/>
                    <a:lstStyle/>
                    <a:p>
                      <a:pPr algn="ctr"/>
                      <a:r>
                        <a:rPr lang="es-419" sz="1400" b="1" dirty="0" smtClean="0"/>
                        <a:t>Concepto</a:t>
                      </a:r>
                      <a:endParaRPr lang="es-MX" sz="1400" b="1" dirty="0"/>
                    </a:p>
                  </a:txBody>
                  <a:tcPr>
                    <a:solidFill>
                      <a:srgbClr val="FFFFFF">
                        <a:alpha val="40000"/>
                      </a:srgbClr>
                    </a:solidFill>
                  </a:tcPr>
                </a:tc>
                <a:tc>
                  <a:txBody>
                    <a:bodyPr/>
                    <a:lstStyle/>
                    <a:p>
                      <a:pPr algn="ctr"/>
                      <a:r>
                        <a:rPr lang="es-419" sz="1400" b="1" dirty="0" smtClean="0"/>
                        <a:t>Definición</a:t>
                      </a:r>
                      <a:endParaRPr lang="es-MX" sz="1400" b="1" dirty="0"/>
                    </a:p>
                  </a:txBody>
                  <a:tcPr>
                    <a:solidFill>
                      <a:srgbClr val="FFFFFF">
                        <a:alpha val="40000"/>
                      </a:srgbClr>
                    </a:solidFill>
                  </a:tcPr>
                </a:tc>
              </a:tr>
              <a:tr h="370840">
                <a:tc>
                  <a:txBody>
                    <a:bodyPr/>
                    <a:lstStyle/>
                    <a:p>
                      <a:r>
                        <a:rPr lang="es-419" sz="1400" dirty="0" smtClean="0"/>
                        <a:t>Epistemología</a:t>
                      </a:r>
                      <a:endParaRPr lang="es-MX" sz="1400" dirty="0"/>
                    </a:p>
                  </a:txBody>
                  <a:tcPr anchor="ctr">
                    <a:solidFill>
                      <a:srgbClr val="FFFFFF">
                        <a:alpha val="40000"/>
                      </a:srgbClr>
                    </a:solidFill>
                  </a:tcPr>
                </a:tc>
                <a:tc>
                  <a:txBody>
                    <a:bodyPr/>
                    <a:lstStyle/>
                    <a:p>
                      <a:r>
                        <a:rPr lang="es-MX" sz="1400" dirty="0" smtClean="0"/>
                        <a:t>Intenta dar respuestas acerca de los principales supuestos relacionados con el conocimiento que se genera en el ámbito científico. </a:t>
                      </a:r>
                      <a:endParaRPr lang="es-MX" sz="1400" dirty="0"/>
                    </a:p>
                  </a:txBody>
                  <a:tcPr anchor="ctr">
                    <a:solidFill>
                      <a:srgbClr val="FFFFFF">
                        <a:alpha val="40000"/>
                      </a:srgbClr>
                    </a:solidFill>
                  </a:tcPr>
                </a:tc>
              </a:tr>
              <a:tr h="370840">
                <a:tc>
                  <a:txBody>
                    <a:bodyPr/>
                    <a:lstStyle/>
                    <a:p>
                      <a:r>
                        <a:rPr lang="es-419" sz="1400" dirty="0" smtClean="0"/>
                        <a:t>Filosofía</a:t>
                      </a:r>
                      <a:endParaRPr lang="es-MX" sz="1400" dirty="0"/>
                    </a:p>
                  </a:txBody>
                  <a:tcPr anchor="ctr">
                    <a:solidFill>
                      <a:srgbClr val="FFFFFF">
                        <a:alpha val="40000"/>
                      </a:srgbClr>
                    </a:solidFill>
                  </a:tcPr>
                </a:tc>
                <a:tc>
                  <a:txBody>
                    <a:bodyPr/>
                    <a:lstStyle/>
                    <a:p>
                      <a:r>
                        <a:rPr lang="es-MX" sz="1400" dirty="0" smtClean="0"/>
                        <a:t>Inscribe todo propósito del conocer y hacia la cual convergen todas las explicaciones. </a:t>
                      </a:r>
                      <a:endParaRPr lang="es-MX" sz="1400" dirty="0"/>
                    </a:p>
                  </a:txBody>
                  <a:tcPr anchor="ctr">
                    <a:solidFill>
                      <a:srgbClr val="FFFFFF">
                        <a:alpha val="40000"/>
                      </a:srgbClr>
                    </a:solidFill>
                  </a:tcPr>
                </a:tc>
              </a:tr>
              <a:tr h="370840">
                <a:tc>
                  <a:txBody>
                    <a:bodyPr/>
                    <a:lstStyle/>
                    <a:p>
                      <a:r>
                        <a:rPr lang="es-419" sz="1400" dirty="0" smtClean="0"/>
                        <a:t>Modelo epistémico</a:t>
                      </a:r>
                      <a:endParaRPr lang="es-MX" sz="1400" dirty="0"/>
                    </a:p>
                  </a:txBody>
                  <a:tcPr anchor="ctr">
                    <a:solidFill>
                      <a:srgbClr val="FFFFFF">
                        <a:alpha val="40000"/>
                      </a:srgbClr>
                    </a:solidFill>
                  </a:tcPr>
                </a:tc>
                <a:tc>
                  <a:txBody>
                    <a:bodyPr/>
                    <a:lstStyle/>
                    <a:p>
                      <a:r>
                        <a:rPr lang="es-MX" sz="1400" dirty="0" smtClean="0"/>
                        <a:t>Matriz de pensamiento que orienta la generación de conocimiento,</a:t>
                      </a:r>
                      <a:r>
                        <a:rPr lang="es-MX" sz="1400" baseline="0" dirty="0" smtClean="0"/>
                        <a:t> desde los s</a:t>
                      </a:r>
                      <a:r>
                        <a:rPr lang="es-MX" sz="1400" dirty="0" smtClean="0"/>
                        <a:t>upuestos acerca del saber, su concepto, su propósito y sus criterios de validación. </a:t>
                      </a:r>
                      <a:endParaRPr lang="es-MX" sz="1400" dirty="0"/>
                    </a:p>
                  </a:txBody>
                  <a:tcPr anchor="ctr">
                    <a:solidFill>
                      <a:srgbClr val="FFFFFF">
                        <a:alpha val="40000"/>
                      </a:srgbClr>
                    </a:solidFill>
                  </a:tcPr>
                </a:tc>
              </a:tr>
              <a:tr h="370840">
                <a:tc>
                  <a:txBody>
                    <a:bodyPr/>
                    <a:lstStyle/>
                    <a:p>
                      <a:r>
                        <a:rPr lang="es-419" sz="1400" dirty="0" smtClean="0"/>
                        <a:t>Paradigma</a:t>
                      </a:r>
                      <a:endParaRPr lang="es-MX" sz="1400" dirty="0"/>
                    </a:p>
                  </a:txBody>
                  <a:tcPr anchor="ctr">
                    <a:solidFill>
                      <a:srgbClr val="FFFFFF">
                        <a:alpha val="40000"/>
                      </a:srgbClr>
                    </a:solidFill>
                  </a:tcPr>
                </a:tc>
                <a:tc>
                  <a:txBody>
                    <a:bodyPr/>
                    <a:lstStyle/>
                    <a:p>
                      <a:r>
                        <a:rPr lang="es-MX" sz="1400" dirty="0" smtClean="0"/>
                        <a:t>Visión parcial de una realidad, a partir de un punto de vista o perspectiva, que hace énfasis en ciertos aspectos de lo observado, pero omite otros que no pueden ser vistos desde la perspectiva en cuestión.</a:t>
                      </a:r>
                      <a:endParaRPr lang="es-MX" sz="1400" dirty="0"/>
                    </a:p>
                  </a:txBody>
                  <a:tcPr anchor="ctr">
                    <a:solidFill>
                      <a:srgbClr val="FFFFFF">
                        <a:alpha val="40000"/>
                      </a:srgbClr>
                    </a:solidFill>
                  </a:tcPr>
                </a:tc>
              </a:tr>
            </a:tbl>
          </a:graphicData>
        </a:graphic>
      </p:graphicFrame>
      <p:sp>
        <p:nvSpPr>
          <p:cNvPr id="6" name="CuadroTexto 5"/>
          <p:cNvSpPr txBox="1"/>
          <p:nvPr/>
        </p:nvSpPr>
        <p:spPr>
          <a:xfrm>
            <a:off x="1030938" y="1530305"/>
            <a:ext cx="8128000" cy="1169551"/>
          </a:xfrm>
          <a:prstGeom prst="rect">
            <a:avLst/>
          </a:prstGeom>
          <a:solidFill>
            <a:srgbClr val="FFFFFF">
              <a:alpha val="40000"/>
            </a:srgbClr>
          </a:solidFill>
        </p:spPr>
        <p:txBody>
          <a:bodyPr wrap="square" rtlCol="0">
            <a:spAutoFit/>
          </a:bodyPr>
          <a:lstStyle/>
          <a:p>
            <a:r>
              <a:rPr lang="es-419" sz="1400" dirty="0" smtClean="0"/>
              <a:t>La siguiente actividad le ayudará a reforzar sus conocimientos con respecto al origen y el significado de la epistemología.</a:t>
            </a:r>
          </a:p>
          <a:p>
            <a:endParaRPr lang="es-419" sz="1400" dirty="0" smtClean="0"/>
          </a:p>
          <a:p>
            <a:r>
              <a:rPr lang="es-419" sz="1400" i="1" dirty="0" smtClean="0"/>
              <a:t>Haga clic sostenido para relacionar el concepto con su definición correcta. Después de realizado el ejercicio haga clic en el botón “Verificar”.</a:t>
            </a:r>
            <a:endParaRPr lang="es-MX" sz="1400" i="1" dirty="0"/>
          </a:p>
        </p:txBody>
      </p:sp>
      <p:sp>
        <p:nvSpPr>
          <p:cNvPr id="13" name="Rectángulo 12"/>
          <p:cNvSpPr/>
          <p:nvPr/>
        </p:nvSpPr>
        <p:spPr>
          <a:xfrm>
            <a:off x="7500517" y="5358262"/>
            <a:ext cx="1538515" cy="407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smtClean="0"/>
              <a:t>Verificar</a:t>
            </a:r>
            <a:endParaRPr lang="es-MX" dirty="0"/>
          </a:p>
        </p:txBody>
      </p:sp>
    </p:spTree>
    <p:extLst>
      <p:ext uri="{BB962C8B-B14F-4D97-AF65-F5344CB8AC3E}">
        <p14:creationId xmlns:p14="http://schemas.microsoft.com/office/powerpoint/2010/main" val="14163778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fundamentación en conceptos claves de epistemología.</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r>
              <a:rPr lang="es-CO" dirty="0"/>
              <a:t/>
            </a:r>
            <a:br>
              <a:rPr lang="es-CO" dirty="0"/>
            </a:br>
            <a:endParaRPr lang="es-CO" dirty="0" smtClean="0"/>
          </a:p>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419" sz="1100" b="1" dirty="0">
                <a:solidFill>
                  <a:prstClr val="black"/>
                </a:solidFill>
              </a:rPr>
              <a:t>El concepto de epistemología</a:t>
            </a:r>
            <a:endParaRPr lang="es-MX" sz="1100" b="1" dirty="0">
              <a:solidFill>
                <a:prstClr val="black"/>
              </a:solidFill>
            </a:endParaRPr>
          </a:p>
          <a:p>
            <a:pPr lvl="0">
              <a:lnSpc>
                <a:spcPct val="90000"/>
              </a:lnSpc>
              <a:spcBef>
                <a:spcPts val="1000"/>
              </a:spcBef>
            </a:pPr>
            <a:r>
              <a:rPr lang="es-419" sz="1100" b="1" dirty="0">
                <a:solidFill>
                  <a:srgbClr val="C00000"/>
                </a:solidFill>
              </a:rPr>
              <a:t>Subtema</a:t>
            </a:r>
            <a:r>
              <a:rPr lang="es-419" sz="1100" b="1" dirty="0">
                <a:solidFill>
                  <a:prstClr val="white">
                    <a:lumMod val="50000"/>
                  </a:prstClr>
                </a:solidFill>
              </a:rPr>
              <a:t>: </a:t>
            </a:r>
            <a:r>
              <a:rPr lang="es-CO" sz="1100" b="1" dirty="0" smtClean="0">
                <a:solidFill>
                  <a:prstClr val="black"/>
                </a:solidFill>
              </a:rPr>
              <a:t>Reto</a:t>
            </a:r>
            <a:endParaRPr lang="es-MX" sz="1100" b="1" dirty="0">
              <a:solidFill>
                <a:prstClr val="black"/>
              </a:solidFill>
            </a:endParaRPr>
          </a:p>
        </p:txBody>
      </p:sp>
      <p:sp>
        <p:nvSpPr>
          <p:cNvPr id="21" name="Marcador de texto 4"/>
          <p:cNvSpPr txBox="1">
            <a:spLocks/>
          </p:cNvSpPr>
          <p:nvPr/>
        </p:nvSpPr>
        <p:spPr>
          <a:xfrm>
            <a:off x="9672292" y="1441819"/>
            <a:ext cx="2519708" cy="302858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Realimentación para  la respuesta correcta.</a:t>
            </a:r>
            <a:endParaRPr lang="es-419" sz="1100" dirty="0"/>
          </a:p>
        </p:txBody>
      </p:sp>
      <p:graphicFrame>
        <p:nvGraphicFramePr>
          <p:cNvPr id="2" name="Tabla 1"/>
          <p:cNvGraphicFramePr>
            <a:graphicFrameLocks noGrp="1"/>
          </p:cNvGraphicFramePr>
          <p:nvPr/>
        </p:nvGraphicFramePr>
        <p:xfrm>
          <a:off x="1030938" y="2141908"/>
          <a:ext cx="8128000" cy="2870200"/>
        </p:xfrm>
        <a:graphic>
          <a:graphicData uri="http://schemas.openxmlformats.org/drawingml/2006/table">
            <a:tbl>
              <a:tblPr firstRow="1" bandRow="1">
                <a:tableStyleId>{5940675A-B579-460E-94D1-54222C63F5DA}</a:tableStyleId>
              </a:tblPr>
              <a:tblGrid>
                <a:gridCol w="2496457"/>
                <a:gridCol w="5631543"/>
              </a:tblGrid>
              <a:tr h="370840">
                <a:tc>
                  <a:txBody>
                    <a:bodyPr/>
                    <a:lstStyle/>
                    <a:p>
                      <a:pPr algn="ctr"/>
                      <a:r>
                        <a:rPr lang="es-419" sz="1400" b="1" dirty="0" smtClean="0"/>
                        <a:t>Concepto</a:t>
                      </a:r>
                      <a:endParaRPr lang="es-MX" sz="1400" b="1" dirty="0"/>
                    </a:p>
                  </a:txBody>
                  <a:tcPr/>
                </a:tc>
                <a:tc>
                  <a:txBody>
                    <a:bodyPr/>
                    <a:lstStyle/>
                    <a:p>
                      <a:pPr algn="ctr"/>
                      <a:r>
                        <a:rPr lang="es-419" sz="1400" b="1" dirty="0" smtClean="0"/>
                        <a:t>Definición</a:t>
                      </a:r>
                      <a:endParaRPr lang="es-MX" sz="1400" b="1" dirty="0"/>
                    </a:p>
                  </a:txBody>
                  <a:tcPr/>
                </a:tc>
              </a:tr>
              <a:tr h="370840">
                <a:tc>
                  <a:txBody>
                    <a:bodyPr/>
                    <a:lstStyle/>
                    <a:p>
                      <a:r>
                        <a:rPr lang="es-419" sz="1400" dirty="0" smtClean="0"/>
                        <a:t>Epistemología</a:t>
                      </a:r>
                      <a:endParaRPr lang="es-MX" sz="1400" dirty="0"/>
                    </a:p>
                  </a:txBody>
                  <a:tcPr anchor="ctr"/>
                </a:tc>
                <a:tc>
                  <a:txBody>
                    <a:bodyPr/>
                    <a:lstStyle/>
                    <a:p>
                      <a:r>
                        <a:rPr lang="es-MX" sz="1400" dirty="0" smtClean="0"/>
                        <a:t>Intenta dar respuestas acerca de los principales supuestos relacionados con el conocimiento que se genera en el ámbito científico. </a:t>
                      </a:r>
                      <a:endParaRPr lang="es-MX" sz="1400" dirty="0"/>
                    </a:p>
                  </a:txBody>
                  <a:tcPr anchor="ctr"/>
                </a:tc>
              </a:tr>
              <a:tr h="370840">
                <a:tc>
                  <a:txBody>
                    <a:bodyPr/>
                    <a:lstStyle/>
                    <a:p>
                      <a:r>
                        <a:rPr lang="es-419" sz="1400" dirty="0" smtClean="0"/>
                        <a:t>Filosofía</a:t>
                      </a:r>
                      <a:endParaRPr lang="es-MX" sz="1400" dirty="0"/>
                    </a:p>
                  </a:txBody>
                  <a:tcPr anchor="ctr"/>
                </a:tc>
                <a:tc>
                  <a:txBody>
                    <a:bodyPr/>
                    <a:lstStyle/>
                    <a:p>
                      <a:r>
                        <a:rPr lang="es-MX" sz="1400" dirty="0" smtClean="0"/>
                        <a:t>Inscribe todo propósito del conocer y hacia la cual convergen todas las explicaciones. </a:t>
                      </a:r>
                      <a:endParaRPr lang="es-MX" sz="1400" dirty="0"/>
                    </a:p>
                  </a:txBody>
                  <a:tcPr anchor="ctr"/>
                </a:tc>
              </a:tr>
              <a:tr h="370840">
                <a:tc>
                  <a:txBody>
                    <a:bodyPr/>
                    <a:lstStyle/>
                    <a:p>
                      <a:r>
                        <a:rPr lang="es-419" sz="1400" dirty="0" smtClean="0"/>
                        <a:t>Modelo epistémico</a:t>
                      </a:r>
                      <a:endParaRPr lang="es-MX" sz="1400" dirty="0"/>
                    </a:p>
                  </a:txBody>
                  <a:tcPr anchor="ctr"/>
                </a:tc>
                <a:tc>
                  <a:txBody>
                    <a:bodyPr/>
                    <a:lstStyle/>
                    <a:p>
                      <a:r>
                        <a:rPr lang="es-MX" sz="1400" dirty="0" smtClean="0"/>
                        <a:t>Matriz de pensamiento que orienta la generación de conocimiento,</a:t>
                      </a:r>
                      <a:r>
                        <a:rPr lang="es-MX" sz="1400" baseline="0" dirty="0" smtClean="0"/>
                        <a:t> desde los s</a:t>
                      </a:r>
                      <a:r>
                        <a:rPr lang="es-MX" sz="1400" dirty="0" smtClean="0"/>
                        <a:t>upuestos acerca del saber, su concepto, su propósito y sus criterios de validación. </a:t>
                      </a:r>
                      <a:endParaRPr lang="es-MX" sz="1400" dirty="0"/>
                    </a:p>
                  </a:txBody>
                  <a:tcPr anchor="ctr"/>
                </a:tc>
              </a:tr>
              <a:tr h="370840">
                <a:tc>
                  <a:txBody>
                    <a:bodyPr/>
                    <a:lstStyle/>
                    <a:p>
                      <a:r>
                        <a:rPr lang="es-419" sz="1400" dirty="0" smtClean="0"/>
                        <a:t>Paradigma</a:t>
                      </a:r>
                      <a:endParaRPr lang="es-MX" sz="1400" dirty="0"/>
                    </a:p>
                  </a:txBody>
                  <a:tcPr anchor="ctr"/>
                </a:tc>
                <a:tc>
                  <a:txBody>
                    <a:bodyPr/>
                    <a:lstStyle/>
                    <a:p>
                      <a:r>
                        <a:rPr lang="es-MX" sz="1400" dirty="0" smtClean="0"/>
                        <a:t>Visión parcial de una realidad, a partir de un punto de vista o perspectiva, que hace énfasis en ciertos aspectos de lo observado, pero omite otros que no pueden ser vistos desde la perspectiva en cuestión.</a:t>
                      </a:r>
                      <a:endParaRPr lang="es-MX" sz="1400" dirty="0"/>
                    </a:p>
                  </a:txBody>
                  <a:tcPr anchor="ctr"/>
                </a:tc>
              </a:tr>
            </a:tbl>
          </a:graphicData>
        </a:graphic>
      </p:graphicFrame>
      <p:sp>
        <p:nvSpPr>
          <p:cNvPr id="6" name="CuadroTexto 5"/>
          <p:cNvSpPr txBox="1"/>
          <p:nvPr/>
        </p:nvSpPr>
        <p:spPr>
          <a:xfrm>
            <a:off x="1030938" y="1799269"/>
            <a:ext cx="8235461" cy="307777"/>
          </a:xfrm>
          <a:prstGeom prst="rect">
            <a:avLst/>
          </a:prstGeom>
          <a:noFill/>
        </p:spPr>
        <p:txBody>
          <a:bodyPr wrap="square" rtlCol="0">
            <a:spAutoFit/>
          </a:bodyPr>
          <a:lstStyle/>
          <a:p>
            <a:r>
              <a:rPr lang="es-419" sz="1400" dirty="0" smtClean="0"/>
              <a:t>A continuación encontrará algunos de los conceptos vistos y una definición. Realice la asociación correcta.</a:t>
            </a:r>
            <a:endParaRPr lang="es-MX" sz="1400" dirty="0"/>
          </a:p>
        </p:txBody>
      </p:sp>
      <p:sp>
        <p:nvSpPr>
          <p:cNvPr id="13" name="Rectángulo 12"/>
          <p:cNvSpPr/>
          <p:nvPr/>
        </p:nvSpPr>
        <p:spPr>
          <a:xfrm>
            <a:off x="7394358" y="5088780"/>
            <a:ext cx="1538515" cy="407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smtClean="0"/>
              <a:t>Verificar</a:t>
            </a:r>
            <a:endParaRPr lang="es-MX" dirty="0"/>
          </a:p>
        </p:txBody>
      </p:sp>
      <p:sp>
        <p:nvSpPr>
          <p:cNvPr id="16" name="Rectángulo redondeado 15"/>
          <p:cNvSpPr/>
          <p:nvPr/>
        </p:nvSpPr>
        <p:spPr>
          <a:xfrm>
            <a:off x="113829" y="1237677"/>
            <a:ext cx="9473556" cy="4259005"/>
          </a:xfrm>
          <a:prstGeom prst="roundRect">
            <a:avLst>
              <a:gd name="adj" fmla="val 0"/>
            </a:avLst>
          </a:prstGeom>
          <a:solidFill>
            <a:schemeClr val="tx1">
              <a:lumMod val="95000"/>
              <a:lumOff val="5000"/>
              <a:alpha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7" name="Rectángulo redondeado 16"/>
          <p:cNvSpPr/>
          <p:nvPr/>
        </p:nvSpPr>
        <p:spPr>
          <a:xfrm>
            <a:off x="914400" y="1984018"/>
            <a:ext cx="8360532" cy="2486381"/>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8" name="CuadroTexto 17"/>
          <p:cNvSpPr txBox="1"/>
          <p:nvPr/>
        </p:nvSpPr>
        <p:spPr>
          <a:xfrm>
            <a:off x="1852228" y="2703947"/>
            <a:ext cx="6311387" cy="1169551"/>
          </a:xfrm>
          <a:prstGeom prst="rect">
            <a:avLst/>
          </a:prstGeom>
          <a:noFill/>
        </p:spPr>
        <p:txBody>
          <a:bodyPr wrap="square" rtlCol="0">
            <a:spAutoFit/>
          </a:bodyPr>
          <a:lstStyle/>
          <a:p>
            <a:r>
              <a:rPr lang="es-MX" sz="1400" dirty="0"/>
              <a:t>¡</a:t>
            </a:r>
            <a:r>
              <a:rPr lang="es-MX" sz="1400" dirty="0" smtClean="0"/>
              <a:t>Es correcto!</a:t>
            </a:r>
          </a:p>
          <a:p>
            <a:endParaRPr lang="es-419" sz="1400" dirty="0"/>
          </a:p>
          <a:p>
            <a:r>
              <a:rPr lang="es-419" sz="1400" dirty="0" smtClean="0"/>
              <a:t>Identifica el significado principal de los conceptos relacionados a la epistemología.</a:t>
            </a:r>
          </a:p>
          <a:p>
            <a:r>
              <a:rPr lang="es-419" sz="1400" dirty="0" smtClean="0"/>
              <a:t>Esto es fundamental en el proceso de orientación de una investigación y el desarrollo de procesos con estudiantes y equipos de investigación.</a:t>
            </a:r>
            <a:endParaRPr lang="es-MX" sz="1400" dirty="0"/>
          </a:p>
        </p:txBody>
      </p:sp>
      <p:grpSp>
        <p:nvGrpSpPr>
          <p:cNvPr id="19" name="Grupo 18"/>
          <p:cNvGrpSpPr/>
          <p:nvPr/>
        </p:nvGrpSpPr>
        <p:grpSpPr>
          <a:xfrm>
            <a:off x="8679787" y="2260333"/>
            <a:ext cx="435428" cy="391857"/>
            <a:chOff x="8055429" y="1611086"/>
            <a:chExt cx="435428" cy="391857"/>
          </a:xfrm>
        </p:grpSpPr>
        <p:sp>
          <p:nvSpPr>
            <p:cNvPr id="22" name="Elipse 21"/>
            <p:cNvSpPr/>
            <p:nvPr/>
          </p:nvSpPr>
          <p:spPr>
            <a:xfrm>
              <a:off x="8055429" y="1611086"/>
              <a:ext cx="435428" cy="3918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 name="Multiplicar 22"/>
            <p:cNvSpPr/>
            <p:nvPr/>
          </p:nvSpPr>
          <p:spPr>
            <a:xfrm>
              <a:off x="8113486" y="1625600"/>
              <a:ext cx="319315" cy="362829"/>
            </a:xfrm>
            <a:prstGeom prst="mathMultipl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2907229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texto 10"/>
          <p:cNvSpPr>
            <a:spLocks noGrp="1"/>
          </p:cNvSpPr>
          <p:nvPr>
            <p:ph type="body" sz="half" idx="2"/>
          </p:nvPr>
        </p:nvSpPr>
        <p:spPr/>
        <p:txBody>
          <a:bodyPr/>
          <a:lstStyle/>
          <a:p>
            <a:r>
              <a:rPr lang="es-MX" dirty="0"/>
              <a:t>Diplomado en Formación de Investigación para Docentes</a:t>
            </a:r>
            <a:endParaRPr lang="es-ES" dirty="0"/>
          </a:p>
        </p:txBody>
      </p:sp>
      <p:sp>
        <p:nvSpPr>
          <p:cNvPr id="12" name="Marcador de texto 11"/>
          <p:cNvSpPr>
            <a:spLocks noGrp="1"/>
          </p:cNvSpPr>
          <p:nvPr>
            <p:ph type="body" sz="half" idx="12"/>
          </p:nvPr>
        </p:nvSpPr>
        <p:spPr/>
        <p:txBody>
          <a:bodyPr/>
          <a:lstStyle/>
          <a:p>
            <a:r>
              <a:rPr lang="es-CO" dirty="0" smtClean="0"/>
              <a:t>1. Epistemología </a:t>
            </a:r>
            <a:r>
              <a:rPr lang="es-CO" dirty="0"/>
              <a:t>de la investigación</a:t>
            </a:r>
            <a:endParaRPr lang="es-ES" dirty="0"/>
          </a:p>
        </p:txBody>
      </p:sp>
      <p:sp>
        <p:nvSpPr>
          <p:cNvPr id="13" name="Marcador de texto 12"/>
          <p:cNvSpPr>
            <a:spLocks noGrp="1"/>
          </p:cNvSpPr>
          <p:nvPr>
            <p:ph type="body" sz="half" idx="13"/>
          </p:nvPr>
        </p:nvSpPr>
        <p:spPr/>
        <p:txBody>
          <a:bodyPr/>
          <a:lstStyle/>
          <a:p>
            <a:r>
              <a:rPr lang="es-CO" dirty="0"/>
              <a:t>Jacqueline Hurtado de Barrera </a:t>
            </a:r>
            <a:endParaRPr lang="es-ES" dirty="0"/>
          </a:p>
        </p:txBody>
      </p:sp>
      <p:sp>
        <p:nvSpPr>
          <p:cNvPr id="14" name="Marcador de texto 13"/>
          <p:cNvSpPr>
            <a:spLocks noGrp="1"/>
          </p:cNvSpPr>
          <p:nvPr>
            <p:ph type="body" sz="half" idx="15"/>
          </p:nvPr>
        </p:nvSpPr>
        <p:spPr/>
        <p:txBody>
          <a:bodyPr/>
          <a:lstStyle/>
          <a:p>
            <a:r>
              <a:rPr lang="es-ES" dirty="0" smtClean="0"/>
              <a:t>Jorge Augusto Mera V.</a:t>
            </a:r>
            <a:endParaRPr lang="es-ES" dirty="0"/>
          </a:p>
        </p:txBody>
      </p:sp>
      <p:sp>
        <p:nvSpPr>
          <p:cNvPr id="15" name="Marcador de texto 14"/>
          <p:cNvSpPr>
            <a:spLocks noGrp="1"/>
          </p:cNvSpPr>
          <p:nvPr>
            <p:ph type="body" sz="half" idx="16"/>
          </p:nvPr>
        </p:nvSpPr>
        <p:spPr/>
        <p:txBody>
          <a:bodyPr/>
          <a:lstStyle/>
          <a:p>
            <a:endParaRPr lang="es-ES" dirty="0"/>
          </a:p>
        </p:txBody>
      </p:sp>
      <p:sp>
        <p:nvSpPr>
          <p:cNvPr id="16" name="Marcador de texto 15"/>
          <p:cNvSpPr>
            <a:spLocks noGrp="1"/>
          </p:cNvSpPr>
          <p:nvPr>
            <p:ph type="body" sz="half" idx="17"/>
          </p:nvPr>
        </p:nvSpPr>
        <p:spPr/>
        <p:txBody>
          <a:bodyPr/>
          <a:lstStyle/>
          <a:p>
            <a:r>
              <a:rPr lang="es-ES" dirty="0" smtClean="0"/>
              <a:t>19 de julio de 2017</a:t>
            </a:r>
            <a:endParaRPr lang="es-ES" dirty="0"/>
          </a:p>
        </p:txBody>
      </p:sp>
    </p:spTree>
    <p:extLst>
      <p:ext uri="{BB962C8B-B14F-4D97-AF65-F5344CB8AC3E}">
        <p14:creationId xmlns:p14="http://schemas.microsoft.com/office/powerpoint/2010/main" val="2145789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fundamentación en conceptos claves de epistemología.</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r>
              <a:rPr lang="es-CO" dirty="0"/>
              <a:t/>
            </a:r>
            <a:br>
              <a:rPr lang="es-CO" dirty="0"/>
            </a:br>
            <a:endParaRPr lang="es-CO" dirty="0" smtClean="0"/>
          </a:p>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419" sz="1100" b="1" dirty="0">
                <a:solidFill>
                  <a:prstClr val="black"/>
                </a:solidFill>
              </a:rPr>
              <a:t>El concepto de epistemología</a:t>
            </a:r>
            <a:endParaRPr lang="es-MX" sz="1100" b="1" dirty="0">
              <a:solidFill>
                <a:prstClr val="black"/>
              </a:solidFill>
            </a:endParaRPr>
          </a:p>
          <a:p>
            <a:pPr lvl="0">
              <a:lnSpc>
                <a:spcPct val="90000"/>
              </a:lnSpc>
              <a:spcBef>
                <a:spcPts val="1000"/>
              </a:spcBef>
            </a:pPr>
            <a:r>
              <a:rPr lang="es-419" sz="1100" b="1" dirty="0">
                <a:solidFill>
                  <a:srgbClr val="C00000"/>
                </a:solidFill>
              </a:rPr>
              <a:t>Subtema</a:t>
            </a:r>
            <a:r>
              <a:rPr lang="es-419" sz="1100" b="1" dirty="0">
                <a:solidFill>
                  <a:prstClr val="white">
                    <a:lumMod val="50000"/>
                  </a:prstClr>
                </a:solidFill>
              </a:rPr>
              <a:t>: </a:t>
            </a:r>
            <a:r>
              <a:rPr lang="es-CO" sz="1100" b="1" dirty="0" smtClean="0">
                <a:solidFill>
                  <a:prstClr val="black"/>
                </a:solidFill>
              </a:rPr>
              <a:t>Reto</a:t>
            </a:r>
            <a:endParaRPr lang="es-MX" sz="1100" b="1" dirty="0">
              <a:solidFill>
                <a:prstClr val="black"/>
              </a:solidFill>
            </a:endParaRPr>
          </a:p>
        </p:txBody>
      </p:sp>
      <p:graphicFrame>
        <p:nvGraphicFramePr>
          <p:cNvPr id="2" name="Tabla 1"/>
          <p:cNvGraphicFramePr>
            <a:graphicFrameLocks noGrp="1"/>
          </p:cNvGraphicFramePr>
          <p:nvPr/>
        </p:nvGraphicFramePr>
        <p:xfrm>
          <a:off x="1030938" y="2141908"/>
          <a:ext cx="8128000" cy="2870200"/>
        </p:xfrm>
        <a:graphic>
          <a:graphicData uri="http://schemas.openxmlformats.org/drawingml/2006/table">
            <a:tbl>
              <a:tblPr firstRow="1" bandRow="1">
                <a:tableStyleId>{5940675A-B579-460E-94D1-54222C63F5DA}</a:tableStyleId>
              </a:tblPr>
              <a:tblGrid>
                <a:gridCol w="2496457"/>
                <a:gridCol w="5631543"/>
              </a:tblGrid>
              <a:tr h="370840">
                <a:tc>
                  <a:txBody>
                    <a:bodyPr/>
                    <a:lstStyle/>
                    <a:p>
                      <a:pPr algn="ctr"/>
                      <a:r>
                        <a:rPr lang="es-419" sz="1400" b="1" dirty="0" smtClean="0"/>
                        <a:t>Concepto</a:t>
                      </a:r>
                      <a:endParaRPr lang="es-MX" sz="1400" b="1" dirty="0"/>
                    </a:p>
                  </a:txBody>
                  <a:tcPr/>
                </a:tc>
                <a:tc>
                  <a:txBody>
                    <a:bodyPr/>
                    <a:lstStyle/>
                    <a:p>
                      <a:pPr algn="ctr"/>
                      <a:r>
                        <a:rPr lang="es-419" sz="1400" b="1" dirty="0" smtClean="0"/>
                        <a:t>Definición</a:t>
                      </a:r>
                      <a:endParaRPr lang="es-MX" sz="1400" b="1" dirty="0"/>
                    </a:p>
                  </a:txBody>
                  <a:tcPr/>
                </a:tc>
              </a:tr>
              <a:tr h="370840">
                <a:tc>
                  <a:txBody>
                    <a:bodyPr/>
                    <a:lstStyle/>
                    <a:p>
                      <a:r>
                        <a:rPr lang="es-419" sz="1400" dirty="0" smtClean="0"/>
                        <a:t>Epistemología</a:t>
                      </a:r>
                      <a:endParaRPr lang="es-MX" sz="1400" dirty="0"/>
                    </a:p>
                  </a:txBody>
                  <a:tcPr anchor="ctr"/>
                </a:tc>
                <a:tc>
                  <a:txBody>
                    <a:bodyPr/>
                    <a:lstStyle/>
                    <a:p>
                      <a:r>
                        <a:rPr lang="es-MX" sz="1400" dirty="0" smtClean="0"/>
                        <a:t>Intenta dar respuestas acerca de los principales supuestos relacionados con el conocimiento que se genera en el ámbito científico. </a:t>
                      </a:r>
                      <a:endParaRPr lang="es-MX" sz="1400" dirty="0"/>
                    </a:p>
                  </a:txBody>
                  <a:tcPr anchor="ctr"/>
                </a:tc>
              </a:tr>
              <a:tr h="370840">
                <a:tc>
                  <a:txBody>
                    <a:bodyPr/>
                    <a:lstStyle/>
                    <a:p>
                      <a:r>
                        <a:rPr lang="es-419" sz="1400" dirty="0" smtClean="0"/>
                        <a:t>Filosofía</a:t>
                      </a:r>
                      <a:endParaRPr lang="es-MX" sz="1400" dirty="0"/>
                    </a:p>
                  </a:txBody>
                  <a:tcPr anchor="ctr"/>
                </a:tc>
                <a:tc>
                  <a:txBody>
                    <a:bodyPr/>
                    <a:lstStyle/>
                    <a:p>
                      <a:r>
                        <a:rPr lang="es-MX" sz="1400" dirty="0" smtClean="0"/>
                        <a:t>Inscribe todo propósito del conocer y hacia la cual convergen todas las explicaciones. </a:t>
                      </a:r>
                      <a:endParaRPr lang="es-MX" sz="1400" dirty="0"/>
                    </a:p>
                  </a:txBody>
                  <a:tcPr anchor="ctr"/>
                </a:tc>
              </a:tr>
              <a:tr h="370840">
                <a:tc>
                  <a:txBody>
                    <a:bodyPr/>
                    <a:lstStyle/>
                    <a:p>
                      <a:r>
                        <a:rPr lang="es-419" sz="1400" dirty="0" smtClean="0"/>
                        <a:t>Modelo epistémico</a:t>
                      </a:r>
                      <a:endParaRPr lang="es-MX" sz="1400" dirty="0"/>
                    </a:p>
                  </a:txBody>
                  <a:tcPr anchor="ctr"/>
                </a:tc>
                <a:tc>
                  <a:txBody>
                    <a:bodyPr/>
                    <a:lstStyle/>
                    <a:p>
                      <a:r>
                        <a:rPr lang="es-MX" sz="1400" dirty="0" smtClean="0"/>
                        <a:t>Matriz de pensamiento que orienta la generación de conocimiento,</a:t>
                      </a:r>
                      <a:r>
                        <a:rPr lang="es-MX" sz="1400" baseline="0" dirty="0" smtClean="0"/>
                        <a:t> desde los s</a:t>
                      </a:r>
                      <a:r>
                        <a:rPr lang="es-MX" sz="1400" dirty="0" smtClean="0"/>
                        <a:t>upuestos acerca del saber, su concepto, su propósito y sus criterios de validación. </a:t>
                      </a:r>
                      <a:endParaRPr lang="es-MX" sz="1400" dirty="0"/>
                    </a:p>
                  </a:txBody>
                  <a:tcPr anchor="ctr"/>
                </a:tc>
              </a:tr>
              <a:tr h="370840">
                <a:tc>
                  <a:txBody>
                    <a:bodyPr/>
                    <a:lstStyle/>
                    <a:p>
                      <a:r>
                        <a:rPr lang="es-419" sz="1400" dirty="0" smtClean="0"/>
                        <a:t>Paradigma</a:t>
                      </a:r>
                      <a:endParaRPr lang="es-MX" sz="1400" dirty="0"/>
                    </a:p>
                  </a:txBody>
                  <a:tcPr anchor="ctr"/>
                </a:tc>
                <a:tc>
                  <a:txBody>
                    <a:bodyPr/>
                    <a:lstStyle/>
                    <a:p>
                      <a:r>
                        <a:rPr lang="es-MX" sz="1400" dirty="0" smtClean="0"/>
                        <a:t>Visión parcial de una realidad, a partir de un punto de vista o perspectiva, que hace énfasis en ciertos aspectos de lo observado, pero omite otros que no pueden ser vistos desde la perspectiva en cuestión.</a:t>
                      </a:r>
                      <a:endParaRPr lang="es-MX" sz="1400" dirty="0"/>
                    </a:p>
                  </a:txBody>
                  <a:tcPr anchor="ctr"/>
                </a:tc>
              </a:tr>
            </a:tbl>
          </a:graphicData>
        </a:graphic>
      </p:graphicFrame>
      <p:sp>
        <p:nvSpPr>
          <p:cNvPr id="6" name="CuadroTexto 5"/>
          <p:cNvSpPr txBox="1"/>
          <p:nvPr/>
        </p:nvSpPr>
        <p:spPr>
          <a:xfrm>
            <a:off x="1030938" y="1799269"/>
            <a:ext cx="8235461" cy="307777"/>
          </a:xfrm>
          <a:prstGeom prst="rect">
            <a:avLst/>
          </a:prstGeom>
          <a:noFill/>
        </p:spPr>
        <p:txBody>
          <a:bodyPr wrap="square" rtlCol="0">
            <a:spAutoFit/>
          </a:bodyPr>
          <a:lstStyle/>
          <a:p>
            <a:r>
              <a:rPr lang="es-419" sz="1400" dirty="0" smtClean="0"/>
              <a:t>A continuación encontrará algunos de los conceptos vistos y una definición. Realice la asociación correcta.</a:t>
            </a:r>
            <a:endParaRPr lang="es-MX" sz="1400" dirty="0"/>
          </a:p>
        </p:txBody>
      </p:sp>
      <p:sp>
        <p:nvSpPr>
          <p:cNvPr id="13" name="Rectángulo 12"/>
          <p:cNvSpPr/>
          <p:nvPr/>
        </p:nvSpPr>
        <p:spPr>
          <a:xfrm>
            <a:off x="7394358" y="5088780"/>
            <a:ext cx="1538515" cy="407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smtClean="0"/>
              <a:t>Verificar</a:t>
            </a:r>
            <a:endParaRPr lang="es-MX" dirty="0"/>
          </a:p>
        </p:txBody>
      </p:sp>
      <p:sp>
        <p:nvSpPr>
          <p:cNvPr id="16" name="Rectángulo redondeado 15"/>
          <p:cNvSpPr/>
          <p:nvPr/>
        </p:nvSpPr>
        <p:spPr>
          <a:xfrm>
            <a:off x="113829" y="1237677"/>
            <a:ext cx="9473556" cy="4259005"/>
          </a:xfrm>
          <a:prstGeom prst="roundRect">
            <a:avLst>
              <a:gd name="adj" fmla="val 0"/>
            </a:avLst>
          </a:prstGeom>
          <a:solidFill>
            <a:schemeClr val="tx1">
              <a:lumMod val="95000"/>
              <a:lumOff val="5000"/>
              <a:alpha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7" name="Rectángulo redondeado 16"/>
          <p:cNvSpPr/>
          <p:nvPr/>
        </p:nvSpPr>
        <p:spPr>
          <a:xfrm>
            <a:off x="914400" y="1984018"/>
            <a:ext cx="8360532" cy="2486381"/>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8" name="CuadroTexto 17"/>
          <p:cNvSpPr txBox="1"/>
          <p:nvPr/>
        </p:nvSpPr>
        <p:spPr>
          <a:xfrm>
            <a:off x="1852228" y="2703947"/>
            <a:ext cx="6311387" cy="954107"/>
          </a:xfrm>
          <a:prstGeom prst="rect">
            <a:avLst/>
          </a:prstGeom>
          <a:noFill/>
        </p:spPr>
        <p:txBody>
          <a:bodyPr wrap="square" rtlCol="0">
            <a:spAutoFit/>
          </a:bodyPr>
          <a:lstStyle/>
          <a:p>
            <a:r>
              <a:rPr lang="es-MX" sz="1400" dirty="0" smtClean="0"/>
              <a:t>Intente nuevamente.</a:t>
            </a:r>
          </a:p>
          <a:p>
            <a:endParaRPr lang="es-419" sz="1400" dirty="0"/>
          </a:p>
          <a:p>
            <a:r>
              <a:rPr lang="es-419" sz="1400" dirty="0" smtClean="0"/>
              <a:t>Si bien, los conceptos están intrínsecamente relacionados, es necesario diferenciar sus significados.</a:t>
            </a:r>
            <a:endParaRPr lang="es-MX" sz="1400" dirty="0"/>
          </a:p>
        </p:txBody>
      </p:sp>
      <p:grpSp>
        <p:nvGrpSpPr>
          <p:cNvPr id="19" name="Grupo 18"/>
          <p:cNvGrpSpPr/>
          <p:nvPr/>
        </p:nvGrpSpPr>
        <p:grpSpPr>
          <a:xfrm>
            <a:off x="8679787" y="2260333"/>
            <a:ext cx="435428" cy="391857"/>
            <a:chOff x="8055429" y="1611086"/>
            <a:chExt cx="435428" cy="391857"/>
          </a:xfrm>
        </p:grpSpPr>
        <p:sp>
          <p:nvSpPr>
            <p:cNvPr id="22" name="Elipse 21"/>
            <p:cNvSpPr/>
            <p:nvPr/>
          </p:nvSpPr>
          <p:spPr>
            <a:xfrm>
              <a:off x="8055429" y="1611086"/>
              <a:ext cx="435428" cy="3918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 name="Multiplicar 22"/>
            <p:cNvSpPr/>
            <p:nvPr/>
          </p:nvSpPr>
          <p:spPr>
            <a:xfrm>
              <a:off x="8113486" y="1625600"/>
              <a:ext cx="319315" cy="362829"/>
            </a:xfrm>
            <a:prstGeom prst="mathMultipl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24" name="Marcador de texto 4"/>
          <p:cNvSpPr txBox="1">
            <a:spLocks/>
          </p:cNvSpPr>
          <p:nvPr/>
        </p:nvSpPr>
        <p:spPr>
          <a:xfrm>
            <a:off x="9672292" y="1441819"/>
            <a:ext cx="2519708" cy="302858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Realimentación para  la respuesta incorrecta. </a:t>
            </a:r>
            <a:endParaRPr lang="es-419" sz="1100" dirty="0"/>
          </a:p>
        </p:txBody>
      </p:sp>
    </p:spTree>
    <p:extLst>
      <p:ext uri="{BB962C8B-B14F-4D97-AF65-F5344CB8AC3E}">
        <p14:creationId xmlns:p14="http://schemas.microsoft.com/office/powerpoint/2010/main" val="10378820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previews.123rf.com/images/peshkova/peshkova1402/peshkova140200023/25773623-cabeza-estanter-a-con-el-libro-coloreado-Foto-de-archiv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1712" y="719176"/>
            <a:ext cx="7920287" cy="5840839"/>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n 26"/>
          <p:cNvPicPr>
            <a:picLocks noChangeAspect="1"/>
          </p:cNvPicPr>
          <p:nvPr/>
        </p:nvPicPr>
        <p:blipFill rotWithShape="1">
          <a:blip r:embed="rId3"/>
          <a:srcRect l="25707" t="50222" r="69189" b="39852"/>
          <a:stretch/>
        </p:blipFill>
        <p:spPr>
          <a:xfrm>
            <a:off x="6811728" y="2936528"/>
            <a:ext cx="312274" cy="341589"/>
          </a:xfrm>
          <a:prstGeom prst="rect">
            <a:avLst/>
          </a:prstGeom>
        </p:spPr>
      </p:pic>
      <p:sp>
        <p:nvSpPr>
          <p:cNvPr id="2" name="CuadroTexto 1"/>
          <p:cNvSpPr txBox="1"/>
          <p:nvPr/>
        </p:nvSpPr>
        <p:spPr>
          <a:xfrm>
            <a:off x="4437529" y="885076"/>
            <a:ext cx="6805948" cy="1815882"/>
          </a:xfrm>
          <a:prstGeom prst="rect">
            <a:avLst/>
          </a:prstGeom>
          <a:solidFill>
            <a:srgbClr val="FFFFFF">
              <a:alpha val="50196"/>
            </a:srgbClr>
          </a:solidFill>
        </p:spPr>
        <p:txBody>
          <a:bodyPr wrap="square" rtlCol="0">
            <a:spAutoFit/>
          </a:bodyPr>
          <a:lstStyle/>
          <a:p>
            <a:r>
              <a:rPr lang="es-419" sz="1400" dirty="0" smtClean="0"/>
              <a:t>El rol que desempeña el docente en el desarrollo de la cultura investigativa en sus estudiantes, es fundamental para el descubrimiento y la construcción de conocimiento.</a:t>
            </a:r>
          </a:p>
          <a:p>
            <a:endParaRPr lang="es-419" sz="1400" dirty="0" smtClean="0"/>
          </a:p>
          <a:p>
            <a:r>
              <a:rPr lang="es-419" sz="1400" dirty="0" smtClean="0"/>
              <a:t>Para orientar su labor para la </a:t>
            </a:r>
            <a:r>
              <a:rPr lang="es-MX" sz="1400" dirty="0"/>
              <a:t>la formulación, asesoría y evaluación de proyectos de investigación en el campo de la administración </a:t>
            </a:r>
            <a:r>
              <a:rPr lang="es-MX" sz="1400" dirty="0" smtClean="0"/>
              <a:t>pública, en la presente unidad encontrará los fundamentos epistemológicos de la investigación.</a:t>
            </a:r>
          </a:p>
          <a:p>
            <a:endParaRPr lang="es-419" sz="1400" dirty="0"/>
          </a:p>
          <a:p>
            <a:endParaRPr lang="es-MX" sz="1400" dirty="0"/>
          </a:p>
        </p:txBody>
      </p:sp>
      <p:sp>
        <p:nvSpPr>
          <p:cNvPr id="4" name="Rectángulo 3"/>
          <p:cNvSpPr/>
          <p:nvPr/>
        </p:nvSpPr>
        <p:spPr>
          <a:xfrm>
            <a:off x="5254096" y="2896153"/>
            <a:ext cx="2025356" cy="535531"/>
          </a:xfrm>
          <a:prstGeom prst="rect">
            <a:avLst/>
          </a:prstGeom>
        </p:spPr>
        <p:txBody>
          <a:bodyPr wrap="square">
            <a:spAutoFit/>
          </a:bodyPr>
          <a:lstStyle/>
          <a:p>
            <a:pPr defTabSz="400050">
              <a:lnSpc>
                <a:spcPct val="90000"/>
              </a:lnSpc>
              <a:spcBef>
                <a:spcPct val="0"/>
              </a:spcBef>
              <a:spcAft>
                <a:spcPct val="35000"/>
              </a:spcAft>
            </a:pPr>
            <a:r>
              <a:rPr lang="es-419" sz="1600" b="1" dirty="0"/>
              <a:t>El concepto de epistemología</a:t>
            </a:r>
            <a:endParaRPr lang="es-MX" sz="1600" b="1" dirty="0"/>
          </a:p>
        </p:txBody>
      </p:sp>
      <p:sp>
        <p:nvSpPr>
          <p:cNvPr id="5" name="Rectángulo 4"/>
          <p:cNvSpPr/>
          <p:nvPr/>
        </p:nvSpPr>
        <p:spPr>
          <a:xfrm>
            <a:off x="8841018" y="2791712"/>
            <a:ext cx="3355230" cy="757130"/>
          </a:xfrm>
          <a:prstGeom prst="rect">
            <a:avLst/>
          </a:prstGeom>
        </p:spPr>
        <p:txBody>
          <a:bodyPr wrap="square">
            <a:spAutoFit/>
          </a:bodyPr>
          <a:lstStyle/>
          <a:p>
            <a:pPr algn="r" defTabSz="400050">
              <a:lnSpc>
                <a:spcPct val="90000"/>
              </a:lnSpc>
              <a:spcBef>
                <a:spcPct val="0"/>
              </a:spcBef>
              <a:spcAft>
                <a:spcPct val="35000"/>
              </a:spcAft>
            </a:pPr>
            <a:r>
              <a:rPr lang="es-MX" sz="1600" b="1" dirty="0">
                <a:solidFill>
                  <a:schemeClr val="bg1"/>
                </a:solidFill>
                <a:effectLst>
                  <a:outerShdw blurRad="38100" dist="38100" dir="2700000" algn="tl">
                    <a:srgbClr val="000000">
                      <a:alpha val="43137"/>
                    </a:srgbClr>
                  </a:outerShdw>
                </a:effectLst>
              </a:rPr>
              <a:t>Los modelos epistémicos y su concepto de investigación y sus implicaciones</a:t>
            </a:r>
          </a:p>
        </p:txBody>
      </p:sp>
      <p:sp>
        <p:nvSpPr>
          <p:cNvPr id="6" name="Rectángulo 5"/>
          <p:cNvSpPr/>
          <p:nvPr/>
        </p:nvSpPr>
        <p:spPr>
          <a:xfrm>
            <a:off x="8709746" y="3745008"/>
            <a:ext cx="2424418" cy="757130"/>
          </a:xfrm>
          <a:prstGeom prst="rect">
            <a:avLst/>
          </a:prstGeom>
        </p:spPr>
        <p:txBody>
          <a:bodyPr wrap="square">
            <a:spAutoFit/>
          </a:bodyPr>
          <a:lstStyle/>
          <a:p>
            <a:pPr lvl="0" algn="r" defTabSz="400050">
              <a:lnSpc>
                <a:spcPct val="90000"/>
              </a:lnSpc>
              <a:spcBef>
                <a:spcPct val="0"/>
              </a:spcBef>
              <a:spcAft>
                <a:spcPct val="35000"/>
              </a:spcAft>
            </a:pPr>
            <a:r>
              <a:rPr lang="es-MX" sz="1600" b="1" dirty="0"/>
              <a:t>La polémica epistemológica en investigación</a:t>
            </a:r>
          </a:p>
        </p:txBody>
      </p:sp>
      <p:sp>
        <p:nvSpPr>
          <p:cNvPr id="7" name="Rectángulo 6"/>
          <p:cNvSpPr/>
          <p:nvPr/>
        </p:nvSpPr>
        <p:spPr>
          <a:xfrm>
            <a:off x="4870299" y="4606174"/>
            <a:ext cx="2289351" cy="535531"/>
          </a:xfrm>
          <a:prstGeom prst="rect">
            <a:avLst/>
          </a:prstGeom>
        </p:spPr>
        <p:txBody>
          <a:bodyPr wrap="square">
            <a:spAutoFit/>
          </a:bodyPr>
          <a:lstStyle/>
          <a:p>
            <a:pPr lvl="0" defTabSz="400050">
              <a:lnSpc>
                <a:spcPct val="90000"/>
              </a:lnSpc>
              <a:spcBef>
                <a:spcPct val="0"/>
              </a:spcBef>
              <a:spcAft>
                <a:spcPct val="35000"/>
              </a:spcAft>
            </a:pPr>
            <a:r>
              <a:rPr lang="es-419" sz="1600" b="1" dirty="0"/>
              <a:t>La definición integradora de la ciencia</a:t>
            </a:r>
            <a:endParaRPr lang="es-MX" sz="1600" b="1" dirty="0"/>
          </a:p>
        </p:txBody>
      </p:sp>
      <p:pic>
        <p:nvPicPr>
          <p:cNvPr id="42" name="Imagen 41"/>
          <p:cNvPicPr>
            <a:picLocks noChangeAspect="1"/>
          </p:cNvPicPr>
          <p:nvPr/>
        </p:nvPicPr>
        <p:blipFill rotWithShape="1">
          <a:blip r:embed="rId3"/>
          <a:srcRect l="25707" t="50222" r="69189" b="39852"/>
          <a:stretch/>
        </p:blipFill>
        <p:spPr>
          <a:xfrm>
            <a:off x="9142029" y="2987878"/>
            <a:ext cx="312274" cy="341589"/>
          </a:xfrm>
          <a:prstGeom prst="rect">
            <a:avLst/>
          </a:prstGeom>
        </p:spPr>
      </p:pic>
      <p:pic>
        <p:nvPicPr>
          <p:cNvPr id="43" name="Imagen 42"/>
          <p:cNvPicPr>
            <a:picLocks noChangeAspect="1"/>
          </p:cNvPicPr>
          <p:nvPr/>
        </p:nvPicPr>
        <p:blipFill rotWithShape="1">
          <a:blip r:embed="rId3"/>
          <a:srcRect l="25707" t="50222" r="69189" b="39852"/>
          <a:stretch/>
        </p:blipFill>
        <p:spPr>
          <a:xfrm>
            <a:off x="7602100" y="4673744"/>
            <a:ext cx="312274" cy="341589"/>
          </a:xfrm>
          <a:prstGeom prst="rect">
            <a:avLst/>
          </a:prstGeom>
        </p:spPr>
      </p:pic>
      <p:pic>
        <p:nvPicPr>
          <p:cNvPr id="44" name="Imagen 43"/>
          <p:cNvPicPr>
            <a:picLocks noChangeAspect="1"/>
          </p:cNvPicPr>
          <p:nvPr/>
        </p:nvPicPr>
        <p:blipFill rotWithShape="1">
          <a:blip r:embed="rId3"/>
          <a:srcRect l="25707" t="50222" r="69189" b="39852"/>
          <a:stretch/>
        </p:blipFill>
        <p:spPr>
          <a:xfrm>
            <a:off x="9142029" y="3784412"/>
            <a:ext cx="312274" cy="341589"/>
          </a:xfrm>
          <a:prstGeom prst="rect">
            <a:avLst/>
          </a:prstGeom>
        </p:spPr>
      </p:pic>
      <p:sp>
        <p:nvSpPr>
          <p:cNvPr id="9" name="Rectángulo 8"/>
          <p:cNvSpPr/>
          <p:nvPr/>
        </p:nvSpPr>
        <p:spPr>
          <a:xfrm>
            <a:off x="4750499" y="5463061"/>
            <a:ext cx="2528953" cy="3294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cada título para ingresar al contenido.</a:t>
            </a:r>
            <a:endParaRPr lang="es-MX" sz="1200" i="1" dirty="0">
              <a:solidFill>
                <a:schemeClr val="tx1"/>
              </a:solidFill>
            </a:endParaRPr>
          </a:p>
        </p:txBody>
      </p:sp>
      <p:sp>
        <p:nvSpPr>
          <p:cNvPr id="62" name="Rectángulo 61"/>
          <p:cNvSpPr/>
          <p:nvPr/>
        </p:nvSpPr>
        <p:spPr>
          <a:xfrm>
            <a:off x="10324310" y="2322679"/>
            <a:ext cx="1065099" cy="313932"/>
          </a:xfrm>
          <a:prstGeom prst="rect">
            <a:avLst/>
          </a:prstGeom>
        </p:spPr>
        <p:txBody>
          <a:bodyPr wrap="none">
            <a:spAutoFit/>
          </a:bodyPr>
          <a:lstStyle/>
          <a:p>
            <a:pPr lvl="0" algn="ctr" defTabSz="400050">
              <a:lnSpc>
                <a:spcPct val="90000"/>
              </a:lnSpc>
              <a:spcBef>
                <a:spcPct val="0"/>
              </a:spcBef>
              <a:spcAft>
                <a:spcPct val="35000"/>
              </a:spcAft>
            </a:pPr>
            <a:r>
              <a:rPr lang="es-419" sz="1600" b="1" dirty="0" smtClean="0">
                <a:solidFill>
                  <a:schemeClr val="bg1"/>
                </a:solidFill>
              </a:rPr>
              <a:t>Contenido</a:t>
            </a:r>
            <a:endParaRPr lang="es-MX" sz="1600" b="1" dirty="0">
              <a:solidFill>
                <a:schemeClr val="bg1"/>
              </a:solidFill>
            </a:endParaRPr>
          </a:p>
        </p:txBody>
      </p:sp>
    </p:spTree>
    <p:extLst>
      <p:ext uri="{BB962C8B-B14F-4D97-AF65-F5344CB8AC3E}">
        <p14:creationId xmlns:p14="http://schemas.microsoft.com/office/powerpoint/2010/main" val="11047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6" descr="https://previews.123rf.com/images/belchonock/belchonock1411/belchonock141101927/33284211-Libro-abierto-en-la-mesa-de-madera-sobre-fondo-natural-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t="12439"/>
          <a:stretch/>
        </p:blipFill>
        <p:spPr bwMode="auto">
          <a:xfrm>
            <a:off x="-1" y="1252809"/>
            <a:ext cx="9624447" cy="5613902"/>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fundamentación en los modelos epistémicos.</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a:solidFill>
            <a:srgbClr val="FFFFFF">
              <a:alpha val="60000"/>
            </a:srgbClr>
          </a:solid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MX" sz="1100" dirty="0">
                <a:solidFill>
                  <a:schemeClr val="dk1"/>
                </a:solidFill>
              </a:rPr>
              <a:t>De fondo de pantalla se </a:t>
            </a:r>
            <a:r>
              <a:rPr lang="es-MX" sz="1100" dirty="0" smtClean="0">
                <a:solidFill>
                  <a:schemeClr val="dk1"/>
                </a:solidFill>
              </a:rPr>
              <a:t>observa un libro abierto.</a:t>
            </a:r>
            <a:endParaRPr lang="es-MX" sz="1100" dirty="0">
              <a:solidFill>
                <a:schemeClr val="dk1"/>
              </a:solidFill>
            </a:endParaRPr>
          </a:p>
          <a:p>
            <a:pPr>
              <a:spcBef>
                <a:spcPts val="0"/>
              </a:spcBef>
            </a:pPr>
            <a:endParaRPr lang="es-MX" sz="1100" dirty="0">
              <a:solidFill>
                <a:schemeClr val="dk1"/>
              </a:solidFill>
            </a:endParaRPr>
          </a:p>
          <a:p>
            <a:pPr>
              <a:spcBef>
                <a:spcPts val="0"/>
              </a:spcBef>
            </a:pPr>
            <a:r>
              <a:rPr lang="es-MX" sz="1100" dirty="0" smtClean="0">
                <a:solidFill>
                  <a:schemeClr val="dk1"/>
                </a:solidFill>
              </a:rPr>
              <a:t>Identificador </a:t>
            </a:r>
            <a:r>
              <a:rPr lang="es-MX" sz="1100" dirty="0">
                <a:solidFill>
                  <a:schemeClr val="dk1"/>
                </a:solidFill>
              </a:rPr>
              <a:t>de imagen: </a:t>
            </a:r>
            <a:r>
              <a:rPr lang="es-MX" sz="1100" dirty="0"/>
              <a:t>33284211</a:t>
            </a:r>
            <a:endParaRPr lang="es-CO" sz="1100" dirty="0">
              <a:solidFill>
                <a:schemeClr val="dk1"/>
              </a:solidFill>
            </a:endParaRPr>
          </a:p>
          <a:p>
            <a:pPr>
              <a:spcBef>
                <a:spcPts val="0"/>
              </a:spcBef>
            </a:pPr>
            <a:r>
              <a:rPr lang="es-CO" sz="1100" dirty="0">
                <a:solidFill>
                  <a:schemeClr val="dk1"/>
                </a:solidFill>
              </a:rPr>
              <a:t>Fuente: </a:t>
            </a:r>
            <a:r>
              <a:rPr lang="es-CO" sz="1100" dirty="0">
                <a:solidFill>
                  <a:schemeClr val="dk1"/>
                </a:solidFill>
                <a:hlinkClick r:id="rId3"/>
              </a:rPr>
              <a:t>https://es.123rf.com</a:t>
            </a:r>
            <a:endParaRPr lang="es-CO" sz="1100" dirty="0">
              <a:solidFill>
                <a:schemeClr val="dk1"/>
              </a:solidFill>
            </a:endParaRPr>
          </a:p>
          <a:p>
            <a:pPr>
              <a:spcBef>
                <a:spcPts val="0"/>
              </a:spcBef>
            </a:pPr>
            <a:endParaRPr lang="es-MX" sz="1100" dirty="0">
              <a:solidFill>
                <a:schemeClr val="dk1"/>
              </a:solidFill>
            </a:endParaRPr>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244682"/>
          </a:xfrm>
          <a:prstGeom prst="rect">
            <a:avLst/>
          </a:prstGeom>
          <a:solidFill>
            <a:srgbClr val="FFFFFF">
              <a:alpha val="50196"/>
            </a:srgbClr>
          </a:solidFill>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solidFill>
                  <a:prstClr val="black"/>
                </a:solidFill>
              </a:rPr>
              <a:t>Los modelos epistémicos en </a:t>
            </a:r>
            <a:r>
              <a:rPr lang="es-MX" sz="1100" b="1" dirty="0" smtClean="0">
                <a:solidFill>
                  <a:prstClr val="black"/>
                </a:solidFill>
              </a:rPr>
              <a:t>investigación</a:t>
            </a:r>
            <a:endParaRPr lang="es-MX" sz="1100" b="1" dirty="0">
              <a:solidFill>
                <a:prstClr val="black"/>
              </a:solidFill>
            </a:endParaRPr>
          </a:p>
        </p:txBody>
      </p:sp>
      <p:sp>
        <p:nvSpPr>
          <p:cNvPr id="20"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Pantalla de inicio del tema.</a:t>
            </a:r>
          </a:p>
          <a:p>
            <a:r>
              <a:rPr lang="es-419" sz="1100" dirty="0" smtClean="0"/>
              <a:t>Esta pantalla es una especie de descanso y de motivación para el usuario.</a:t>
            </a:r>
            <a:endParaRPr lang="es-MX" sz="1100" dirty="0"/>
          </a:p>
          <a:p>
            <a:endParaRPr lang="es-419" sz="1100" dirty="0"/>
          </a:p>
        </p:txBody>
      </p:sp>
      <p:sp>
        <p:nvSpPr>
          <p:cNvPr id="13" name="Rectángulo redondeado 12"/>
          <p:cNvSpPr/>
          <p:nvPr/>
        </p:nvSpPr>
        <p:spPr>
          <a:xfrm>
            <a:off x="552126" y="1756498"/>
            <a:ext cx="5029524" cy="2263051"/>
          </a:xfrm>
          <a:prstGeom prst="roundRect">
            <a:avLst/>
          </a:prstGeom>
          <a:solidFill>
            <a:srgbClr val="FFFFFF">
              <a:alpha val="60000"/>
            </a:srgbClr>
          </a:solid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rtlCol="0" anchor="ctr"/>
          <a:lstStyle/>
          <a:p>
            <a:pPr>
              <a:lnSpc>
                <a:spcPct val="90000"/>
              </a:lnSpc>
              <a:buFont typeface="Arial" panose="020B0604020202020204" pitchFamily="34" charset="0"/>
              <a:buNone/>
            </a:pPr>
            <a:r>
              <a:rPr lang="es-419" sz="1600" dirty="0" smtClean="0"/>
              <a:t>Antes de continuar, una frase para reflexionar…</a:t>
            </a:r>
            <a:endParaRPr lang="es-MX" sz="1600" dirty="0" smtClean="0"/>
          </a:p>
          <a:p>
            <a:pPr>
              <a:lnSpc>
                <a:spcPct val="90000"/>
              </a:lnSpc>
              <a:buFont typeface="Arial" panose="020B0604020202020204" pitchFamily="34" charset="0"/>
              <a:buNone/>
            </a:pPr>
            <a:endParaRPr lang="es-MX" sz="2400" i="1" dirty="0"/>
          </a:p>
          <a:p>
            <a:pPr>
              <a:lnSpc>
                <a:spcPct val="90000"/>
              </a:lnSpc>
              <a:buFont typeface="Arial" panose="020B0604020202020204" pitchFamily="34" charset="0"/>
              <a:buNone/>
            </a:pPr>
            <a:r>
              <a:rPr lang="es-MX" sz="2400" i="1" dirty="0" smtClean="0"/>
              <a:t>Si </a:t>
            </a:r>
            <a:r>
              <a:rPr lang="es-MX" sz="2400" i="1" dirty="0"/>
              <a:t>supiese qué es lo que estoy haciendo, no le llamaría investigación, ¿verdad</a:t>
            </a:r>
            <a:r>
              <a:rPr lang="es-MX" sz="2400" i="1" dirty="0" smtClean="0"/>
              <a:t>?</a:t>
            </a:r>
          </a:p>
          <a:p>
            <a:pPr>
              <a:lnSpc>
                <a:spcPct val="90000"/>
              </a:lnSpc>
              <a:buFont typeface="Arial" panose="020B0604020202020204" pitchFamily="34" charset="0"/>
              <a:buNone/>
            </a:pPr>
            <a:endParaRPr lang="es-419" sz="2400" i="1" dirty="0">
              <a:solidFill>
                <a:schemeClr val="dk1"/>
              </a:solidFill>
            </a:endParaRPr>
          </a:p>
          <a:p>
            <a:pPr algn="r">
              <a:lnSpc>
                <a:spcPct val="90000"/>
              </a:lnSpc>
              <a:buFont typeface="Arial" panose="020B0604020202020204" pitchFamily="34" charset="0"/>
              <a:buNone/>
            </a:pPr>
            <a:r>
              <a:rPr lang="es-419" sz="2400" i="1" dirty="0" smtClean="0"/>
              <a:t>Albert Einstein</a:t>
            </a:r>
            <a:endParaRPr lang="es-MX" sz="2400" i="1" dirty="0">
              <a:solidFill>
                <a:schemeClr val="dk1"/>
              </a:solidFill>
            </a:endParaRPr>
          </a:p>
        </p:txBody>
      </p:sp>
    </p:spTree>
    <p:extLst>
      <p:ext uri="{BB962C8B-B14F-4D97-AF65-F5344CB8AC3E}">
        <p14:creationId xmlns:p14="http://schemas.microsoft.com/office/powerpoint/2010/main" val="3691089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6" descr="https://previews.123rf.com/images/belchonock/belchonock1411/belchonock141101927/33284211-Libro-abierto-en-la-mesa-de-madera-sobre-fondo-natural-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t="12439"/>
          <a:stretch/>
        </p:blipFill>
        <p:spPr bwMode="auto">
          <a:xfrm>
            <a:off x="-1" y="1252809"/>
            <a:ext cx="9624447" cy="5613902"/>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fundamentación en los modelos epistémicos.</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a:solidFill>
            <a:srgbClr val="FFFFFF">
              <a:alpha val="60000"/>
            </a:srgbClr>
          </a:solid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MX" sz="1100" dirty="0" smtClean="0">
                <a:solidFill>
                  <a:schemeClr val="dk1"/>
                </a:solidFill>
              </a:rPr>
              <a:t>Imagen de una cabeza con una lupa</a:t>
            </a:r>
          </a:p>
          <a:p>
            <a:pPr>
              <a:spcBef>
                <a:spcPts val="0"/>
              </a:spcBef>
            </a:pPr>
            <a:endParaRPr lang="es-419" sz="1100" dirty="0">
              <a:solidFill>
                <a:schemeClr val="dk1"/>
              </a:solidFill>
            </a:endParaRPr>
          </a:p>
          <a:p>
            <a:pPr>
              <a:spcBef>
                <a:spcPts val="0"/>
              </a:spcBef>
            </a:pPr>
            <a:r>
              <a:rPr lang="es-419" sz="1100" dirty="0" smtClean="0">
                <a:solidFill>
                  <a:schemeClr val="dk1"/>
                </a:solidFill>
              </a:rPr>
              <a:t>Rediseñar el esquema gráfico.</a:t>
            </a:r>
            <a:endParaRPr lang="es-MX" sz="1100" dirty="0">
              <a:solidFill>
                <a:schemeClr val="dk1"/>
              </a:solidFill>
            </a:endParaRPr>
          </a:p>
          <a:p>
            <a:pPr>
              <a:spcBef>
                <a:spcPts val="0"/>
              </a:spcBef>
            </a:pPr>
            <a:endParaRPr lang="es-MX" sz="1100" dirty="0">
              <a:solidFill>
                <a:schemeClr val="dk1"/>
              </a:solidFill>
            </a:endParaRPr>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525272"/>
          </a:xfrm>
          <a:prstGeom prst="rect">
            <a:avLst/>
          </a:prstGeom>
          <a:solidFill>
            <a:srgbClr val="FFFFFF">
              <a:alpha val="50196"/>
            </a:srgbClr>
          </a:solidFill>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solidFill>
                  <a:prstClr val="black"/>
                </a:solidFill>
              </a:rPr>
              <a:t>Los modelos epistémicos en investigación</a:t>
            </a:r>
          </a:p>
          <a:p>
            <a:pPr lvl="0">
              <a:lnSpc>
                <a:spcPct val="90000"/>
              </a:lnSpc>
              <a:spcBef>
                <a:spcPts val="1000"/>
              </a:spcBef>
            </a:pPr>
            <a:r>
              <a:rPr lang="es-419" sz="1100" b="1" dirty="0">
                <a:solidFill>
                  <a:srgbClr val="C00000"/>
                </a:solidFill>
              </a:rPr>
              <a:t>Subtema</a:t>
            </a:r>
            <a:r>
              <a:rPr lang="es-419" sz="1100" b="1" dirty="0"/>
              <a:t>: </a:t>
            </a:r>
            <a:r>
              <a:rPr lang="es-MX" sz="1100" b="1" dirty="0"/>
              <a:t>Los modelos epistémicos en investigación</a:t>
            </a:r>
          </a:p>
        </p:txBody>
      </p:sp>
      <p:sp>
        <p:nvSpPr>
          <p:cNvPr id="17" name="Rectángulo redondeado 16"/>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2" name="Cheurón 21"/>
          <p:cNvSpPr/>
          <p:nvPr/>
        </p:nvSpPr>
        <p:spPr>
          <a:xfrm>
            <a:off x="93598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44" name="Rectángulo 43"/>
          <p:cNvSpPr/>
          <p:nvPr/>
        </p:nvSpPr>
        <p:spPr>
          <a:xfrm>
            <a:off x="353747" y="2095222"/>
            <a:ext cx="4768106" cy="2893100"/>
          </a:xfrm>
          <a:prstGeom prst="rect">
            <a:avLst/>
          </a:prstGeom>
        </p:spPr>
        <p:txBody>
          <a:bodyPr wrap="square">
            <a:spAutoFit/>
          </a:bodyPr>
          <a:lstStyle/>
          <a:p>
            <a:r>
              <a:rPr lang="es-MX" sz="1400" dirty="0"/>
              <a:t>Al examinar los modelos epistémicos que han contribuido al desarrollo de la ciencia, es posible identificar, entre los que </a:t>
            </a:r>
            <a:r>
              <a:rPr lang="es-MX" sz="1400" b="1" dirty="0"/>
              <a:t>más se han destacado </a:t>
            </a:r>
            <a:r>
              <a:rPr lang="es-MX" sz="1400" dirty="0"/>
              <a:t>por sus aportes </a:t>
            </a:r>
            <a:r>
              <a:rPr lang="es-MX" sz="1400" dirty="0" smtClean="0"/>
              <a:t>metodológicos: </a:t>
            </a:r>
          </a:p>
          <a:p>
            <a:endParaRPr lang="es-MX" sz="1400" dirty="0" smtClean="0"/>
          </a:p>
          <a:p>
            <a:pPr marL="1519238" lvl="3" indent="-147638">
              <a:buFontTx/>
              <a:buChar char="-"/>
            </a:pPr>
            <a:r>
              <a:rPr lang="es-MX" sz="1400" dirty="0" smtClean="0"/>
              <a:t>el </a:t>
            </a:r>
            <a:r>
              <a:rPr lang="es-MX" sz="1400" dirty="0"/>
              <a:t>positivismo, </a:t>
            </a:r>
            <a:endParaRPr lang="es-MX" sz="1400" dirty="0" smtClean="0"/>
          </a:p>
          <a:p>
            <a:pPr marL="1519238" lvl="3" indent="-147638">
              <a:buFontTx/>
              <a:buChar char="-"/>
            </a:pPr>
            <a:r>
              <a:rPr lang="es-MX" sz="1400" dirty="0" smtClean="0"/>
              <a:t>el </a:t>
            </a:r>
            <a:r>
              <a:rPr lang="es-MX" sz="1400" dirty="0"/>
              <a:t>pragmatismo, </a:t>
            </a:r>
            <a:endParaRPr lang="es-MX" sz="1400" dirty="0" smtClean="0"/>
          </a:p>
          <a:p>
            <a:pPr marL="1519238" lvl="3" indent="-147638">
              <a:buFontTx/>
              <a:buChar char="-"/>
            </a:pPr>
            <a:r>
              <a:rPr lang="es-MX" sz="1400" dirty="0" smtClean="0"/>
              <a:t>el </a:t>
            </a:r>
            <a:r>
              <a:rPr lang="es-MX" sz="1400" dirty="0"/>
              <a:t>empirismo, </a:t>
            </a:r>
            <a:endParaRPr lang="es-MX" sz="1400" dirty="0" smtClean="0"/>
          </a:p>
          <a:p>
            <a:pPr marL="1519238" lvl="3" indent="-147638">
              <a:buFontTx/>
              <a:buChar char="-"/>
            </a:pPr>
            <a:r>
              <a:rPr lang="es-MX" sz="1400" dirty="0" smtClean="0"/>
              <a:t>el estructuralismo, </a:t>
            </a:r>
          </a:p>
          <a:p>
            <a:pPr marL="1519238" lvl="3" indent="-147638">
              <a:buFontTx/>
              <a:buChar char="-"/>
            </a:pPr>
            <a:r>
              <a:rPr lang="es-MX" sz="1400" dirty="0" smtClean="0"/>
              <a:t>la </a:t>
            </a:r>
            <a:r>
              <a:rPr lang="es-MX" sz="1400" dirty="0"/>
              <a:t>fenomenología, </a:t>
            </a:r>
            <a:endParaRPr lang="es-MX" sz="1400" dirty="0" smtClean="0"/>
          </a:p>
          <a:p>
            <a:pPr marL="1519238" lvl="3" indent="-147638">
              <a:buFontTx/>
              <a:buChar char="-"/>
            </a:pPr>
            <a:r>
              <a:rPr lang="es-MX" sz="1400" dirty="0" smtClean="0"/>
              <a:t>el </a:t>
            </a:r>
            <a:r>
              <a:rPr lang="es-MX" sz="1400" dirty="0"/>
              <a:t>materialismo dialéctico, </a:t>
            </a:r>
            <a:endParaRPr lang="es-MX" sz="1400" dirty="0" smtClean="0"/>
          </a:p>
          <a:p>
            <a:pPr marL="1519238" lvl="3" indent="-147638">
              <a:buFontTx/>
              <a:buChar char="-"/>
            </a:pPr>
            <a:r>
              <a:rPr lang="es-MX" sz="1400" dirty="0" smtClean="0"/>
              <a:t>el </a:t>
            </a:r>
            <a:r>
              <a:rPr lang="es-MX" sz="1400" dirty="0"/>
              <a:t>pragmatismo sociologista </a:t>
            </a:r>
            <a:endParaRPr lang="es-MX" sz="1400" dirty="0" smtClean="0"/>
          </a:p>
          <a:p>
            <a:pPr marL="1519238" lvl="3" indent="-147638">
              <a:buFontTx/>
              <a:buChar char="-"/>
            </a:pPr>
            <a:r>
              <a:rPr lang="es-MX" sz="1400" dirty="0" smtClean="0"/>
              <a:t>y </a:t>
            </a:r>
            <a:r>
              <a:rPr lang="es-MX" sz="1400" dirty="0"/>
              <a:t>el </a:t>
            </a:r>
            <a:r>
              <a:rPr lang="es-MX" sz="1400" dirty="0" smtClean="0"/>
              <a:t>racionalismo.</a:t>
            </a:r>
          </a:p>
          <a:p>
            <a:endParaRPr lang="es-419" sz="1400" dirty="0"/>
          </a:p>
        </p:txBody>
      </p:sp>
      <p:pic>
        <p:nvPicPr>
          <p:cNvPr id="39" name="Imagen 38"/>
          <p:cNvPicPr>
            <a:picLocks noChangeAspect="1"/>
          </p:cNvPicPr>
          <p:nvPr/>
        </p:nvPicPr>
        <p:blipFill>
          <a:blip r:embed="rId3"/>
          <a:stretch>
            <a:fillRect/>
          </a:stretch>
        </p:blipFill>
        <p:spPr>
          <a:xfrm flipH="1">
            <a:off x="142768" y="2979583"/>
            <a:ext cx="1568003" cy="1729684"/>
          </a:xfrm>
          <a:prstGeom prst="rect">
            <a:avLst/>
          </a:prstGeom>
        </p:spPr>
      </p:pic>
      <p:grpSp>
        <p:nvGrpSpPr>
          <p:cNvPr id="6" name="Grupo 5"/>
          <p:cNvGrpSpPr/>
          <p:nvPr/>
        </p:nvGrpSpPr>
        <p:grpSpPr>
          <a:xfrm>
            <a:off x="386761" y="3320418"/>
            <a:ext cx="1105711" cy="1027461"/>
            <a:chOff x="566743" y="3290026"/>
            <a:chExt cx="1105711" cy="1027461"/>
          </a:xfrm>
        </p:grpSpPr>
        <p:sp>
          <p:nvSpPr>
            <p:cNvPr id="2" name="Elipse 1"/>
            <p:cNvSpPr/>
            <p:nvPr/>
          </p:nvSpPr>
          <p:spPr>
            <a:xfrm>
              <a:off x="1017735" y="3511380"/>
              <a:ext cx="464782" cy="37527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6146" name="Picture 2" descr="https://previews.123rf.com/images/rrraven/rrraven1403/rrraven140300208/26427988-vector-lupa-Foto-de-archiv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66743" y="3290026"/>
              <a:ext cx="1105711" cy="1027461"/>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usuario deberá pasar el cursor sobre la palabra  subrayada “modelo”, para que se desplieguen al tiempo las viñetas del esquema.</a:t>
            </a:r>
          </a:p>
          <a:p>
            <a:r>
              <a:rPr lang="es-419" sz="1100" dirty="0" smtClean="0"/>
              <a:t>El </a:t>
            </a:r>
            <a:r>
              <a:rPr lang="es-419" sz="1100" dirty="0"/>
              <a:t>botón  de avance muestra el  siguiente interno.</a:t>
            </a:r>
          </a:p>
          <a:p>
            <a:r>
              <a:rPr lang="es-419" sz="1100" dirty="0"/>
              <a:t>N° de internos: 2</a:t>
            </a:r>
            <a:endParaRPr lang="es-MX" sz="1100" dirty="0"/>
          </a:p>
          <a:p>
            <a:endParaRPr lang="es-419" sz="1100" dirty="0"/>
          </a:p>
        </p:txBody>
      </p:sp>
      <p:sp>
        <p:nvSpPr>
          <p:cNvPr id="16" name="Rectángulo 15"/>
          <p:cNvSpPr/>
          <p:nvPr/>
        </p:nvSpPr>
        <p:spPr>
          <a:xfrm>
            <a:off x="4256549" y="3511380"/>
            <a:ext cx="889077" cy="646331"/>
          </a:xfrm>
          <a:prstGeom prst="rect">
            <a:avLst/>
          </a:prstGeom>
        </p:spPr>
        <p:txBody>
          <a:bodyPr wrap="square" lIns="0" tIns="0" rIns="0" bIns="0">
            <a:spAutoFit/>
          </a:bodyPr>
          <a:lstStyle/>
          <a:p>
            <a:pPr lvl="0" algn="ctr"/>
            <a:r>
              <a:rPr lang="es-MX" sz="1400" dirty="0">
                <a:solidFill>
                  <a:prstClr val="black"/>
                </a:solidFill>
              </a:rPr>
              <a:t>Cada </a:t>
            </a:r>
            <a:r>
              <a:rPr lang="es-MX" sz="1400" b="1" u="sng" dirty="0" smtClean="0">
                <a:solidFill>
                  <a:schemeClr val="accent1"/>
                </a:solidFill>
              </a:rPr>
              <a:t>modelo</a:t>
            </a:r>
            <a:r>
              <a:rPr lang="es-MX" sz="1400" b="1" dirty="0" smtClean="0">
                <a:solidFill>
                  <a:schemeClr val="accent1"/>
                </a:solidFill>
              </a:rPr>
              <a:t> </a:t>
            </a:r>
            <a:r>
              <a:rPr lang="es-MX" sz="1400" dirty="0">
                <a:solidFill>
                  <a:prstClr val="black"/>
                </a:solidFill>
              </a:rPr>
              <a:t>tiene:</a:t>
            </a:r>
          </a:p>
        </p:txBody>
      </p:sp>
      <p:sp>
        <p:nvSpPr>
          <p:cNvPr id="18" name="Cerrar llave 17"/>
          <p:cNvSpPr/>
          <p:nvPr/>
        </p:nvSpPr>
        <p:spPr>
          <a:xfrm>
            <a:off x="3946712" y="3001498"/>
            <a:ext cx="249648" cy="1741924"/>
          </a:xfrm>
          <a:prstGeom prst="rightBrace">
            <a:avLst>
              <a:gd name="adj1" fmla="val 73528"/>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cxnSp>
        <p:nvCxnSpPr>
          <p:cNvPr id="34" name="Conector angular 33"/>
          <p:cNvCxnSpPr>
            <a:stCxn id="16" idx="3"/>
            <a:endCxn id="2051" idx="1"/>
          </p:cNvCxnSpPr>
          <p:nvPr/>
        </p:nvCxnSpPr>
        <p:spPr>
          <a:xfrm flipV="1">
            <a:off x="5145626" y="2148551"/>
            <a:ext cx="889306" cy="1685995"/>
          </a:xfrm>
          <a:prstGeom prst="bentConnector3">
            <a:avLst>
              <a:gd name="adj1" fmla="val 50000"/>
            </a:avLst>
          </a:prstGeom>
          <a:ln w="12700">
            <a:solidFill>
              <a:srgbClr val="C00000"/>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51" name="Rectángulo 2050"/>
          <p:cNvSpPr/>
          <p:nvPr/>
        </p:nvSpPr>
        <p:spPr>
          <a:xfrm>
            <a:off x="6034932" y="2040829"/>
            <a:ext cx="3240000" cy="21544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216000" tIns="0" rIns="0" bIns="0" anchor="ctr">
            <a:spAutoFit/>
          </a:bodyPr>
          <a:lstStyle/>
          <a:p>
            <a:pPr lvl="0"/>
            <a:r>
              <a:rPr lang="es-MX" sz="1400" dirty="0" smtClean="0">
                <a:solidFill>
                  <a:prstClr val="black"/>
                </a:solidFill>
              </a:rPr>
              <a:t>genealogía </a:t>
            </a:r>
            <a:r>
              <a:rPr lang="es-MX" sz="1400" dirty="0">
                <a:solidFill>
                  <a:prstClr val="black"/>
                </a:solidFill>
              </a:rPr>
              <a:t>filosófica propia.</a:t>
            </a:r>
          </a:p>
        </p:txBody>
      </p:sp>
      <p:sp>
        <p:nvSpPr>
          <p:cNvPr id="2052" name="Rectángulo 2051"/>
          <p:cNvSpPr/>
          <p:nvPr/>
        </p:nvSpPr>
        <p:spPr>
          <a:xfrm>
            <a:off x="6034932" y="2333788"/>
            <a:ext cx="3240000" cy="43088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216000" tIns="0" rIns="0" bIns="0" anchor="ctr">
            <a:spAutoFit/>
          </a:bodyPr>
          <a:lstStyle/>
          <a:p>
            <a:pPr lvl="0"/>
            <a:r>
              <a:rPr lang="es-MX" sz="1400" dirty="0">
                <a:solidFill>
                  <a:prstClr val="black"/>
                </a:solidFill>
              </a:rPr>
              <a:t>c</a:t>
            </a:r>
            <a:r>
              <a:rPr lang="es-MX" sz="1400" dirty="0" smtClean="0">
                <a:solidFill>
                  <a:prstClr val="black"/>
                </a:solidFill>
              </a:rPr>
              <a:t>onjunto </a:t>
            </a:r>
            <a:r>
              <a:rPr lang="es-MX" sz="1400" dirty="0">
                <a:solidFill>
                  <a:prstClr val="black"/>
                </a:solidFill>
              </a:rPr>
              <a:t>de supuestos acerca del conocer.</a:t>
            </a:r>
          </a:p>
        </p:txBody>
      </p:sp>
      <p:sp>
        <p:nvSpPr>
          <p:cNvPr id="2053" name="Rectángulo 2052"/>
          <p:cNvSpPr/>
          <p:nvPr/>
        </p:nvSpPr>
        <p:spPr>
          <a:xfrm>
            <a:off x="6034932" y="2906875"/>
            <a:ext cx="3240000" cy="43088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216000" tIns="0" rIns="0" bIns="0" anchor="ctr">
            <a:spAutoFit/>
          </a:bodyPr>
          <a:lstStyle/>
          <a:p>
            <a:pPr lvl="0"/>
            <a:r>
              <a:rPr lang="es-MX" sz="1400" dirty="0" smtClean="0">
                <a:solidFill>
                  <a:prstClr val="black"/>
                </a:solidFill>
              </a:rPr>
              <a:t>Visión </a:t>
            </a:r>
            <a:r>
              <a:rPr lang="es-MX" sz="1400" dirty="0">
                <a:solidFill>
                  <a:prstClr val="black"/>
                </a:solidFill>
              </a:rPr>
              <a:t>del objeto de conocimiento </a:t>
            </a:r>
            <a:r>
              <a:rPr lang="es-MX" sz="1400" dirty="0" smtClean="0">
                <a:solidFill>
                  <a:prstClr val="black"/>
                </a:solidFill>
              </a:rPr>
              <a:t>(componente </a:t>
            </a:r>
            <a:r>
              <a:rPr lang="es-MX" sz="1400" dirty="0">
                <a:solidFill>
                  <a:prstClr val="black"/>
                </a:solidFill>
              </a:rPr>
              <a:t>ontológico).</a:t>
            </a:r>
          </a:p>
        </p:txBody>
      </p:sp>
      <p:sp>
        <p:nvSpPr>
          <p:cNvPr id="2054" name="Rectángulo 2053"/>
          <p:cNvSpPr/>
          <p:nvPr/>
        </p:nvSpPr>
        <p:spPr>
          <a:xfrm>
            <a:off x="6034932" y="3479962"/>
            <a:ext cx="3240000" cy="43088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216000" tIns="0" rIns="0" bIns="0" anchor="ctr">
            <a:spAutoFit/>
          </a:bodyPr>
          <a:lstStyle/>
          <a:p>
            <a:pPr lvl="0"/>
            <a:r>
              <a:rPr lang="es-MX" sz="1400" dirty="0" smtClean="0">
                <a:solidFill>
                  <a:prstClr val="black"/>
                </a:solidFill>
              </a:rPr>
              <a:t>Objetivo </a:t>
            </a:r>
            <a:r>
              <a:rPr lang="es-MX" sz="1400" dirty="0">
                <a:solidFill>
                  <a:prstClr val="black"/>
                </a:solidFill>
              </a:rPr>
              <a:t>para la </a:t>
            </a:r>
            <a:r>
              <a:rPr lang="es-MX" sz="1400" dirty="0" smtClean="0">
                <a:solidFill>
                  <a:prstClr val="black"/>
                </a:solidFill>
              </a:rPr>
              <a:t>investigación (</a:t>
            </a:r>
            <a:r>
              <a:rPr lang="es-MX" sz="1400" dirty="0">
                <a:solidFill>
                  <a:prstClr val="black"/>
                </a:solidFill>
              </a:rPr>
              <a:t>componente teleológico)</a:t>
            </a:r>
          </a:p>
        </p:txBody>
      </p:sp>
      <p:sp>
        <p:nvSpPr>
          <p:cNvPr id="2055" name="Rectángulo 2054"/>
          <p:cNvSpPr/>
          <p:nvPr/>
        </p:nvSpPr>
        <p:spPr>
          <a:xfrm>
            <a:off x="6034932" y="3945327"/>
            <a:ext cx="3240000" cy="64633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216000" tIns="0" rIns="0" bIns="0" anchor="ctr">
            <a:spAutoFit/>
          </a:bodyPr>
          <a:lstStyle/>
          <a:p>
            <a:pPr lvl="0"/>
            <a:r>
              <a:rPr lang="es-MX" sz="1400" dirty="0" smtClean="0">
                <a:solidFill>
                  <a:prstClr val="black"/>
                </a:solidFill>
              </a:rPr>
              <a:t>Estimación </a:t>
            </a:r>
            <a:r>
              <a:rPr lang="es-MX" sz="1400" dirty="0">
                <a:solidFill>
                  <a:prstClr val="black"/>
                </a:solidFill>
              </a:rPr>
              <a:t>del lugar y </a:t>
            </a:r>
            <a:r>
              <a:rPr lang="es-MX" sz="1400" dirty="0" smtClean="0">
                <a:solidFill>
                  <a:prstClr val="black"/>
                </a:solidFill>
              </a:rPr>
              <a:t>alcance </a:t>
            </a:r>
            <a:r>
              <a:rPr lang="es-MX" sz="1400" dirty="0">
                <a:solidFill>
                  <a:prstClr val="black"/>
                </a:solidFill>
              </a:rPr>
              <a:t>del conocimiento en la sociedad </a:t>
            </a:r>
            <a:r>
              <a:rPr lang="es-MX" sz="1400" dirty="0" smtClean="0">
                <a:solidFill>
                  <a:prstClr val="black"/>
                </a:solidFill>
              </a:rPr>
              <a:t>(componente </a:t>
            </a:r>
            <a:r>
              <a:rPr lang="es-MX" sz="1400" dirty="0">
                <a:solidFill>
                  <a:prstClr val="black"/>
                </a:solidFill>
              </a:rPr>
              <a:t>axiológico).</a:t>
            </a:r>
          </a:p>
        </p:txBody>
      </p:sp>
      <p:sp>
        <p:nvSpPr>
          <p:cNvPr id="2056" name="Rectángulo 2055"/>
          <p:cNvSpPr/>
          <p:nvPr/>
        </p:nvSpPr>
        <p:spPr>
          <a:xfrm>
            <a:off x="6034932" y="4626135"/>
            <a:ext cx="3240000" cy="43088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216000" tIns="0" rIns="0" bIns="0" anchor="ctr">
            <a:spAutoFit/>
          </a:bodyPr>
          <a:lstStyle/>
          <a:p>
            <a:pPr lvl="0"/>
            <a:r>
              <a:rPr lang="es-MX" sz="1400" dirty="0">
                <a:solidFill>
                  <a:prstClr val="black"/>
                </a:solidFill>
              </a:rPr>
              <a:t>Un método para investigar </a:t>
            </a:r>
            <a:r>
              <a:rPr lang="es-MX" sz="1400" dirty="0" smtClean="0">
                <a:solidFill>
                  <a:prstClr val="black"/>
                </a:solidFill>
              </a:rPr>
              <a:t>(componente </a:t>
            </a:r>
            <a:r>
              <a:rPr lang="es-MX" sz="1400" dirty="0">
                <a:solidFill>
                  <a:prstClr val="black"/>
                </a:solidFill>
              </a:rPr>
              <a:t>metodológico). </a:t>
            </a:r>
          </a:p>
        </p:txBody>
      </p:sp>
      <p:cxnSp>
        <p:nvCxnSpPr>
          <p:cNvPr id="46" name="Conector angular 45"/>
          <p:cNvCxnSpPr>
            <a:stCxn id="16" idx="3"/>
            <a:endCxn id="2053" idx="1"/>
          </p:cNvCxnSpPr>
          <p:nvPr/>
        </p:nvCxnSpPr>
        <p:spPr>
          <a:xfrm flipV="1">
            <a:off x="5145626" y="3122319"/>
            <a:ext cx="889306" cy="712227"/>
          </a:xfrm>
          <a:prstGeom prst="bentConnector3">
            <a:avLst>
              <a:gd name="adj1" fmla="val 50000"/>
            </a:avLst>
          </a:prstGeom>
          <a:ln w="12700">
            <a:solidFill>
              <a:srgbClr val="C00000"/>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4" name="Conector angular 53"/>
          <p:cNvCxnSpPr>
            <a:stCxn id="16" idx="3"/>
            <a:endCxn id="2054" idx="1"/>
          </p:cNvCxnSpPr>
          <p:nvPr/>
        </p:nvCxnSpPr>
        <p:spPr>
          <a:xfrm flipV="1">
            <a:off x="5145626" y="3695406"/>
            <a:ext cx="889306" cy="139140"/>
          </a:xfrm>
          <a:prstGeom prst="bentConnector3">
            <a:avLst>
              <a:gd name="adj1" fmla="val 50000"/>
            </a:avLst>
          </a:prstGeom>
          <a:ln w="12700">
            <a:solidFill>
              <a:srgbClr val="C00000"/>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7" name="Conector angular 56"/>
          <p:cNvCxnSpPr>
            <a:stCxn id="16" idx="3"/>
            <a:endCxn id="2055" idx="1"/>
          </p:cNvCxnSpPr>
          <p:nvPr/>
        </p:nvCxnSpPr>
        <p:spPr>
          <a:xfrm>
            <a:off x="5145626" y="3834546"/>
            <a:ext cx="889306" cy="433947"/>
          </a:xfrm>
          <a:prstGeom prst="bentConnector3">
            <a:avLst>
              <a:gd name="adj1" fmla="val 50000"/>
            </a:avLst>
          </a:prstGeom>
          <a:ln w="12700">
            <a:solidFill>
              <a:srgbClr val="C00000"/>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Conector angular 59"/>
          <p:cNvCxnSpPr>
            <a:stCxn id="16" idx="3"/>
            <a:endCxn id="2052" idx="1"/>
          </p:cNvCxnSpPr>
          <p:nvPr/>
        </p:nvCxnSpPr>
        <p:spPr>
          <a:xfrm flipV="1">
            <a:off x="5145626" y="2549232"/>
            <a:ext cx="889306" cy="1285314"/>
          </a:xfrm>
          <a:prstGeom prst="bentConnector3">
            <a:avLst>
              <a:gd name="adj1" fmla="val 50000"/>
            </a:avLst>
          </a:prstGeom>
          <a:ln w="12700">
            <a:solidFill>
              <a:srgbClr val="C00000"/>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4" name="Conector angular 63"/>
          <p:cNvCxnSpPr>
            <a:stCxn id="16" idx="3"/>
            <a:endCxn id="2056" idx="1"/>
          </p:cNvCxnSpPr>
          <p:nvPr/>
        </p:nvCxnSpPr>
        <p:spPr>
          <a:xfrm>
            <a:off x="5145626" y="3834546"/>
            <a:ext cx="889306" cy="1007033"/>
          </a:xfrm>
          <a:prstGeom prst="bentConnector3">
            <a:avLst>
              <a:gd name="adj1" fmla="val 50000"/>
            </a:avLst>
          </a:prstGeom>
          <a:ln w="12700">
            <a:solidFill>
              <a:srgbClr val="C00000"/>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8" name="Rectángulo 67"/>
          <p:cNvSpPr/>
          <p:nvPr/>
        </p:nvSpPr>
        <p:spPr>
          <a:xfrm>
            <a:off x="2793250" y="4904255"/>
            <a:ext cx="3164785" cy="3967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200" i="1" dirty="0" smtClean="0">
                <a:solidFill>
                  <a:schemeClr val="tx1"/>
                </a:solidFill>
              </a:rPr>
              <a:t>Pase el curso por la palabra subrayada.</a:t>
            </a:r>
            <a:endParaRPr lang="es-MX" sz="1200" i="1" dirty="0">
              <a:solidFill>
                <a:schemeClr val="tx1"/>
              </a:solidFill>
            </a:endParaRPr>
          </a:p>
        </p:txBody>
      </p:sp>
      <p:sp>
        <p:nvSpPr>
          <p:cNvPr id="37" name="Elipse 36"/>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1</a:t>
            </a:r>
            <a:endParaRPr lang="es-CO" sz="1200" dirty="0">
              <a:solidFill>
                <a:schemeClr val="bg1"/>
              </a:solidFill>
            </a:endParaRPr>
          </a:p>
        </p:txBody>
      </p:sp>
      <p:sp>
        <p:nvSpPr>
          <p:cNvPr id="13" name="Rectángulo redondeado 12"/>
          <p:cNvSpPr/>
          <p:nvPr/>
        </p:nvSpPr>
        <p:spPr>
          <a:xfrm>
            <a:off x="5035678" y="2040829"/>
            <a:ext cx="4324161" cy="294749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112332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https://previews.123rf.com/images/belchonock/belchonock1411/belchonock141101927/33284211-Libro-abierto-en-la-mesa-de-madera-sobre-fondo-natural-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t="12439"/>
          <a:stretch/>
        </p:blipFill>
        <p:spPr bwMode="auto">
          <a:xfrm>
            <a:off x="0" y="1276436"/>
            <a:ext cx="9637532" cy="5621534"/>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upo 18"/>
          <p:cNvGrpSpPr/>
          <p:nvPr/>
        </p:nvGrpSpPr>
        <p:grpSpPr>
          <a:xfrm>
            <a:off x="2267961" y="5513030"/>
            <a:ext cx="7279255" cy="1357354"/>
            <a:chOff x="1943076" y="4421147"/>
            <a:chExt cx="7279255" cy="1357354"/>
          </a:xfrm>
        </p:grpSpPr>
        <p:pic>
          <p:nvPicPr>
            <p:cNvPr id="18" name="Imagen 17"/>
            <p:cNvPicPr>
              <a:picLocks noChangeAspect="1"/>
            </p:cNvPicPr>
            <p:nvPr/>
          </p:nvPicPr>
          <p:blipFill rotWithShape="1">
            <a:blip r:embed="rId3"/>
            <a:srcRect b="9125"/>
            <a:stretch/>
          </p:blipFill>
          <p:spPr>
            <a:xfrm>
              <a:off x="1943076" y="4421147"/>
              <a:ext cx="7279255" cy="1357354"/>
            </a:xfrm>
            <a:prstGeom prst="rect">
              <a:avLst/>
            </a:prstGeom>
          </p:spPr>
        </p:pic>
        <p:grpSp>
          <p:nvGrpSpPr>
            <p:cNvPr id="15" name="Grupo 14"/>
            <p:cNvGrpSpPr/>
            <p:nvPr/>
          </p:nvGrpSpPr>
          <p:grpSpPr>
            <a:xfrm>
              <a:off x="3534142" y="4765238"/>
              <a:ext cx="5335360" cy="998351"/>
              <a:chOff x="3267442" y="5820100"/>
              <a:chExt cx="5335360" cy="998351"/>
            </a:xfrm>
          </p:grpSpPr>
          <p:sp>
            <p:nvSpPr>
              <p:cNvPr id="48" name="Rectángulo 47"/>
              <p:cNvSpPr/>
              <p:nvPr/>
            </p:nvSpPr>
            <p:spPr>
              <a:xfrm rot="18138149">
                <a:off x="7095511" y="6225976"/>
                <a:ext cx="841577" cy="184666"/>
              </a:xfrm>
              <a:prstGeom prst="rect">
                <a:avLst/>
              </a:prstGeom>
            </p:spPr>
            <p:txBody>
              <a:bodyPr wrap="none" lIns="0" tIns="0" rIns="0" bIns="0">
                <a:spAutoFit/>
              </a:bodyPr>
              <a:lstStyle/>
              <a:p>
                <a:pPr algn="ctr"/>
                <a:r>
                  <a:rPr lang="es-419" sz="1200" b="1" dirty="0" smtClean="0"/>
                  <a:t>Pragmatismo</a:t>
                </a:r>
                <a:endParaRPr lang="es-MX" sz="1200" b="1" dirty="0"/>
              </a:p>
            </p:txBody>
          </p:sp>
          <p:sp>
            <p:nvSpPr>
              <p:cNvPr id="51" name="Rectángulo 50"/>
              <p:cNvSpPr/>
              <p:nvPr/>
            </p:nvSpPr>
            <p:spPr>
              <a:xfrm rot="18090617">
                <a:off x="8362960" y="6074921"/>
                <a:ext cx="295017" cy="184666"/>
              </a:xfrm>
              <a:prstGeom prst="rect">
                <a:avLst/>
              </a:prstGeom>
            </p:spPr>
            <p:txBody>
              <a:bodyPr wrap="none" lIns="0" tIns="0" rIns="0" bIns="0">
                <a:spAutoFit/>
              </a:bodyPr>
              <a:lstStyle/>
              <a:p>
                <a:pPr algn="ctr"/>
                <a:r>
                  <a:rPr lang="es-419" sz="1200" b="1" dirty="0" smtClean="0"/>
                  <a:t>Reto</a:t>
                </a:r>
                <a:endParaRPr lang="es-MX" sz="1200" b="1" dirty="0"/>
              </a:p>
            </p:txBody>
          </p:sp>
          <p:sp>
            <p:nvSpPr>
              <p:cNvPr id="45" name="Rectángulo 44"/>
              <p:cNvSpPr/>
              <p:nvPr/>
            </p:nvSpPr>
            <p:spPr>
              <a:xfrm rot="18064072">
                <a:off x="6046663" y="6108432"/>
                <a:ext cx="912109" cy="369332"/>
              </a:xfrm>
              <a:prstGeom prst="rect">
                <a:avLst/>
              </a:prstGeom>
            </p:spPr>
            <p:txBody>
              <a:bodyPr wrap="none" lIns="0" tIns="0" rIns="0" bIns="0">
                <a:spAutoFit/>
              </a:bodyPr>
              <a:lstStyle/>
              <a:p>
                <a:pPr algn="ctr"/>
                <a:r>
                  <a:rPr lang="es-CO" sz="1200" b="1" dirty="0" smtClean="0"/>
                  <a:t>Pragmatismo  </a:t>
                </a:r>
              </a:p>
              <a:p>
                <a:pPr algn="ctr"/>
                <a:r>
                  <a:rPr lang="es-CO" sz="1200" b="1" dirty="0" smtClean="0"/>
                  <a:t>sociologista</a:t>
                </a:r>
                <a:endParaRPr lang="es-MX" sz="1200" b="1" dirty="0"/>
              </a:p>
            </p:txBody>
          </p:sp>
          <p:sp>
            <p:nvSpPr>
              <p:cNvPr id="43" name="Rectángulo 42"/>
              <p:cNvSpPr/>
              <p:nvPr/>
            </p:nvSpPr>
            <p:spPr>
              <a:xfrm rot="18167010">
                <a:off x="4888678" y="6133831"/>
                <a:ext cx="886398" cy="369332"/>
              </a:xfrm>
              <a:prstGeom prst="rect">
                <a:avLst/>
              </a:prstGeom>
            </p:spPr>
            <p:txBody>
              <a:bodyPr wrap="none" lIns="0" tIns="0" rIns="0" bIns="0">
                <a:spAutoFit/>
              </a:bodyPr>
              <a:lstStyle/>
              <a:p>
                <a:pPr algn="ctr"/>
                <a:r>
                  <a:rPr lang="es-CO" sz="1200" b="1" dirty="0" smtClean="0"/>
                  <a:t>Materialismo </a:t>
                </a:r>
              </a:p>
              <a:p>
                <a:pPr algn="ctr"/>
                <a:r>
                  <a:rPr lang="es-CO" sz="1200" b="1" dirty="0" smtClean="0"/>
                  <a:t>dialéctico</a:t>
                </a:r>
                <a:endParaRPr lang="es-MX" sz="1200" b="1" dirty="0"/>
              </a:p>
            </p:txBody>
          </p:sp>
          <p:sp>
            <p:nvSpPr>
              <p:cNvPr id="40" name="Rectángulo 39"/>
              <p:cNvSpPr/>
              <p:nvPr/>
            </p:nvSpPr>
            <p:spPr>
              <a:xfrm rot="18337087">
                <a:off x="3984938" y="6130661"/>
                <a:ext cx="733279" cy="184666"/>
              </a:xfrm>
              <a:prstGeom prst="rect">
                <a:avLst/>
              </a:prstGeom>
            </p:spPr>
            <p:txBody>
              <a:bodyPr wrap="none" lIns="0" tIns="0" rIns="0" bIns="0">
                <a:spAutoFit/>
              </a:bodyPr>
              <a:lstStyle/>
              <a:p>
                <a:pPr algn="ctr"/>
                <a:r>
                  <a:rPr lang="es-419" sz="1200" b="1" dirty="0" smtClean="0"/>
                  <a:t>Positivismo</a:t>
                </a:r>
                <a:endParaRPr lang="es-MX" sz="1200" b="1" dirty="0"/>
              </a:p>
            </p:txBody>
          </p:sp>
          <p:sp>
            <p:nvSpPr>
              <p:cNvPr id="38" name="Rectángulo 37"/>
              <p:cNvSpPr/>
              <p:nvPr/>
            </p:nvSpPr>
            <p:spPr>
              <a:xfrm rot="18298121">
                <a:off x="2860599" y="6226943"/>
                <a:ext cx="998351" cy="184666"/>
              </a:xfrm>
              <a:prstGeom prst="rect">
                <a:avLst/>
              </a:prstGeom>
            </p:spPr>
            <p:txBody>
              <a:bodyPr wrap="none" lIns="0" tIns="0" rIns="0" bIns="0">
                <a:spAutoFit/>
              </a:bodyPr>
              <a:lstStyle/>
              <a:p>
                <a:pPr algn="ctr"/>
                <a:r>
                  <a:rPr lang="es-419" sz="1200" b="1" dirty="0"/>
                  <a:t>Estructuralismo</a:t>
                </a:r>
                <a:endParaRPr lang="es-MX" sz="1200" b="1" dirty="0"/>
              </a:p>
            </p:txBody>
          </p:sp>
        </p:grpSp>
      </p:gr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fundamentación en los modelos epistémicos.</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a:solidFill>
            <a:srgbClr val="FFFFFF">
              <a:alpha val="60000"/>
            </a:srgbClr>
          </a:solid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MX" sz="1100" dirty="0">
                <a:solidFill>
                  <a:schemeClr val="dk1"/>
                </a:solidFill>
              </a:rPr>
              <a:t>De fondo de pantalla se observan varios libros abiertos y detrás un tablero.</a:t>
            </a:r>
          </a:p>
          <a:p>
            <a:pPr>
              <a:spcBef>
                <a:spcPts val="0"/>
              </a:spcBef>
            </a:pPr>
            <a:r>
              <a:rPr lang="es-419" sz="1100" dirty="0" smtClean="0">
                <a:solidFill>
                  <a:schemeClr val="dk1"/>
                </a:solidFill>
              </a:rPr>
              <a:t>Identificador de imagen libros menú: </a:t>
            </a:r>
            <a:r>
              <a:rPr lang="es-MX" sz="1100" dirty="0"/>
              <a:t>10109137</a:t>
            </a:r>
            <a:endParaRPr lang="es-MX" sz="1100" dirty="0">
              <a:solidFill>
                <a:schemeClr val="dk1"/>
              </a:solidFill>
            </a:endParaRPr>
          </a:p>
          <a:p>
            <a:pPr>
              <a:spcBef>
                <a:spcPts val="0"/>
              </a:spcBef>
            </a:pPr>
            <a:r>
              <a:rPr lang="es-CO" sz="1100" dirty="0" smtClean="0">
                <a:solidFill>
                  <a:schemeClr val="dk1"/>
                </a:solidFill>
              </a:rPr>
              <a:t>Fuente</a:t>
            </a:r>
            <a:r>
              <a:rPr lang="es-CO" sz="1100" dirty="0">
                <a:solidFill>
                  <a:schemeClr val="dk1"/>
                </a:solidFill>
              </a:rPr>
              <a:t>: </a:t>
            </a:r>
            <a:r>
              <a:rPr lang="es-CO" sz="1100" dirty="0">
                <a:solidFill>
                  <a:schemeClr val="dk1"/>
                </a:solidFill>
                <a:hlinkClick r:id="rId4"/>
              </a:rPr>
              <a:t>https://</a:t>
            </a:r>
            <a:r>
              <a:rPr lang="es-CO" sz="1100" dirty="0" smtClean="0">
                <a:solidFill>
                  <a:schemeClr val="dk1"/>
                </a:solidFill>
                <a:hlinkClick r:id="rId4"/>
              </a:rPr>
              <a:t>es.123rf.com</a:t>
            </a:r>
            <a:endParaRPr lang="es-CO" sz="1100" dirty="0" smtClean="0">
              <a:solidFill>
                <a:schemeClr val="dk1"/>
              </a:solidFill>
            </a:endParaRPr>
          </a:p>
          <a:p>
            <a:pPr>
              <a:spcBef>
                <a:spcPts val="0"/>
              </a:spcBef>
            </a:pPr>
            <a:endParaRPr lang="es-MX" sz="1100" dirty="0">
              <a:solidFill>
                <a:schemeClr val="dk1"/>
              </a:solidFill>
            </a:endParaRPr>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7" name="Rectángulo redondeado 16"/>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44" name="Rectángulo 43"/>
          <p:cNvSpPr/>
          <p:nvPr/>
        </p:nvSpPr>
        <p:spPr>
          <a:xfrm>
            <a:off x="3335374" y="3144631"/>
            <a:ext cx="3993270" cy="1169551"/>
          </a:xfrm>
          <a:prstGeom prst="rect">
            <a:avLst/>
          </a:prstGeom>
        </p:spPr>
        <p:txBody>
          <a:bodyPr wrap="square">
            <a:spAutoFit/>
          </a:bodyPr>
          <a:lstStyle/>
          <a:p>
            <a:r>
              <a:rPr lang="es-MX" sz="1400" dirty="0" smtClean="0"/>
              <a:t>A continuación, encontrará los principales planteamientos de los siguientes modelos epistémicos con relación a la investigación:</a:t>
            </a:r>
          </a:p>
          <a:p>
            <a:endParaRPr lang="es-MX" sz="1400" dirty="0" smtClean="0"/>
          </a:p>
          <a:p>
            <a:endParaRPr lang="es-419" sz="1400" dirty="0"/>
          </a:p>
        </p:txBody>
      </p:sp>
      <p:pic>
        <p:nvPicPr>
          <p:cNvPr id="39" name="Imagen 38"/>
          <p:cNvPicPr>
            <a:picLocks noChangeAspect="1"/>
          </p:cNvPicPr>
          <p:nvPr/>
        </p:nvPicPr>
        <p:blipFill>
          <a:blip r:embed="rId5"/>
          <a:stretch>
            <a:fillRect/>
          </a:stretch>
        </p:blipFill>
        <p:spPr>
          <a:xfrm flipH="1">
            <a:off x="142768" y="2979583"/>
            <a:ext cx="1568003" cy="1729684"/>
          </a:xfrm>
          <a:prstGeom prst="rect">
            <a:avLst/>
          </a:prstGeom>
        </p:spPr>
      </p:pic>
      <p:grpSp>
        <p:nvGrpSpPr>
          <p:cNvPr id="6" name="Grupo 5"/>
          <p:cNvGrpSpPr/>
          <p:nvPr/>
        </p:nvGrpSpPr>
        <p:grpSpPr>
          <a:xfrm>
            <a:off x="386761" y="3320418"/>
            <a:ext cx="1105711" cy="1027461"/>
            <a:chOff x="566743" y="3290026"/>
            <a:chExt cx="1105711" cy="1027461"/>
          </a:xfrm>
        </p:grpSpPr>
        <p:sp>
          <p:nvSpPr>
            <p:cNvPr id="2" name="Elipse 1"/>
            <p:cNvSpPr/>
            <p:nvPr/>
          </p:nvSpPr>
          <p:spPr>
            <a:xfrm>
              <a:off x="1017735" y="3511380"/>
              <a:ext cx="464782" cy="37527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6146" name="Picture 2" descr="https://previews.123rf.com/images/rrraven/rrraven1403/rrraven140300208/26427988-vector-lupa-Foto-de-archiv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566743" y="3290026"/>
              <a:ext cx="1105711" cy="1027461"/>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a:t>Se presenta un menú de </a:t>
            </a:r>
            <a:r>
              <a:rPr lang="es-419" sz="1100" dirty="0" smtClean="0"/>
              <a:t>botones (libros) con  </a:t>
            </a:r>
            <a:r>
              <a:rPr lang="es-419" sz="1100" dirty="0"/>
              <a:t>los subtemas. Cada botón despliega la información a partir de pantallas con siguientes internos y ventanas emergentes (</a:t>
            </a:r>
            <a:r>
              <a:rPr lang="es-419" sz="1100" i="1" dirty="0" err="1"/>
              <a:t>popup</a:t>
            </a:r>
            <a:r>
              <a:rPr lang="es-419" sz="1100" dirty="0"/>
              <a:t>).</a:t>
            </a:r>
          </a:p>
          <a:p>
            <a:r>
              <a:rPr lang="es-419" sz="1100" dirty="0"/>
              <a:t>El título destacado corresponde al subtema a cursar.</a:t>
            </a:r>
          </a:p>
          <a:p>
            <a:r>
              <a:rPr lang="es-419" sz="1100" dirty="0" smtClean="0"/>
              <a:t>Los </a:t>
            </a:r>
            <a:r>
              <a:rPr lang="es-419" sz="1100" dirty="0"/>
              <a:t>indicadores rojos oscuros hacen referencia al número de internos</a:t>
            </a:r>
          </a:p>
          <a:p>
            <a:r>
              <a:rPr lang="es-419" sz="1100" dirty="0" smtClean="0"/>
              <a:t>N</a:t>
            </a:r>
            <a:r>
              <a:rPr lang="es-419" sz="1100" dirty="0"/>
              <a:t>° de internos: 2</a:t>
            </a:r>
            <a:endParaRPr lang="es-MX" sz="1100" dirty="0"/>
          </a:p>
          <a:p>
            <a:endParaRPr lang="es-419" sz="1100" dirty="0"/>
          </a:p>
        </p:txBody>
      </p:sp>
      <p:sp>
        <p:nvSpPr>
          <p:cNvPr id="35" name="Elipse 34"/>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2</a:t>
            </a:r>
            <a:endParaRPr lang="es-CO" sz="1200" dirty="0">
              <a:solidFill>
                <a:schemeClr val="bg1"/>
              </a:solidFill>
            </a:endParaRPr>
          </a:p>
        </p:txBody>
      </p:sp>
      <p:sp>
        <p:nvSpPr>
          <p:cNvPr id="49" name="Rectángulo 48"/>
          <p:cNvSpPr/>
          <p:nvPr/>
        </p:nvSpPr>
        <p:spPr>
          <a:xfrm>
            <a:off x="228646" y="5217642"/>
            <a:ext cx="1810669"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modelo para ingresar al contenido.</a:t>
            </a:r>
            <a:endParaRPr lang="es-MX" sz="1200" i="1" dirty="0">
              <a:solidFill>
                <a:schemeClr val="tx1"/>
              </a:solidFill>
            </a:endParaRPr>
          </a:p>
        </p:txBody>
      </p:sp>
      <p:sp>
        <p:nvSpPr>
          <p:cNvPr id="59" name="Cheurón 58"/>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34" name="Rectángulo redondeado 33"/>
          <p:cNvSpPr/>
          <p:nvPr/>
        </p:nvSpPr>
        <p:spPr>
          <a:xfrm>
            <a:off x="0" y="1276436"/>
            <a:ext cx="3630706" cy="569409"/>
          </a:xfrm>
          <a:prstGeom prst="roundRect">
            <a:avLst>
              <a:gd name="adj" fmla="val 0"/>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2" name="Rectángulo 11"/>
          <p:cNvSpPr/>
          <p:nvPr/>
        </p:nvSpPr>
        <p:spPr>
          <a:xfrm>
            <a:off x="-34760" y="1238631"/>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solidFill>
                  <a:prstClr val="black"/>
                </a:solidFill>
              </a:rPr>
              <a:t>Los modelos epistémicos en investigación</a:t>
            </a:r>
          </a:p>
          <a:p>
            <a:pPr lvl="0">
              <a:lnSpc>
                <a:spcPct val="90000"/>
              </a:lnSpc>
              <a:spcBef>
                <a:spcPts val="1000"/>
              </a:spcBef>
            </a:pPr>
            <a:r>
              <a:rPr lang="es-419" sz="1100" b="1" dirty="0">
                <a:solidFill>
                  <a:srgbClr val="C00000"/>
                </a:solidFill>
              </a:rPr>
              <a:t>Subtema</a:t>
            </a:r>
            <a:r>
              <a:rPr lang="es-419" sz="1100" b="1" dirty="0"/>
              <a:t>: </a:t>
            </a:r>
            <a:r>
              <a:rPr lang="es-MX" sz="1100" b="1" dirty="0"/>
              <a:t>Los modelos epistémicos en investigación</a:t>
            </a:r>
          </a:p>
        </p:txBody>
      </p:sp>
      <p:sp>
        <p:nvSpPr>
          <p:cNvPr id="56" name="Rectángulo 55"/>
          <p:cNvSpPr/>
          <p:nvPr/>
        </p:nvSpPr>
        <p:spPr>
          <a:xfrm>
            <a:off x="8412437" y="1391594"/>
            <a:ext cx="1105371" cy="318721"/>
          </a:xfrm>
          <a:prstGeom prst="rect">
            <a:avLst/>
          </a:prstGeom>
          <a:solidFill>
            <a:schemeClr val="bg1">
              <a:lumMod val="75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200" dirty="0" smtClean="0"/>
              <a:t>Volver al menú</a:t>
            </a:r>
            <a:endParaRPr lang="es-MX" sz="1200" dirty="0"/>
          </a:p>
        </p:txBody>
      </p:sp>
    </p:spTree>
    <p:extLst>
      <p:ext uri="{BB962C8B-B14F-4D97-AF65-F5344CB8AC3E}">
        <p14:creationId xmlns:p14="http://schemas.microsoft.com/office/powerpoint/2010/main" val="897776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6" descr="https://previews.123rf.com/images/belchonock/belchonock1411/belchonock141101927/33284211-Libro-abierto-en-la-mesa-de-madera-sobre-fondo-natural-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t="12439"/>
          <a:stretch/>
        </p:blipFill>
        <p:spPr bwMode="auto">
          <a:xfrm>
            <a:off x="0" y="1276436"/>
            <a:ext cx="9637532" cy="5621534"/>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upo 58"/>
          <p:cNvGrpSpPr/>
          <p:nvPr/>
        </p:nvGrpSpPr>
        <p:grpSpPr>
          <a:xfrm>
            <a:off x="2267961" y="5513030"/>
            <a:ext cx="7279255" cy="1357354"/>
            <a:chOff x="1943076" y="4421147"/>
            <a:chExt cx="7279255" cy="1357354"/>
          </a:xfrm>
        </p:grpSpPr>
        <p:pic>
          <p:nvPicPr>
            <p:cNvPr id="60" name="Imagen 59"/>
            <p:cNvPicPr>
              <a:picLocks noChangeAspect="1"/>
            </p:cNvPicPr>
            <p:nvPr/>
          </p:nvPicPr>
          <p:blipFill rotWithShape="1">
            <a:blip r:embed="rId3"/>
            <a:srcRect b="9125"/>
            <a:stretch/>
          </p:blipFill>
          <p:spPr>
            <a:xfrm>
              <a:off x="1943076" y="4421147"/>
              <a:ext cx="7279255" cy="1357354"/>
            </a:xfrm>
            <a:prstGeom prst="rect">
              <a:avLst/>
            </a:prstGeom>
          </p:spPr>
        </p:pic>
        <p:grpSp>
          <p:nvGrpSpPr>
            <p:cNvPr id="61" name="Grupo 60"/>
            <p:cNvGrpSpPr/>
            <p:nvPr/>
          </p:nvGrpSpPr>
          <p:grpSpPr>
            <a:xfrm>
              <a:off x="3534142" y="4765238"/>
              <a:ext cx="5335360" cy="998351"/>
              <a:chOff x="3267442" y="5820100"/>
              <a:chExt cx="5335360" cy="998351"/>
            </a:xfrm>
          </p:grpSpPr>
          <p:sp>
            <p:nvSpPr>
              <p:cNvPr id="62" name="Rectángulo 61"/>
              <p:cNvSpPr/>
              <p:nvPr/>
            </p:nvSpPr>
            <p:spPr>
              <a:xfrm rot="18138149">
                <a:off x="7095511" y="6225976"/>
                <a:ext cx="841577" cy="184666"/>
              </a:xfrm>
              <a:prstGeom prst="rect">
                <a:avLst/>
              </a:prstGeom>
            </p:spPr>
            <p:txBody>
              <a:bodyPr wrap="none" lIns="0" tIns="0" rIns="0" bIns="0">
                <a:spAutoFit/>
              </a:bodyPr>
              <a:lstStyle/>
              <a:p>
                <a:pPr algn="ctr"/>
                <a:r>
                  <a:rPr lang="es-419" sz="1200" b="1" dirty="0" smtClean="0"/>
                  <a:t>Pragmatismo</a:t>
                </a:r>
                <a:endParaRPr lang="es-MX" sz="1200" b="1" dirty="0"/>
              </a:p>
            </p:txBody>
          </p:sp>
          <p:sp>
            <p:nvSpPr>
              <p:cNvPr id="63" name="Rectángulo 62"/>
              <p:cNvSpPr/>
              <p:nvPr/>
            </p:nvSpPr>
            <p:spPr>
              <a:xfrm rot="18090617">
                <a:off x="8362960" y="6074921"/>
                <a:ext cx="295017" cy="184666"/>
              </a:xfrm>
              <a:prstGeom prst="rect">
                <a:avLst/>
              </a:prstGeom>
            </p:spPr>
            <p:txBody>
              <a:bodyPr wrap="none" lIns="0" tIns="0" rIns="0" bIns="0">
                <a:spAutoFit/>
              </a:bodyPr>
              <a:lstStyle/>
              <a:p>
                <a:pPr algn="ctr"/>
                <a:r>
                  <a:rPr lang="es-419" sz="1200" b="1" dirty="0" smtClean="0"/>
                  <a:t>Reto</a:t>
                </a:r>
                <a:endParaRPr lang="es-MX" sz="1200" b="1" dirty="0"/>
              </a:p>
            </p:txBody>
          </p:sp>
          <p:sp>
            <p:nvSpPr>
              <p:cNvPr id="64" name="Rectángulo 63"/>
              <p:cNvSpPr/>
              <p:nvPr/>
            </p:nvSpPr>
            <p:spPr>
              <a:xfrm rot="18064072">
                <a:off x="6046663" y="6108432"/>
                <a:ext cx="912109" cy="369332"/>
              </a:xfrm>
              <a:prstGeom prst="rect">
                <a:avLst/>
              </a:prstGeom>
            </p:spPr>
            <p:txBody>
              <a:bodyPr wrap="none" lIns="0" tIns="0" rIns="0" bIns="0">
                <a:spAutoFit/>
              </a:bodyPr>
              <a:lstStyle/>
              <a:p>
                <a:pPr algn="ctr"/>
                <a:r>
                  <a:rPr lang="es-CO" sz="1200" b="1" dirty="0" smtClean="0"/>
                  <a:t>Pragmatismo  </a:t>
                </a:r>
              </a:p>
              <a:p>
                <a:pPr algn="ctr"/>
                <a:r>
                  <a:rPr lang="es-CO" sz="1200" b="1" dirty="0" smtClean="0"/>
                  <a:t>sociologista</a:t>
                </a:r>
                <a:endParaRPr lang="es-MX" sz="1200" b="1" dirty="0"/>
              </a:p>
            </p:txBody>
          </p:sp>
          <p:sp>
            <p:nvSpPr>
              <p:cNvPr id="65" name="Rectángulo 64"/>
              <p:cNvSpPr/>
              <p:nvPr/>
            </p:nvSpPr>
            <p:spPr>
              <a:xfrm rot="18167010">
                <a:off x="4888678" y="6133831"/>
                <a:ext cx="886398" cy="369332"/>
              </a:xfrm>
              <a:prstGeom prst="rect">
                <a:avLst/>
              </a:prstGeom>
            </p:spPr>
            <p:txBody>
              <a:bodyPr wrap="none" lIns="0" tIns="0" rIns="0" bIns="0">
                <a:spAutoFit/>
              </a:bodyPr>
              <a:lstStyle/>
              <a:p>
                <a:pPr algn="ctr"/>
                <a:r>
                  <a:rPr lang="es-CO" sz="1200" b="1" dirty="0" smtClean="0"/>
                  <a:t>Materialismo </a:t>
                </a:r>
              </a:p>
              <a:p>
                <a:pPr algn="ctr"/>
                <a:r>
                  <a:rPr lang="es-CO" sz="1200" b="1" dirty="0" smtClean="0"/>
                  <a:t>dialéctico</a:t>
                </a:r>
                <a:endParaRPr lang="es-MX" sz="1200" b="1" dirty="0"/>
              </a:p>
            </p:txBody>
          </p:sp>
          <p:sp>
            <p:nvSpPr>
              <p:cNvPr id="70" name="Rectángulo 69"/>
              <p:cNvSpPr/>
              <p:nvPr/>
            </p:nvSpPr>
            <p:spPr>
              <a:xfrm rot="18337087">
                <a:off x="3984938" y="6130661"/>
                <a:ext cx="733279" cy="184666"/>
              </a:xfrm>
              <a:prstGeom prst="rect">
                <a:avLst/>
              </a:prstGeom>
            </p:spPr>
            <p:txBody>
              <a:bodyPr wrap="none" lIns="0" tIns="0" rIns="0" bIns="0">
                <a:spAutoFit/>
              </a:bodyPr>
              <a:lstStyle/>
              <a:p>
                <a:pPr algn="ctr"/>
                <a:r>
                  <a:rPr lang="es-419" sz="1200" b="1" dirty="0" smtClean="0"/>
                  <a:t>Positivismo</a:t>
                </a:r>
                <a:endParaRPr lang="es-MX" sz="1200" b="1" dirty="0"/>
              </a:p>
            </p:txBody>
          </p:sp>
          <p:sp>
            <p:nvSpPr>
              <p:cNvPr id="71" name="Rectángulo 70"/>
              <p:cNvSpPr/>
              <p:nvPr/>
            </p:nvSpPr>
            <p:spPr>
              <a:xfrm rot="18298121">
                <a:off x="2860599" y="6226943"/>
                <a:ext cx="998351" cy="18466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419" sz="1200" dirty="0">
                    <a:solidFill>
                      <a:schemeClr val="bg1"/>
                    </a:solidFill>
                  </a:rPr>
                  <a:t>Estructuralismo</a:t>
                </a:r>
                <a:endParaRPr lang="es-MX" sz="1200" dirty="0">
                  <a:solidFill>
                    <a:schemeClr val="bg1"/>
                  </a:solidFill>
                </a:endParaRPr>
              </a:p>
            </p:txBody>
          </p:sp>
        </p:grpSp>
      </p:grpSp>
      <p:sp>
        <p:nvSpPr>
          <p:cNvPr id="51" name="Rectángulo redondeado 50"/>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fundamentación en los modelos epistémicos.</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a:solidFill>
            <a:srgbClr val="FFFFFF">
              <a:alpha val="60000"/>
            </a:srgbClr>
          </a:solid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419" sz="1100" dirty="0">
                <a:solidFill>
                  <a:schemeClr val="dk1"/>
                </a:solidFill>
              </a:rPr>
              <a:t>El esquema debe tener </a:t>
            </a:r>
            <a:r>
              <a:rPr lang="es-419" sz="1100" dirty="0" smtClean="0">
                <a:solidFill>
                  <a:schemeClr val="dk1"/>
                </a:solidFill>
              </a:rPr>
              <a:t>diseño.</a:t>
            </a:r>
            <a:endParaRPr lang="es-MX" sz="1100" dirty="0">
              <a:solidFill>
                <a:schemeClr val="dk1"/>
              </a:solidFill>
            </a:endParaRPr>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22" name="Cheurón 21"/>
          <p:cNvSpPr/>
          <p:nvPr/>
        </p:nvSpPr>
        <p:spPr>
          <a:xfrm>
            <a:off x="93598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3" name="Elipse 22"/>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1</a:t>
            </a:r>
            <a:endParaRPr lang="es-CO" sz="1200" dirty="0">
              <a:solidFill>
                <a:schemeClr val="bg1"/>
              </a:solidFill>
            </a:endParaRPr>
          </a:p>
        </p:txBody>
      </p:sp>
      <p:sp>
        <p:nvSpPr>
          <p:cNvPr id="34" name="Rectángulo 33"/>
          <p:cNvSpPr/>
          <p:nvPr/>
        </p:nvSpPr>
        <p:spPr>
          <a:xfrm>
            <a:off x="2911081" y="3636295"/>
            <a:ext cx="5506268" cy="307777"/>
          </a:xfrm>
          <a:prstGeom prst="rect">
            <a:avLst/>
          </a:prstGeom>
        </p:spPr>
        <p:txBody>
          <a:bodyPr wrap="square">
            <a:spAutoFit/>
          </a:bodyPr>
          <a:lstStyle/>
          <a:p>
            <a:r>
              <a:rPr lang="es-MX" sz="1400" dirty="0" smtClean="0"/>
              <a:t>Investigar </a:t>
            </a:r>
            <a:r>
              <a:rPr lang="es-MX" sz="1400" dirty="0"/>
              <a:t>es analizar y explicar a partir de las estructuras.</a:t>
            </a:r>
            <a:endParaRPr lang="es-CO" sz="1400" dirty="0"/>
          </a:p>
        </p:txBody>
      </p:sp>
      <p:sp>
        <p:nvSpPr>
          <p:cNvPr id="44" name="Rectángulo 43"/>
          <p:cNvSpPr/>
          <p:nvPr/>
        </p:nvSpPr>
        <p:spPr>
          <a:xfrm>
            <a:off x="2911081" y="1924946"/>
            <a:ext cx="6565002" cy="738664"/>
          </a:xfrm>
          <a:prstGeom prst="rect">
            <a:avLst/>
          </a:prstGeom>
        </p:spPr>
        <p:txBody>
          <a:bodyPr wrap="square">
            <a:spAutoFit/>
          </a:bodyPr>
          <a:lstStyle/>
          <a:p>
            <a:r>
              <a:rPr lang="es-MX" sz="1400" dirty="0"/>
              <a:t>U</a:t>
            </a:r>
            <a:r>
              <a:rPr lang="es-MX" sz="1400" dirty="0" smtClean="0"/>
              <a:t>n </a:t>
            </a:r>
            <a:r>
              <a:rPr lang="es-MX" sz="1400" dirty="0"/>
              <a:t>modelo epistémico de conocimiento que intenta dilucidar la realidad descubriendo la estructura inmanente a los objetos (Gutiérrez Pantoja, 1984). </a:t>
            </a:r>
            <a:r>
              <a:rPr lang="es-MX" sz="1400" dirty="0" smtClean="0"/>
              <a:t>Plantea </a:t>
            </a:r>
            <a:r>
              <a:rPr lang="es-CO" sz="1400" dirty="0" smtClean="0"/>
              <a:t>que </a:t>
            </a:r>
            <a:r>
              <a:rPr lang="es-CO" sz="1400" dirty="0"/>
              <a:t>el todo precede a las partes y se explica por su estructura interna (Vaccaro y Castro, 1987).</a:t>
            </a:r>
          </a:p>
        </p:txBody>
      </p:sp>
      <p:sp>
        <p:nvSpPr>
          <p:cNvPr id="45" name="Rectángulo 44"/>
          <p:cNvSpPr/>
          <p:nvPr/>
        </p:nvSpPr>
        <p:spPr>
          <a:xfrm>
            <a:off x="2936843" y="2696814"/>
            <a:ext cx="6375450" cy="738664"/>
          </a:xfrm>
          <a:prstGeom prst="rect">
            <a:avLst/>
          </a:prstGeom>
        </p:spPr>
        <p:txBody>
          <a:bodyPr wrap="square">
            <a:spAutoFit/>
          </a:bodyPr>
          <a:lstStyle/>
          <a:p>
            <a:r>
              <a:rPr lang="es-MX" sz="1400" dirty="0" smtClean="0"/>
              <a:t>Una </a:t>
            </a:r>
            <a:r>
              <a:rPr lang="es-MX" sz="1400" dirty="0"/>
              <a:t>reacción contra el “espíritu disociador” de los elementos constitutivos del todo, propio de la filosofía y la ciencia de los años </a:t>
            </a:r>
            <a:r>
              <a:rPr lang="es-MX" sz="1400" dirty="0" smtClean="0"/>
              <a:t>anteriores, </a:t>
            </a:r>
            <a:r>
              <a:rPr lang="es-MX" sz="1400" dirty="0"/>
              <a:t>no tanto como sistema filosófico, sino como método de investigación en las ciencias humanas.</a:t>
            </a:r>
            <a:endParaRPr lang="es-CO" sz="1400" dirty="0"/>
          </a:p>
        </p:txBody>
      </p:sp>
      <p:cxnSp>
        <p:nvCxnSpPr>
          <p:cNvPr id="19" name="Conector angular 18"/>
          <p:cNvCxnSpPr>
            <a:endCxn id="44" idx="1"/>
          </p:cNvCxnSpPr>
          <p:nvPr/>
        </p:nvCxnSpPr>
        <p:spPr>
          <a:xfrm flipV="1">
            <a:off x="1533136" y="2294278"/>
            <a:ext cx="1377945" cy="1225275"/>
          </a:xfrm>
          <a:prstGeom prst="bentConnector3">
            <a:avLst>
              <a:gd name="adj1" fmla="val 20507"/>
            </a:avLst>
          </a:prstGeom>
        </p:spPr>
        <p:style>
          <a:lnRef idx="1">
            <a:schemeClr val="accent1"/>
          </a:lnRef>
          <a:fillRef idx="0">
            <a:schemeClr val="accent1"/>
          </a:fillRef>
          <a:effectRef idx="0">
            <a:schemeClr val="accent1"/>
          </a:effectRef>
          <a:fontRef idx="minor">
            <a:schemeClr val="tx1"/>
          </a:fontRef>
        </p:style>
      </p:cxnSp>
      <p:cxnSp>
        <p:nvCxnSpPr>
          <p:cNvPr id="46" name="Conector angular 45"/>
          <p:cNvCxnSpPr>
            <a:endCxn id="45" idx="1"/>
          </p:cNvCxnSpPr>
          <p:nvPr/>
        </p:nvCxnSpPr>
        <p:spPr>
          <a:xfrm flipV="1">
            <a:off x="1533136" y="3066146"/>
            <a:ext cx="1403707" cy="453408"/>
          </a:xfrm>
          <a:prstGeom prst="bentConnector3">
            <a:avLst>
              <a:gd name="adj1" fmla="val 20143"/>
            </a:avLst>
          </a:prstGeom>
        </p:spPr>
        <p:style>
          <a:lnRef idx="1">
            <a:schemeClr val="accent1"/>
          </a:lnRef>
          <a:fillRef idx="0">
            <a:schemeClr val="accent1"/>
          </a:fillRef>
          <a:effectRef idx="0">
            <a:schemeClr val="accent1"/>
          </a:effectRef>
          <a:fontRef idx="minor">
            <a:schemeClr val="tx1"/>
          </a:fontRef>
        </p:style>
      </p:cxnSp>
      <p:cxnSp>
        <p:nvCxnSpPr>
          <p:cNvPr id="56" name="Conector angular 55"/>
          <p:cNvCxnSpPr>
            <a:endCxn id="34" idx="1"/>
          </p:cNvCxnSpPr>
          <p:nvPr/>
        </p:nvCxnSpPr>
        <p:spPr>
          <a:xfrm>
            <a:off x="1533136" y="3519553"/>
            <a:ext cx="1377945" cy="270631"/>
          </a:xfrm>
          <a:prstGeom prst="bentConnector3">
            <a:avLst>
              <a:gd name="adj1" fmla="val 20507"/>
            </a:avLst>
          </a:prstGeom>
        </p:spPr>
        <p:style>
          <a:lnRef idx="1">
            <a:schemeClr val="accent1"/>
          </a:lnRef>
          <a:fillRef idx="0">
            <a:schemeClr val="accent1"/>
          </a:fillRef>
          <a:effectRef idx="0">
            <a:schemeClr val="accent1"/>
          </a:effectRef>
          <a:fontRef idx="minor">
            <a:schemeClr val="tx1"/>
          </a:fontRef>
        </p:style>
      </p:cxnSp>
      <p:sp>
        <p:nvSpPr>
          <p:cNvPr id="40" name="Rectángulo 39"/>
          <p:cNvSpPr/>
          <p:nvPr/>
        </p:nvSpPr>
        <p:spPr>
          <a:xfrm>
            <a:off x="2003519" y="2992758"/>
            <a:ext cx="872355" cy="261610"/>
          </a:xfrm>
          <a:prstGeom prst="rect">
            <a:avLst/>
          </a:prstGeom>
          <a:solidFill>
            <a:schemeClr val="bg1"/>
          </a:solidFill>
        </p:spPr>
        <p:txBody>
          <a:bodyPr wrap="none">
            <a:spAutoFit/>
          </a:bodyPr>
          <a:lstStyle/>
          <a:p>
            <a:pPr algn="ctr"/>
            <a:r>
              <a:rPr lang="es-419" sz="1100" b="1" dirty="0" smtClean="0">
                <a:solidFill>
                  <a:srgbClr val="000000"/>
                </a:solidFill>
                <a:latin typeface="Calibri" panose="020F0502020204030204" pitchFamily="34" charset="0"/>
                <a:ea typeface="MS PGothic" panose="020B0600070205080204" pitchFamily="34" charset="-128"/>
              </a:rPr>
              <a:t>Surge como</a:t>
            </a:r>
            <a:endParaRPr lang="es-CO" sz="1100" b="1" dirty="0">
              <a:solidFill>
                <a:srgbClr val="000000"/>
              </a:solidFill>
              <a:latin typeface="Calibri" panose="020F0502020204030204" pitchFamily="34" charset="0"/>
              <a:ea typeface="MS PGothic" panose="020B0600070205080204" pitchFamily="34" charset="-128"/>
            </a:endParaRPr>
          </a:p>
        </p:txBody>
      </p:sp>
      <p:sp>
        <p:nvSpPr>
          <p:cNvPr id="37" name="Rectángulo 36"/>
          <p:cNvSpPr/>
          <p:nvPr/>
        </p:nvSpPr>
        <p:spPr>
          <a:xfrm>
            <a:off x="2255142" y="2082236"/>
            <a:ext cx="309700" cy="261610"/>
          </a:xfrm>
          <a:prstGeom prst="rect">
            <a:avLst/>
          </a:prstGeom>
          <a:solidFill>
            <a:schemeClr val="bg1"/>
          </a:solidFill>
        </p:spPr>
        <p:txBody>
          <a:bodyPr wrap="none">
            <a:spAutoFit/>
          </a:bodyPr>
          <a:lstStyle/>
          <a:p>
            <a:r>
              <a:rPr lang="es-CO" sz="1100" b="1" dirty="0" smtClean="0">
                <a:solidFill>
                  <a:srgbClr val="000000"/>
                </a:solidFill>
                <a:latin typeface="Calibri" panose="020F0502020204030204" pitchFamily="34" charset="0"/>
                <a:ea typeface="MS PGothic" panose="020B0600070205080204" pitchFamily="34" charset="-128"/>
              </a:rPr>
              <a:t>Es</a:t>
            </a:r>
            <a:endParaRPr lang="es-CO" sz="1100" b="1" dirty="0"/>
          </a:p>
        </p:txBody>
      </p:sp>
      <p:sp>
        <p:nvSpPr>
          <p:cNvPr id="43" name="Rectángulo 42"/>
          <p:cNvSpPr/>
          <p:nvPr/>
        </p:nvSpPr>
        <p:spPr>
          <a:xfrm>
            <a:off x="2049584" y="3537479"/>
            <a:ext cx="780227" cy="430887"/>
          </a:xfrm>
          <a:prstGeom prst="rect">
            <a:avLst/>
          </a:prstGeom>
          <a:solidFill>
            <a:schemeClr val="bg1"/>
          </a:solidFill>
        </p:spPr>
        <p:txBody>
          <a:bodyPr wrap="square">
            <a:spAutoFit/>
          </a:bodyPr>
          <a:lstStyle/>
          <a:p>
            <a:pPr algn="ctr"/>
            <a:r>
              <a:rPr lang="es-CO" sz="1100" b="1" dirty="0" smtClean="0">
                <a:solidFill>
                  <a:srgbClr val="000000"/>
                </a:solidFill>
                <a:latin typeface="Calibri" panose="020F0502020204030204" pitchFamily="34" charset="0"/>
                <a:ea typeface="MS PGothic" panose="020B0600070205080204" pitchFamily="34" charset="-128"/>
              </a:rPr>
              <a:t>Se define que</a:t>
            </a:r>
            <a:endParaRPr lang="es-CO" sz="1100" b="1" dirty="0"/>
          </a:p>
        </p:txBody>
      </p:sp>
      <p:sp>
        <p:nvSpPr>
          <p:cNvPr id="66" name="Rectángulo 65"/>
          <p:cNvSpPr/>
          <p:nvPr/>
        </p:nvSpPr>
        <p:spPr>
          <a:xfrm>
            <a:off x="2911081" y="4021530"/>
            <a:ext cx="5506268" cy="307777"/>
          </a:xfrm>
          <a:prstGeom prst="rect">
            <a:avLst/>
          </a:prstGeom>
        </p:spPr>
        <p:txBody>
          <a:bodyPr wrap="square">
            <a:spAutoFit/>
          </a:bodyPr>
          <a:lstStyle/>
          <a:p>
            <a:r>
              <a:rPr lang="es-MX" sz="1400" dirty="0" smtClean="0"/>
              <a:t>El </a:t>
            </a:r>
            <a:r>
              <a:rPr lang="es-MX" sz="1400" dirty="0"/>
              <a:t>cartesianismo y el </a:t>
            </a:r>
            <a:r>
              <a:rPr lang="es-MX" sz="1400" dirty="0" smtClean="0"/>
              <a:t>empirismo.</a:t>
            </a:r>
            <a:endParaRPr lang="es-CO" sz="1400" dirty="0"/>
          </a:p>
        </p:txBody>
      </p:sp>
      <p:sp>
        <p:nvSpPr>
          <p:cNvPr id="68" name="Rectángulo 67"/>
          <p:cNvSpPr/>
          <p:nvPr/>
        </p:nvSpPr>
        <p:spPr>
          <a:xfrm>
            <a:off x="2936843" y="4562604"/>
            <a:ext cx="5506268" cy="307777"/>
          </a:xfrm>
          <a:prstGeom prst="rect">
            <a:avLst/>
          </a:prstGeom>
        </p:spPr>
        <p:txBody>
          <a:bodyPr wrap="square">
            <a:spAutoFit/>
          </a:bodyPr>
          <a:lstStyle/>
          <a:p>
            <a:r>
              <a:rPr lang="es-CO" sz="1400" dirty="0"/>
              <a:t>E</a:t>
            </a:r>
            <a:r>
              <a:rPr lang="es-CO" sz="1400" dirty="0" smtClean="0"/>
              <a:t>l asociacionismo. </a:t>
            </a:r>
            <a:endParaRPr lang="es-CO" sz="1400" dirty="0"/>
          </a:p>
        </p:txBody>
      </p:sp>
      <p:cxnSp>
        <p:nvCxnSpPr>
          <p:cNvPr id="76" name="Conector angular 75"/>
          <p:cNvCxnSpPr>
            <a:endCxn id="66" idx="1"/>
          </p:cNvCxnSpPr>
          <p:nvPr/>
        </p:nvCxnSpPr>
        <p:spPr>
          <a:xfrm>
            <a:off x="1533136" y="3519553"/>
            <a:ext cx="1377945" cy="655866"/>
          </a:xfrm>
          <a:prstGeom prst="bentConnector3">
            <a:avLst>
              <a:gd name="adj1" fmla="val 20968"/>
            </a:avLst>
          </a:prstGeom>
        </p:spPr>
        <p:style>
          <a:lnRef idx="1">
            <a:schemeClr val="accent1"/>
          </a:lnRef>
          <a:fillRef idx="0">
            <a:schemeClr val="accent1"/>
          </a:fillRef>
          <a:effectRef idx="0">
            <a:schemeClr val="accent1"/>
          </a:effectRef>
          <a:fontRef idx="minor">
            <a:schemeClr val="tx1"/>
          </a:fontRef>
        </p:style>
      </p:cxnSp>
      <p:cxnSp>
        <p:nvCxnSpPr>
          <p:cNvPr id="80" name="Conector angular 79"/>
          <p:cNvCxnSpPr>
            <a:endCxn id="68" idx="1"/>
          </p:cNvCxnSpPr>
          <p:nvPr/>
        </p:nvCxnSpPr>
        <p:spPr>
          <a:xfrm>
            <a:off x="1533136" y="3519553"/>
            <a:ext cx="1403707" cy="1196940"/>
          </a:xfrm>
          <a:prstGeom prst="bentConnector3">
            <a:avLst>
              <a:gd name="adj1" fmla="val 20143"/>
            </a:avLst>
          </a:prstGeom>
        </p:spPr>
        <p:style>
          <a:lnRef idx="1">
            <a:schemeClr val="accent1"/>
          </a:lnRef>
          <a:fillRef idx="0">
            <a:schemeClr val="accent1"/>
          </a:fillRef>
          <a:effectRef idx="0">
            <a:schemeClr val="accent1"/>
          </a:effectRef>
          <a:fontRef idx="minor">
            <a:schemeClr val="tx1"/>
          </a:fontRef>
        </p:style>
      </p:cxnSp>
      <p:sp>
        <p:nvSpPr>
          <p:cNvPr id="67" name="Rectángulo 66"/>
          <p:cNvSpPr/>
          <p:nvPr/>
        </p:nvSpPr>
        <p:spPr>
          <a:xfrm>
            <a:off x="2049584" y="3984835"/>
            <a:ext cx="780227" cy="430887"/>
          </a:xfrm>
          <a:prstGeom prst="rect">
            <a:avLst/>
          </a:prstGeom>
          <a:solidFill>
            <a:schemeClr val="bg1"/>
          </a:solidFill>
        </p:spPr>
        <p:txBody>
          <a:bodyPr wrap="square">
            <a:spAutoFit/>
          </a:bodyPr>
          <a:lstStyle/>
          <a:p>
            <a:pPr algn="ctr"/>
            <a:r>
              <a:rPr lang="es-CO" sz="1100" b="1" dirty="0" smtClean="0">
                <a:solidFill>
                  <a:srgbClr val="000000"/>
                </a:solidFill>
                <a:latin typeface="Calibri" panose="020F0502020204030204" pitchFamily="34" charset="0"/>
                <a:ea typeface="MS PGothic" panose="020B0600070205080204" pitchFamily="34" charset="-128"/>
              </a:rPr>
              <a:t>Inicia</a:t>
            </a:r>
          </a:p>
          <a:p>
            <a:pPr algn="ctr"/>
            <a:r>
              <a:rPr lang="es-CO" sz="1100" b="1" dirty="0" smtClean="0">
                <a:solidFill>
                  <a:srgbClr val="000000"/>
                </a:solidFill>
                <a:latin typeface="Calibri" panose="020F0502020204030204" pitchFamily="34" charset="0"/>
                <a:ea typeface="MS PGothic" panose="020B0600070205080204" pitchFamily="34" charset="-128"/>
              </a:rPr>
              <a:t>con</a:t>
            </a:r>
            <a:endParaRPr lang="es-CO" sz="1100" b="1" dirty="0"/>
          </a:p>
        </p:txBody>
      </p:sp>
      <p:sp>
        <p:nvSpPr>
          <p:cNvPr id="69" name="Rectángulo 68"/>
          <p:cNvSpPr/>
          <p:nvPr/>
        </p:nvSpPr>
        <p:spPr>
          <a:xfrm>
            <a:off x="2075346" y="4525909"/>
            <a:ext cx="780227" cy="430887"/>
          </a:xfrm>
          <a:prstGeom prst="rect">
            <a:avLst/>
          </a:prstGeom>
          <a:solidFill>
            <a:schemeClr val="bg1"/>
          </a:solidFill>
        </p:spPr>
        <p:txBody>
          <a:bodyPr wrap="square">
            <a:spAutoFit/>
          </a:bodyPr>
          <a:lstStyle/>
          <a:p>
            <a:pPr algn="ctr"/>
            <a:r>
              <a:rPr lang="es-CO" sz="1100" b="1" dirty="0" smtClean="0">
                <a:solidFill>
                  <a:srgbClr val="000000"/>
                </a:solidFill>
                <a:latin typeface="Calibri" panose="020F0502020204030204" pitchFamily="34" charset="0"/>
                <a:ea typeface="MS PGothic" panose="020B0600070205080204" pitchFamily="34" charset="-128"/>
              </a:rPr>
              <a:t>Culminó</a:t>
            </a:r>
          </a:p>
          <a:p>
            <a:pPr algn="ctr"/>
            <a:r>
              <a:rPr lang="es-CO" sz="1100" b="1" dirty="0" smtClean="0">
                <a:solidFill>
                  <a:srgbClr val="000000"/>
                </a:solidFill>
                <a:latin typeface="Calibri" panose="020F0502020204030204" pitchFamily="34" charset="0"/>
                <a:ea typeface="MS PGothic" panose="020B0600070205080204" pitchFamily="34" charset="-128"/>
              </a:rPr>
              <a:t>con</a:t>
            </a:r>
            <a:endParaRPr lang="es-CO" sz="1100" b="1" dirty="0"/>
          </a:p>
        </p:txBody>
      </p:sp>
      <p:sp>
        <p:nvSpPr>
          <p:cNvPr id="38" name="Rectángulo 37"/>
          <p:cNvSpPr/>
          <p:nvPr/>
        </p:nvSpPr>
        <p:spPr>
          <a:xfrm>
            <a:off x="113829" y="3177597"/>
            <a:ext cx="1572720" cy="674031"/>
          </a:xfrm>
          <a:prstGeom prst="rect">
            <a:avLst/>
          </a:prstGeom>
        </p:spPr>
        <p:txBody>
          <a:bodyPr wrap="square">
            <a:spAutoFit/>
          </a:bodyPr>
          <a:lstStyle/>
          <a:p>
            <a:pPr lvl="0">
              <a:lnSpc>
                <a:spcPct val="90000"/>
              </a:lnSpc>
              <a:spcBef>
                <a:spcPts val="1000"/>
              </a:spcBef>
            </a:pPr>
            <a:r>
              <a:rPr lang="es-MX" sz="1400" b="1" dirty="0" smtClean="0"/>
              <a:t>El </a:t>
            </a:r>
            <a:r>
              <a:rPr lang="es-MX" sz="1400" b="1" dirty="0"/>
              <a:t>estructuralismo en las ciencias sociales</a:t>
            </a:r>
          </a:p>
        </p:txBody>
      </p:sp>
      <p:sp>
        <p:nvSpPr>
          <p:cNvPr id="53" name="Rectángulo 52"/>
          <p:cNvSpPr/>
          <p:nvPr/>
        </p:nvSpPr>
        <p:spPr>
          <a:xfrm>
            <a:off x="228646" y="5217642"/>
            <a:ext cx="1810669"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modelo para ingresar al contenido.</a:t>
            </a:r>
            <a:endParaRPr lang="es-MX" sz="1200" i="1" dirty="0">
              <a:solidFill>
                <a:schemeClr val="tx1"/>
              </a:solidFill>
            </a:endParaRPr>
          </a:p>
        </p:txBody>
      </p:sp>
      <p:sp>
        <p:nvSpPr>
          <p:cNvPr id="52" name="Rectángulo redondeado 51"/>
          <p:cNvSpPr/>
          <p:nvPr/>
        </p:nvSpPr>
        <p:spPr>
          <a:xfrm>
            <a:off x="0" y="1262419"/>
            <a:ext cx="3630706" cy="569409"/>
          </a:xfrm>
          <a:prstGeom prst="roundRect">
            <a:avLst>
              <a:gd name="adj" fmla="val 0"/>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57" name="Marcador de texto 4"/>
          <p:cNvSpPr>
            <a:spLocks noGrp="1"/>
          </p:cNvSpPr>
          <p:nvPr>
            <p:ph type="body" sz="half" idx="12"/>
          </p:nvPr>
        </p:nvSpPr>
        <p:spPr>
          <a:xfrm>
            <a:off x="9672292" y="1427499"/>
            <a:ext cx="2461530" cy="3042900"/>
          </a:xfrm>
          <a:solidFill>
            <a:schemeClr val="bg1"/>
          </a:solidFill>
        </p:spPr>
        <p:txBody>
          <a:bodyPr/>
          <a:lstStyle/>
          <a:p>
            <a:r>
              <a:rPr lang="es-419" sz="1100" dirty="0" smtClean="0"/>
              <a:t>El botón  de avance muestra el  siguiente interno.</a:t>
            </a:r>
          </a:p>
          <a:p>
            <a:r>
              <a:rPr lang="es-419" sz="1100" dirty="0" smtClean="0"/>
              <a:t>N° de internos Estructuralismo: 4</a:t>
            </a:r>
            <a:endParaRPr lang="es-MX" sz="1100" dirty="0"/>
          </a:p>
        </p:txBody>
      </p:sp>
      <p:sp>
        <p:nvSpPr>
          <p:cNvPr id="12" name="Rectángulo 11"/>
          <p:cNvSpPr/>
          <p:nvPr/>
        </p:nvSpPr>
        <p:spPr>
          <a:xfrm>
            <a:off x="-41331" y="123913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solidFill>
                  <a:prstClr val="black"/>
                </a:solidFill>
              </a:rPr>
              <a:t>Los modelos epistémicos en investigación</a:t>
            </a:r>
          </a:p>
          <a:p>
            <a:pPr lvl="0">
              <a:lnSpc>
                <a:spcPct val="90000"/>
              </a:lnSpc>
              <a:spcBef>
                <a:spcPts val="1000"/>
              </a:spcBef>
            </a:pPr>
            <a:r>
              <a:rPr lang="es-419" sz="1100" b="1" dirty="0">
                <a:solidFill>
                  <a:srgbClr val="C00000"/>
                </a:solidFill>
              </a:rPr>
              <a:t>Subtema</a:t>
            </a:r>
            <a:r>
              <a:rPr lang="es-419" sz="1100" b="1" dirty="0"/>
              <a:t>: </a:t>
            </a:r>
            <a:r>
              <a:rPr lang="es-MX" sz="1100" b="1" dirty="0"/>
              <a:t>Origen, supuestos de implicaciones de cada </a:t>
            </a:r>
            <a:r>
              <a:rPr lang="es-MX" sz="1100" b="1" dirty="0" smtClean="0"/>
              <a:t>modelo</a:t>
            </a:r>
            <a:endParaRPr lang="es-MX" sz="1100" b="1" dirty="0"/>
          </a:p>
        </p:txBody>
      </p:sp>
    </p:spTree>
    <p:extLst>
      <p:ext uri="{BB962C8B-B14F-4D97-AF65-F5344CB8AC3E}">
        <p14:creationId xmlns:p14="http://schemas.microsoft.com/office/powerpoint/2010/main" val="1448755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6" descr="https://previews.123rf.com/images/belchonock/belchonock1411/belchonock141101927/33284211-Libro-abierto-en-la-mesa-de-madera-sobre-fondo-natural-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t="12439"/>
          <a:stretch/>
        </p:blipFill>
        <p:spPr bwMode="auto">
          <a:xfrm>
            <a:off x="0" y="1276436"/>
            <a:ext cx="9637532" cy="5621534"/>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upo 57"/>
          <p:cNvGrpSpPr/>
          <p:nvPr/>
        </p:nvGrpSpPr>
        <p:grpSpPr>
          <a:xfrm>
            <a:off x="2267961" y="5513030"/>
            <a:ext cx="7279255" cy="1357354"/>
            <a:chOff x="1943076" y="4421147"/>
            <a:chExt cx="7279255" cy="1357354"/>
          </a:xfrm>
        </p:grpSpPr>
        <p:pic>
          <p:nvPicPr>
            <p:cNvPr id="59" name="Imagen 58"/>
            <p:cNvPicPr>
              <a:picLocks noChangeAspect="1"/>
            </p:cNvPicPr>
            <p:nvPr/>
          </p:nvPicPr>
          <p:blipFill rotWithShape="1">
            <a:blip r:embed="rId3"/>
            <a:srcRect b="9125"/>
            <a:stretch/>
          </p:blipFill>
          <p:spPr>
            <a:xfrm>
              <a:off x="1943076" y="4421147"/>
              <a:ext cx="7279255" cy="1357354"/>
            </a:xfrm>
            <a:prstGeom prst="rect">
              <a:avLst/>
            </a:prstGeom>
          </p:spPr>
        </p:pic>
        <p:grpSp>
          <p:nvGrpSpPr>
            <p:cNvPr id="60" name="Grupo 59"/>
            <p:cNvGrpSpPr/>
            <p:nvPr/>
          </p:nvGrpSpPr>
          <p:grpSpPr>
            <a:xfrm>
              <a:off x="3534142" y="4765238"/>
              <a:ext cx="5335360" cy="998351"/>
              <a:chOff x="3267442" y="5820100"/>
              <a:chExt cx="5335360" cy="998351"/>
            </a:xfrm>
          </p:grpSpPr>
          <p:sp>
            <p:nvSpPr>
              <p:cNvPr id="61" name="Rectángulo 60"/>
              <p:cNvSpPr/>
              <p:nvPr/>
            </p:nvSpPr>
            <p:spPr>
              <a:xfrm rot="18138149">
                <a:off x="7095511" y="6225976"/>
                <a:ext cx="841577" cy="184666"/>
              </a:xfrm>
              <a:prstGeom prst="rect">
                <a:avLst/>
              </a:prstGeom>
            </p:spPr>
            <p:txBody>
              <a:bodyPr wrap="none" lIns="0" tIns="0" rIns="0" bIns="0">
                <a:spAutoFit/>
              </a:bodyPr>
              <a:lstStyle/>
              <a:p>
                <a:pPr algn="ctr"/>
                <a:r>
                  <a:rPr lang="es-419" sz="1200" b="1" dirty="0" smtClean="0"/>
                  <a:t>Pragmatismo</a:t>
                </a:r>
                <a:endParaRPr lang="es-MX" sz="1200" b="1" dirty="0"/>
              </a:p>
            </p:txBody>
          </p:sp>
          <p:sp>
            <p:nvSpPr>
              <p:cNvPr id="62" name="Rectángulo 61"/>
              <p:cNvSpPr/>
              <p:nvPr/>
            </p:nvSpPr>
            <p:spPr>
              <a:xfrm rot="18090617">
                <a:off x="8362960" y="6074921"/>
                <a:ext cx="295017" cy="184666"/>
              </a:xfrm>
              <a:prstGeom prst="rect">
                <a:avLst/>
              </a:prstGeom>
            </p:spPr>
            <p:txBody>
              <a:bodyPr wrap="none" lIns="0" tIns="0" rIns="0" bIns="0">
                <a:spAutoFit/>
              </a:bodyPr>
              <a:lstStyle/>
              <a:p>
                <a:pPr algn="ctr"/>
                <a:r>
                  <a:rPr lang="es-419" sz="1200" b="1" dirty="0" smtClean="0"/>
                  <a:t>Reto</a:t>
                </a:r>
                <a:endParaRPr lang="es-MX" sz="1200" b="1" dirty="0"/>
              </a:p>
            </p:txBody>
          </p:sp>
          <p:sp>
            <p:nvSpPr>
              <p:cNvPr id="63" name="Rectángulo 62"/>
              <p:cNvSpPr/>
              <p:nvPr/>
            </p:nvSpPr>
            <p:spPr>
              <a:xfrm rot="18064072">
                <a:off x="6046663" y="6108432"/>
                <a:ext cx="912109" cy="369332"/>
              </a:xfrm>
              <a:prstGeom prst="rect">
                <a:avLst/>
              </a:prstGeom>
            </p:spPr>
            <p:txBody>
              <a:bodyPr wrap="none" lIns="0" tIns="0" rIns="0" bIns="0">
                <a:spAutoFit/>
              </a:bodyPr>
              <a:lstStyle/>
              <a:p>
                <a:pPr algn="ctr"/>
                <a:r>
                  <a:rPr lang="es-CO" sz="1200" b="1" dirty="0" smtClean="0"/>
                  <a:t>Pragmatismo  </a:t>
                </a:r>
              </a:p>
              <a:p>
                <a:pPr algn="ctr"/>
                <a:r>
                  <a:rPr lang="es-CO" sz="1200" b="1" dirty="0" smtClean="0"/>
                  <a:t>sociologista</a:t>
                </a:r>
                <a:endParaRPr lang="es-MX" sz="1200" b="1" dirty="0"/>
              </a:p>
            </p:txBody>
          </p:sp>
          <p:sp>
            <p:nvSpPr>
              <p:cNvPr id="64" name="Rectángulo 63"/>
              <p:cNvSpPr/>
              <p:nvPr/>
            </p:nvSpPr>
            <p:spPr>
              <a:xfrm rot="18167010">
                <a:off x="4888678" y="6133831"/>
                <a:ext cx="886398" cy="369332"/>
              </a:xfrm>
              <a:prstGeom prst="rect">
                <a:avLst/>
              </a:prstGeom>
            </p:spPr>
            <p:txBody>
              <a:bodyPr wrap="none" lIns="0" tIns="0" rIns="0" bIns="0">
                <a:spAutoFit/>
              </a:bodyPr>
              <a:lstStyle/>
              <a:p>
                <a:pPr algn="ctr"/>
                <a:r>
                  <a:rPr lang="es-CO" sz="1200" b="1" dirty="0" smtClean="0"/>
                  <a:t>Materialismo </a:t>
                </a:r>
              </a:p>
              <a:p>
                <a:pPr algn="ctr"/>
                <a:r>
                  <a:rPr lang="es-CO" sz="1200" b="1" dirty="0" smtClean="0"/>
                  <a:t>dialéctico</a:t>
                </a:r>
                <a:endParaRPr lang="es-MX" sz="1200" b="1" dirty="0"/>
              </a:p>
            </p:txBody>
          </p:sp>
          <p:sp>
            <p:nvSpPr>
              <p:cNvPr id="65" name="Rectángulo 64"/>
              <p:cNvSpPr/>
              <p:nvPr/>
            </p:nvSpPr>
            <p:spPr>
              <a:xfrm rot="18337087">
                <a:off x="3984938" y="6130661"/>
                <a:ext cx="733279" cy="184666"/>
              </a:xfrm>
              <a:prstGeom prst="rect">
                <a:avLst/>
              </a:prstGeom>
            </p:spPr>
            <p:txBody>
              <a:bodyPr wrap="none" lIns="0" tIns="0" rIns="0" bIns="0">
                <a:spAutoFit/>
              </a:bodyPr>
              <a:lstStyle/>
              <a:p>
                <a:pPr algn="ctr"/>
                <a:r>
                  <a:rPr lang="es-419" sz="1200" b="1" dirty="0" smtClean="0"/>
                  <a:t>Positivismo</a:t>
                </a:r>
                <a:endParaRPr lang="es-MX" sz="1200" b="1" dirty="0"/>
              </a:p>
            </p:txBody>
          </p:sp>
          <p:sp>
            <p:nvSpPr>
              <p:cNvPr id="66" name="Rectángulo 65"/>
              <p:cNvSpPr/>
              <p:nvPr/>
            </p:nvSpPr>
            <p:spPr>
              <a:xfrm rot="18298121">
                <a:off x="2860599" y="6226943"/>
                <a:ext cx="998351" cy="18466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419" sz="1200" dirty="0">
                    <a:solidFill>
                      <a:schemeClr val="bg1"/>
                    </a:solidFill>
                  </a:rPr>
                  <a:t>Estructuralismo</a:t>
                </a:r>
                <a:endParaRPr lang="es-MX" sz="1200" dirty="0">
                  <a:solidFill>
                    <a:schemeClr val="bg1"/>
                  </a:solidFill>
                </a:endParaRPr>
              </a:p>
            </p:txBody>
          </p:sp>
        </p:grpSp>
      </p:grpSp>
      <p:sp>
        <p:nvSpPr>
          <p:cNvPr id="30" name="Rectángulo redondeado 29"/>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fundamentación en los modelos epistémicos.</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22" name="Cheurón 21"/>
          <p:cNvSpPr/>
          <p:nvPr/>
        </p:nvSpPr>
        <p:spPr>
          <a:xfrm>
            <a:off x="93598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3" name="Elipse 22"/>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2</a:t>
            </a:r>
            <a:endParaRPr lang="es-CO" sz="1200" dirty="0">
              <a:solidFill>
                <a:schemeClr val="bg1"/>
              </a:solidFill>
            </a:endParaRPr>
          </a:p>
        </p:txBody>
      </p:sp>
      <p:sp>
        <p:nvSpPr>
          <p:cNvPr id="42" name="Rectángulo 41"/>
          <p:cNvSpPr/>
          <p:nvPr/>
        </p:nvSpPr>
        <p:spPr>
          <a:xfrm>
            <a:off x="3141897" y="3173464"/>
            <a:ext cx="3211335" cy="1600438"/>
          </a:xfrm>
          <a:prstGeom prst="rect">
            <a:avLst/>
          </a:prstGeom>
        </p:spPr>
        <p:txBody>
          <a:bodyPr wrap="square">
            <a:spAutoFit/>
          </a:bodyPr>
          <a:lstStyle/>
          <a:p>
            <a:r>
              <a:rPr lang="es-MX" sz="1400" dirty="0"/>
              <a:t>El </a:t>
            </a:r>
            <a:r>
              <a:rPr lang="es-MX" sz="1400" dirty="0" smtClean="0"/>
              <a:t>organicismo: doctrina, cercana al estructuralismo, </a:t>
            </a:r>
            <a:r>
              <a:rPr lang="es-MX" sz="1400" dirty="0"/>
              <a:t>según la cual el mundo es un todo semejante a un organismo viviente. El organicismo en sociología concibe a la sociedad como un ser vivo con comportamientos parecidos a los de este.</a:t>
            </a:r>
            <a:endParaRPr lang="es-CO" sz="1400" dirty="0"/>
          </a:p>
        </p:txBody>
      </p:sp>
      <p:sp>
        <p:nvSpPr>
          <p:cNvPr id="47" name="Cheurón 46"/>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37" name="Rectángulo 36"/>
          <p:cNvSpPr/>
          <p:nvPr/>
        </p:nvSpPr>
        <p:spPr>
          <a:xfrm>
            <a:off x="348356" y="2404975"/>
            <a:ext cx="1206099" cy="307777"/>
          </a:xfrm>
          <a:prstGeom prst="rect">
            <a:avLst/>
          </a:prstGeom>
        </p:spPr>
        <p:txBody>
          <a:bodyPr wrap="none">
            <a:spAutoFit/>
          </a:bodyPr>
          <a:lstStyle/>
          <a:p>
            <a:r>
              <a:rPr lang="es-CO" sz="1400" b="1" dirty="0" smtClean="0">
                <a:solidFill>
                  <a:srgbClr val="000000"/>
                </a:solidFill>
                <a:latin typeface="Calibri" panose="020F0502020204030204" pitchFamily="34" charset="0"/>
                <a:ea typeface="MS PGothic" panose="020B0600070205080204" pitchFamily="34" charset="-128"/>
              </a:rPr>
              <a:t>Antecedentes</a:t>
            </a:r>
            <a:endParaRPr lang="es-CO" sz="1400" b="1" dirty="0"/>
          </a:p>
        </p:txBody>
      </p:sp>
      <p:sp>
        <p:nvSpPr>
          <p:cNvPr id="38" name="Rectángulo 37"/>
          <p:cNvSpPr/>
          <p:nvPr/>
        </p:nvSpPr>
        <p:spPr>
          <a:xfrm>
            <a:off x="487823" y="1988568"/>
            <a:ext cx="3248453" cy="286232"/>
          </a:xfrm>
          <a:prstGeom prst="rect">
            <a:avLst/>
          </a:prstGeom>
        </p:spPr>
        <p:txBody>
          <a:bodyPr wrap="none">
            <a:spAutoFit/>
          </a:bodyPr>
          <a:lstStyle/>
          <a:p>
            <a:pPr lvl="0">
              <a:lnSpc>
                <a:spcPct val="90000"/>
              </a:lnSpc>
              <a:spcBef>
                <a:spcPts val="1000"/>
              </a:spcBef>
            </a:pPr>
            <a:r>
              <a:rPr lang="es-MX" sz="1400" b="1" dirty="0"/>
              <a:t>El estructuralismo en las ciencias sociales</a:t>
            </a:r>
          </a:p>
        </p:txBody>
      </p:sp>
      <p:sp>
        <p:nvSpPr>
          <p:cNvPr id="34" name="Rectángulo 33"/>
          <p:cNvSpPr/>
          <p:nvPr/>
        </p:nvSpPr>
        <p:spPr>
          <a:xfrm>
            <a:off x="228646" y="5217642"/>
            <a:ext cx="1810669"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modelo para ingresar al contenido.</a:t>
            </a:r>
            <a:endParaRPr lang="es-MX" sz="1200" i="1" dirty="0">
              <a:solidFill>
                <a:schemeClr val="tx1"/>
              </a:solidFill>
            </a:endParaRPr>
          </a:p>
        </p:txBody>
      </p:sp>
      <p:sp>
        <p:nvSpPr>
          <p:cNvPr id="39"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a:t>
            </a:r>
            <a:r>
              <a:rPr lang="es-419" sz="1100" dirty="0"/>
              <a:t>botón  de avance muestra el  siguiente interno.</a:t>
            </a:r>
          </a:p>
          <a:p>
            <a:r>
              <a:rPr lang="es-419" sz="1100" dirty="0"/>
              <a:t>N° de internos: </a:t>
            </a:r>
            <a:r>
              <a:rPr lang="es-419" sz="1100" dirty="0" smtClean="0"/>
              <a:t>4</a:t>
            </a:r>
            <a:endParaRPr lang="es-MX" sz="1100" dirty="0"/>
          </a:p>
          <a:p>
            <a:endParaRPr lang="es-419" sz="1100" dirty="0"/>
          </a:p>
        </p:txBody>
      </p:sp>
      <p:sp>
        <p:nvSpPr>
          <p:cNvPr id="6" name="Rectángulo 5"/>
          <p:cNvSpPr/>
          <p:nvPr/>
        </p:nvSpPr>
        <p:spPr>
          <a:xfrm>
            <a:off x="941163" y="3199608"/>
            <a:ext cx="1795502" cy="738664"/>
          </a:xfrm>
          <a:prstGeom prst="rect">
            <a:avLst/>
          </a:prstGeom>
        </p:spPr>
        <p:txBody>
          <a:bodyPr wrap="square">
            <a:spAutoFit/>
          </a:bodyPr>
          <a:lstStyle/>
          <a:p>
            <a:r>
              <a:rPr lang="es-MX" sz="1400" dirty="0">
                <a:solidFill>
                  <a:prstClr val="black"/>
                </a:solidFill>
              </a:rPr>
              <a:t>El precursor del estructuralismo fue Blas Pascal</a:t>
            </a:r>
            <a:endParaRPr lang="es-MX" dirty="0"/>
          </a:p>
        </p:txBody>
      </p:sp>
      <p:sp>
        <p:nvSpPr>
          <p:cNvPr id="40" name="Rectángulo 39"/>
          <p:cNvSpPr/>
          <p:nvPr/>
        </p:nvSpPr>
        <p:spPr>
          <a:xfrm>
            <a:off x="6419817" y="3115378"/>
            <a:ext cx="2909197" cy="1815882"/>
          </a:xfrm>
          <a:prstGeom prst="rect">
            <a:avLst/>
          </a:prstGeom>
        </p:spPr>
        <p:txBody>
          <a:bodyPr wrap="square">
            <a:spAutoFit/>
          </a:bodyPr>
          <a:lstStyle/>
          <a:p>
            <a:r>
              <a:rPr lang="es-MX" sz="1400" dirty="0" smtClean="0"/>
              <a:t>Se </a:t>
            </a:r>
            <a:r>
              <a:rPr lang="es-MX" sz="1400" dirty="0"/>
              <a:t>afirma que el lingüista Ferdinand de Saussure es el padre del estructuralismo, debido a las ideas que expuso en su obra </a:t>
            </a:r>
            <a:r>
              <a:rPr lang="es-MX" sz="1400" i="1" dirty="0"/>
              <a:t>Curso de Lingüística General</a:t>
            </a:r>
            <a:r>
              <a:rPr lang="es-MX" sz="1400" dirty="0"/>
              <a:t>, donde planteó que se debe estudiar el sistema de elementos que componen la totalidad de la </a:t>
            </a:r>
            <a:r>
              <a:rPr lang="es-MX" sz="1400" dirty="0" smtClean="0"/>
              <a:t>lengua.</a:t>
            </a:r>
            <a:endParaRPr lang="es-CO" sz="1400" dirty="0"/>
          </a:p>
        </p:txBody>
      </p:sp>
      <p:cxnSp>
        <p:nvCxnSpPr>
          <p:cNvPr id="43" name="Conector angular 42"/>
          <p:cNvCxnSpPr>
            <a:stCxn id="37" idx="2"/>
            <a:endCxn id="6" idx="0"/>
          </p:cNvCxnSpPr>
          <p:nvPr/>
        </p:nvCxnSpPr>
        <p:spPr>
          <a:xfrm rot="16200000" flipH="1">
            <a:off x="1151732" y="2512426"/>
            <a:ext cx="486856" cy="887508"/>
          </a:xfrm>
          <a:prstGeom prst="bentConnector3">
            <a:avLst>
              <a:gd name="adj1" fmla="val 50000"/>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6" name="Conector angular 55"/>
          <p:cNvCxnSpPr>
            <a:stCxn id="37" idx="2"/>
            <a:endCxn id="42" idx="0"/>
          </p:cNvCxnSpPr>
          <p:nvPr/>
        </p:nvCxnSpPr>
        <p:spPr>
          <a:xfrm rot="16200000" flipH="1">
            <a:off x="2619129" y="1045028"/>
            <a:ext cx="460712" cy="3796159"/>
          </a:xfrm>
          <a:prstGeom prst="bentConnector3">
            <a:avLst>
              <a:gd name="adj1" fmla="val 50000"/>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7" name="Conector angular 56"/>
          <p:cNvCxnSpPr>
            <a:stCxn id="37" idx="2"/>
            <a:endCxn id="40" idx="0"/>
          </p:cNvCxnSpPr>
          <p:nvPr/>
        </p:nvCxnSpPr>
        <p:spPr>
          <a:xfrm rot="16200000" flipH="1">
            <a:off x="4211598" y="-547440"/>
            <a:ext cx="402626" cy="6923010"/>
          </a:xfrm>
          <a:prstGeom prst="bentConnector3">
            <a:avLst>
              <a:gd name="adj1" fmla="val 56309"/>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1" name="Rectángulo redondeado 40"/>
          <p:cNvSpPr/>
          <p:nvPr/>
        </p:nvSpPr>
        <p:spPr>
          <a:xfrm>
            <a:off x="0" y="1276436"/>
            <a:ext cx="3886240" cy="569409"/>
          </a:xfrm>
          <a:prstGeom prst="roundRect">
            <a:avLst>
              <a:gd name="adj" fmla="val 0"/>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3" name="Rectángulo 32"/>
          <p:cNvSpPr/>
          <p:nvPr/>
        </p:nvSpPr>
        <p:spPr>
          <a:xfrm>
            <a:off x="-17922" y="131825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solidFill>
                  <a:prstClr val="black"/>
                </a:solidFill>
              </a:rPr>
              <a:t>Los modelos epistémicos en investigación</a:t>
            </a:r>
          </a:p>
          <a:p>
            <a:pPr lvl="0">
              <a:lnSpc>
                <a:spcPct val="90000"/>
              </a:lnSpc>
              <a:spcBef>
                <a:spcPts val="1000"/>
              </a:spcBef>
            </a:pPr>
            <a:r>
              <a:rPr lang="es-419" sz="1100" b="1" dirty="0">
                <a:solidFill>
                  <a:srgbClr val="C00000"/>
                </a:solidFill>
              </a:rPr>
              <a:t>Subtema</a:t>
            </a:r>
            <a:r>
              <a:rPr lang="es-419" sz="1100" b="1" dirty="0"/>
              <a:t>: </a:t>
            </a:r>
            <a:r>
              <a:rPr lang="es-MX" sz="1100" b="1" dirty="0"/>
              <a:t>Origen, supuestos de implicaciones de cada </a:t>
            </a:r>
            <a:r>
              <a:rPr lang="es-MX" sz="1100" b="1" dirty="0" smtClean="0"/>
              <a:t>modelo</a:t>
            </a:r>
            <a:endParaRPr lang="es-MX" sz="1100" b="1" dirty="0"/>
          </a:p>
        </p:txBody>
      </p:sp>
    </p:spTree>
    <p:extLst>
      <p:ext uri="{BB962C8B-B14F-4D97-AF65-F5344CB8AC3E}">
        <p14:creationId xmlns:p14="http://schemas.microsoft.com/office/powerpoint/2010/main" val="31545942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6" descr="https://previews.123rf.com/images/belchonock/belchonock1411/belchonock141101927/33284211-Libro-abierto-en-la-mesa-de-madera-sobre-fondo-natural-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t="12439"/>
          <a:stretch/>
        </p:blipFill>
        <p:spPr bwMode="auto">
          <a:xfrm>
            <a:off x="0" y="1276436"/>
            <a:ext cx="9637532" cy="5621534"/>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upo 55"/>
          <p:cNvGrpSpPr/>
          <p:nvPr/>
        </p:nvGrpSpPr>
        <p:grpSpPr>
          <a:xfrm>
            <a:off x="2267961" y="5513030"/>
            <a:ext cx="7279255" cy="1357354"/>
            <a:chOff x="1943076" y="4421147"/>
            <a:chExt cx="7279255" cy="1357354"/>
          </a:xfrm>
        </p:grpSpPr>
        <p:pic>
          <p:nvPicPr>
            <p:cNvPr id="57" name="Imagen 56"/>
            <p:cNvPicPr>
              <a:picLocks noChangeAspect="1"/>
            </p:cNvPicPr>
            <p:nvPr/>
          </p:nvPicPr>
          <p:blipFill rotWithShape="1">
            <a:blip r:embed="rId3"/>
            <a:srcRect b="9125"/>
            <a:stretch/>
          </p:blipFill>
          <p:spPr>
            <a:xfrm>
              <a:off x="1943076" y="4421147"/>
              <a:ext cx="7279255" cy="1357354"/>
            </a:xfrm>
            <a:prstGeom prst="rect">
              <a:avLst/>
            </a:prstGeom>
          </p:spPr>
        </p:pic>
        <p:grpSp>
          <p:nvGrpSpPr>
            <p:cNvPr id="58" name="Grupo 57"/>
            <p:cNvGrpSpPr/>
            <p:nvPr/>
          </p:nvGrpSpPr>
          <p:grpSpPr>
            <a:xfrm>
              <a:off x="3534142" y="4765238"/>
              <a:ext cx="5335360" cy="998351"/>
              <a:chOff x="3267442" y="5820100"/>
              <a:chExt cx="5335360" cy="998351"/>
            </a:xfrm>
          </p:grpSpPr>
          <p:sp>
            <p:nvSpPr>
              <p:cNvPr id="59" name="Rectángulo 58"/>
              <p:cNvSpPr/>
              <p:nvPr/>
            </p:nvSpPr>
            <p:spPr>
              <a:xfrm rot="18138149">
                <a:off x="7095511" y="6225976"/>
                <a:ext cx="841577" cy="184666"/>
              </a:xfrm>
              <a:prstGeom prst="rect">
                <a:avLst/>
              </a:prstGeom>
            </p:spPr>
            <p:txBody>
              <a:bodyPr wrap="none" lIns="0" tIns="0" rIns="0" bIns="0">
                <a:spAutoFit/>
              </a:bodyPr>
              <a:lstStyle/>
              <a:p>
                <a:pPr algn="ctr"/>
                <a:r>
                  <a:rPr lang="es-419" sz="1200" b="1" dirty="0" smtClean="0"/>
                  <a:t>Pragmatismo</a:t>
                </a:r>
                <a:endParaRPr lang="es-MX" sz="1200" b="1" dirty="0"/>
              </a:p>
            </p:txBody>
          </p:sp>
          <p:sp>
            <p:nvSpPr>
              <p:cNvPr id="60" name="Rectángulo 59"/>
              <p:cNvSpPr/>
              <p:nvPr/>
            </p:nvSpPr>
            <p:spPr>
              <a:xfrm rot="18090617">
                <a:off x="8362960" y="6074921"/>
                <a:ext cx="295017" cy="184666"/>
              </a:xfrm>
              <a:prstGeom prst="rect">
                <a:avLst/>
              </a:prstGeom>
            </p:spPr>
            <p:txBody>
              <a:bodyPr wrap="none" lIns="0" tIns="0" rIns="0" bIns="0">
                <a:spAutoFit/>
              </a:bodyPr>
              <a:lstStyle/>
              <a:p>
                <a:pPr algn="ctr"/>
                <a:r>
                  <a:rPr lang="es-419" sz="1200" b="1" dirty="0" smtClean="0"/>
                  <a:t>Reto</a:t>
                </a:r>
                <a:endParaRPr lang="es-MX" sz="1200" b="1" dirty="0"/>
              </a:p>
            </p:txBody>
          </p:sp>
          <p:sp>
            <p:nvSpPr>
              <p:cNvPr id="61" name="Rectángulo 60"/>
              <p:cNvSpPr/>
              <p:nvPr/>
            </p:nvSpPr>
            <p:spPr>
              <a:xfrm rot="18064072">
                <a:off x="6046663" y="6108432"/>
                <a:ext cx="912109" cy="369332"/>
              </a:xfrm>
              <a:prstGeom prst="rect">
                <a:avLst/>
              </a:prstGeom>
            </p:spPr>
            <p:txBody>
              <a:bodyPr wrap="none" lIns="0" tIns="0" rIns="0" bIns="0">
                <a:spAutoFit/>
              </a:bodyPr>
              <a:lstStyle/>
              <a:p>
                <a:pPr algn="ctr"/>
                <a:r>
                  <a:rPr lang="es-CO" sz="1200" b="1" dirty="0" smtClean="0"/>
                  <a:t>Pragmatismo  </a:t>
                </a:r>
              </a:p>
              <a:p>
                <a:pPr algn="ctr"/>
                <a:r>
                  <a:rPr lang="es-CO" sz="1200" b="1" dirty="0" smtClean="0"/>
                  <a:t>sociologista</a:t>
                </a:r>
                <a:endParaRPr lang="es-MX" sz="1200" b="1" dirty="0"/>
              </a:p>
            </p:txBody>
          </p:sp>
          <p:sp>
            <p:nvSpPr>
              <p:cNvPr id="62" name="Rectángulo 61"/>
              <p:cNvSpPr/>
              <p:nvPr/>
            </p:nvSpPr>
            <p:spPr>
              <a:xfrm rot="18167010">
                <a:off x="4888678" y="6133831"/>
                <a:ext cx="886398" cy="369332"/>
              </a:xfrm>
              <a:prstGeom prst="rect">
                <a:avLst/>
              </a:prstGeom>
            </p:spPr>
            <p:txBody>
              <a:bodyPr wrap="none" lIns="0" tIns="0" rIns="0" bIns="0">
                <a:spAutoFit/>
              </a:bodyPr>
              <a:lstStyle/>
              <a:p>
                <a:pPr algn="ctr"/>
                <a:r>
                  <a:rPr lang="es-CO" sz="1200" b="1" dirty="0" smtClean="0"/>
                  <a:t>Materialismo </a:t>
                </a:r>
              </a:p>
              <a:p>
                <a:pPr algn="ctr"/>
                <a:r>
                  <a:rPr lang="es-CO" sz="1200" b="1" dirty="0" smtClean="0"/>
                  <a:t>dialéctico</a:t>
                </a:r>
                <a:endParaRPr lang="es-MX" sz="1200" b="1" dirty="0"/>
              </a:p>
            </p:txBody>
          </p:sp>
          <p:sp>
            <p:nvSpPr>
              <p:cNvPr id="63" name="Rectángulo 62"/>
              <p:cNvSpPr/>
              <p:nvPr/>
            </p:nvSpPr>
            <p:spPr>
              <a:xfrm rot="18337087">
                <a:off x="3984938" y="6130661"/>
                <a:ext cx="733279" cy="184666"/>
              </a:xfrm>
              <a:prstGeom prst="rect">
                <a:avLst/>
              </a:prstGeom>
            </p:spPr>
            <p:txBody>
              <a:bodyPr wrap="none" lIns="0" tIns="0" rIns="0" bIns="0">
                <a:spAutoFit/>
              </a:bodyPr>
              <a:lstStyle/>
              <a:p>
                <a:pPr algn="ctr"/>
                <a:r>
                  <a:rPr lang="es-419" sz="1200" b="1" dirty="0" smtClean="0"/>
                  <a:t>Positivismo</a:t>
                </a:r>
                <a:endParaRPr lang="es-MX" sz="1200" b="1" dirty="0"/>
              </a:p>
            </p:txBody>
          </p:sp>
          <p:sp>
            <p:nvSpPr>
              <p:cNvPr id="64" name="Rectángulo 63"/>
              <p:cNvSpPr/>
              <p:nvPr/>
            </p:nvSpPr>
            <p:spPr>
              <a:xfrm rot="18298121">
                <a:off x="2860599" y="6226943"/>
                <a:ext cx="998351" cy="184666"/>
              </a:xfrm>
              <a:prstGeom prst="rect">
                <a:avLst/>
              </a:prstGeom>
            </p:spPr>
            <p:txBody>
              <a:bodyPr wrap="none" lIns="0" tIns="0" rIns="0" bIns="0">
                <a:spAutoFit/>
              </a:bodyPr>
              <a:lstStyle/>
              <a:p>
                <a:pPr algn="ctr"/>
                <a:r>
                  <a:rPr lang="es-419" sz="1200" dirty="0">
                    <a:solidFill>
                      <a:schemeClr val="bg1"/>
                    </a:solidFill>
                  </a:rPr>
                  <a:t>Estructuralismo</a:t>
                </a:r>
                <a:endParaRPr lang="es-MX" sz="1200" dirty="0">
                  <a:solidFill>
                    <a:schemeClr val="bg1"/>
                  </a:solidFill>
                </a:endParaRPr>
              </a:p>
            </p:txBody>
          </p:sp>
        </p:grpSp>
      </p:grpSp>
      <p:sp>
        <p:nvSpPr>
          <p:cNvPr id="31" name="Rectángulo redondeado 30"/>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fundamentación en los modelos epistémicos.</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a:solidFill>
            <a:srgbClr val="FFFFFF">
              <a:alpha val="60000"/>
            </a:srgbClr>
          </a:solid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endParaRPr lang="es-MX" sz="1100" dirty="0">
              <a:solidFill>
                <a:schemeClr val="dk1"/>
              </a:solidFill>
            </a:endParaRPr>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22" name="Cheurón 21"/>
          <p:cNvSpPr/>
          <p:nvPr/>
        </p:nvSpPr>
        <p:spPr>
          <a:xfrm>
            <a:off x="93598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3" name="Elipse 22"/>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a:t>
            </a:r>
            <a:r>
              <a:rPr lang="es-ES" sz="1200" dirty="0">
                <a:solidFill>
                  <a:schemeClr val="bg1"/>
                </a:solidFill>
              </a:rPr>
              <a:t>3</a:t>
            </a:r>
            <a:endParaRPr lang="es-CO" sz="1200" dirty="0">
              <a:solidFill>
                <a:schemeClr val="bg1"/>
              </a:solidFill>
            </a:endParaRPr>
          </a:p>
        </p:txBody>
      </p:sp>
      <p:sp>
        <p:nvSpPr>
          <p:cNvPr id="33" name="Rectángulo 32"/>
          <p:cNvSpPr/>
          <p:nvPr/>
        </p:nvSpPr>
        <p:spPr>
          <a:xfrm>
            <a:off x="348356" y="2404975"/>
            <a:ext cx="1206099" cy="307777"/>
          </a:xfrm>
          <a:prstGeom prst="rect">
            <a:avLst/>
          </a:prstGeom>
        </p:spPr>
        <p:txBody>
          <a:bodyPr wrap="none">
            <a:spAutoFit/>
          </a:bodyPr>
          <a:lstStyle/>
          <a:p>
            <a:r>
              <a:rPr lang="es-CO" sz="1400" b="1" dirty="0" smtClean="0">
                <a:solidFill>
                  <a:srgbClr val="000000"/>
                </a:solidFill>
                <a:latin typeface="Calibri" panose="020F0502020204030204" pitchFamily="34" charset="0"/>
                <a:ea typeface="MS PGothic" panose="020B0600070205080204" pitchFamily="34" charset="-128"/>
              </a:rPr>
              <a:t>Antecedentes</a:t>
            </a:r>
            <a:endParaRPr lang="es-CO" sz="1400" b="1" dirty="0"/>
          </a:p>
        </p:txBody>
      </p:sp>
      <p:sp>
        <p:nvSpPr>
          <p:cNvPr id="41" name="Rectángulo 40"/>
          <p:cNvSpPr/>
          <p:nvPr/>
        </p:nvSpPr>
        <p:spPr>
          <a:xfrm>
            <a:off x="5809435" y="2695512"/>
            <a:ext cx="3211335" cy="1815882"/>
          </a:xfrm>
          <a:prstGeom prst="rect">
            <a:avLst/>
          </a:prstGeom>
        </p:spPr>
        <p:txBody>
          <a:bodyPr wrap="square">
            <a:spAutoFit/>
          </a:bodyPr>
          <a:lstStyle/>
          <a:p>
            <a:r>
              <a:rPr lang="es-MX" sz="1400" dirty="0" smtClean="0"/>
              <a:t>En </a:t>
            </a:r>
            <a:r>
              <a:rPr lang="es-MX" sz="1400" dirty="0"/>
              <a:t>su obra </a:t>
            </a:r>
            <a:r>
              <a:rPr lang="es-MX" sz="1400" i="1" dirty="0"/>
              <a:t>Las estructuras elementales del parentesco </a:t>
            </a:r>
            <a:r>
              <a:rPr lang="es-MX" sz="1400" dirty="0"/>
              <a:t>(1949), aplicó el modelo de la lingüística de </a:t>
            </a:r>
            <a:r>
              <a:rPr lang="es-MX" sz="1400" dirty="0" smtClean="0"/>
              <a:t>Saussure; también </a:t>
            </a:r>
            <a:r>
              <a:rPr lang="es-MX" sz="1400" dirty="0"/>
              <a:t>estudió las instituciones de las sociedades primitivas aplicando el sistema de diferencias y de oposiciones que habían empleado los lingüistas de la escuela de Praga (Mojica, 1991).</a:t>
            </a:r>
            <a:endParaRPr lang="es-CO" sz="1400" dirty="0"/>
          </a:p>
        </p:txBody>
      </p:sp>
      <p:sp>
        <p:nvSpPr>
          <p:cNvPr id="47" name="Cheurón 46"/>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 name="Rectángulo 1"/>
          <p:cNvSpPr/>
          <p:nvPr/>
        </p:nvSpPr>
        <p:spPr>
          <a:xfrm>
            <a:off x="487823" y="1988568"/>
            <a:ext cx="3248453" cy="286232"/>
          </a:xfrm>
          <a:prstGeom prst="rect">
            <a:avLst/>
          </a:prstGeom>
        </p:spPr>
        <p:txBody>
          <a:bodyPr wrap="none">
            <a:spAutoFit/>
          </a:bodyPr>
          <a:lstStyle/>
          <a:p>
            <a:pPr lvl="0">
              <a:lnSpc>
                <a:spcPct val="90000"/>
              </a:lnSpc>
              <a:spcBef>
                <a:spcPts val="1000"/>
              </a:spcBef>
            </a:pPr>
            <a:r>
              <a:rPr lang="es-MX" sz="1400" b="1" dirty="0"/>
              <a:t>El estructuralismo en las ciencias sociales</a:t>
            </a:r>
          </a:p>
        </p:txBody>
      </p:sp>
      <p:sp>
        <p:nvSpPr>
          <p:cNvPr id="45" name="Rectángulo 44"/>
          <p:cNvSpPr/>
          <p:nvPr/>
        </p:nvSpPr>
        <p:spPr>
          <a:xfrm>
            <a:off x="228646" y="5217642"/>
            <a:ext cx="1810669"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modelo para ingresar al contenido.</a:t>
            </a:r>
            <a:endParaRPr lang="es-MX" sz="1200" i="1" dirty="0">
              <a:solidFill>
                <a:schemeClr val="tx1"/>
              </a:solidFill>
            </a:endParaRPr>
          </a:p>
        </p:txBody>
      </p:sp>
      <p:sp>
        <p:nvSpPr>
          <p:cNvPr id="50"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a:t>
            </a:r>
            <a:r>
              <a:rPr lang="es-419" sz="1100" dirty="0"/>
              <a:t>botón  de avance muestra el  siguiente interno.</a:t>
            </a:r>
          </a:p>
          <a:p>
            <a:r>
              <a:rPr lang="es-419" sz="1100" dirty="0"/>
              <a:t>N° de internos: </a:t>
            </a:r>
            <a:r>
              <a:rPr lang="es-419" sz="1100" dirty="0" smtClean="0"/>
              <a:t>4</a:t>
            </a:r>
            <a:endParaRPr lang="es-MX" sz="1100" dirty="0"/>
          </a:p>
          <a:p>
            <a:endParaRPr lang="es-419" sz="1100" dirty="0"/>
          </a:p>
        </p:txBody>
      </p:sp>
      <p:sp>
        <p:nvSpPr>
          <p:cNvPr id="51" name="Rectángulo 50"/>
          <p:cNvSpPr/>
          <p:nvPr/>
        </p:nvSpPr>
        <p:spPr>
          <a:xfrm>
            <a:off x="3343966" y="3225703"/>
            <a:ext cx="2351640" cy="738664"/>
          </a:xfrm>
          <a:prstGeom prst="rect">
            <a:avLst/>
          </a:prstGeom>
        </p:spPr>
        <p:txBody>
          <a:bodyPr wrap="square">
            <a:spAutoFit/>
          </a:bodyPr>
          <a:lstStyle/>
          <a:p>
            <a:r>
              <a:rPr lang="es-CO" sz="1400" dirty="0" smtClean="0"/>
              <a:t>La utilización </a:t>
            </a:r>
            <a:r>
              <a:rPr lang="es-CO" sz="1400" dirty="0"/>
              <a:t>del término </a:t>
            </a:r>
            <a:r>
              <a:rPr lang="es-CO" sz="1400" dirty="0" smtClean="0"/>
              <a:t>surgió </a:t>
            </a:r>
            <a:r>
              <a:rPr lang="es-CO" sz="1400" dirty="0"/>
              <a:t>a partir de las propuestas de </a:t>
            </a:r>
            <a:r>
              <a:rPr lang="es-CO" sz="1400" dirty="0" smtClean="0"/>
              <a:t>este autor</a:t>
            </a:r>
            <a:endParaRPr lang="es-CO" sz="1400" dirty="0"/>
          </a:p>
        </p:txBody>
      </p:sp>
      <p:sp>
        <p:nvSpPr>
          <p:cNvPr id="13" name="Rectángulo 12"/>
          <p:cNvSpPr/>
          <p:nvPr/>
        </p:nvSpPr>
        <p:spPr>
          <a:xfrm>
            <a:off x="681448" y="3199403"/>
            <a:ext cx="2479844" cy="954107"/>
          </a:xfrm>
          <a:prstGeom prst="rect">
            <a:avLst/>
          </a:prstGeom>
        </p:spPr>
        <p:txBody>
          <a:bodyPr wrap="square">
            <a:spAutoFit/>
          </a:bodyPr>
          <a:lstStyle/>
          <a:p>
            <a:pPr lvl="0"/>
            <a:r>
              <a:rPr lang="es-MX" sz="1400" dirty="0">
                <a:solidFill>
                  <a:prstClr val="black"/>
                </a:solidFill>
              </a:rPr>
              <a:t>Las ideas de Saussure se extendieron a las ciencias humanas gracias a </a:t>
            </a:r>
            <a:endParaRPr lang="es-MX" sz="1400" dirty="0" smtClean="0">
              <a:solidFill>
                <a:prstClr val="black"/>
              </a:solidFill>
            </a:endParaRPr>
          </a:p>
          <a:p>
            <a:pPr lvl="0"/>
            <a:r>
              <a:rPr lang="es-MX" sz="1400" b="1" dirty="0" smtClean="0">
                <a:solidFill>
                  <a:prstClr val="black"/>
                </a:solidFill>
              </a:rPr>
              <a:t>Claude </a:t>
            </a:r>
            <a:r>
              <a:rPr lang="es-MX" sz="1400" b="1" dirty="0">
                <a:solidFill>
                  <a:prstClr val="black"/>
                </a:solidFill>
              </a:rPr>
              <a:t>Levi-Strauss</a:t>
            </a:r>
            <a:r>
              <a:rPr lang="es-MX" sz="1400" dirty="0">
                <a:solidFill>
                  <a:prstClr val="black"/>
                </a:solidFill>
              </a:rPr>
              <a:t>. </a:t>
            </a:r>
          </a:p>
        </p:txBody>
      </p:sp>
      <p:cxnSp>
        <p:nvCxnSpPr>
          <p:cNvPr id="52" name="Conector angular 51"/>
          <p:cNvCxnSpPr>
            <a:stCxn id="33" idx="2"/>
            <a:endCxn id="13" idx="0"/>
          </p:cNvCxnSpPr>
          <p:nvPr/>
        </p:nvCxnSpPr>
        <p:spPr>
          <a:xfrm rot="16200000" flipH="1">
            <a:off x="1193063" y="2471095"/>
            <a:ext cx="486651" cy="969964"/>
          </a:xfrm>
          <a:prstGeom prst="bentConnector3">
            <a:avLst>
              <a:gd name="adj1" fmla="val 50000"/>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 name="Flecha derecha 16"/>
          <p:cNvSpPr/>
          <p:nvPr/>
        </p:nvSpPr>
        <p:spPr>
          <a:xfrm>
            <a:off x="2918630" y="3390650"/>
            <a:ext cx="260042" cy="36000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s-MX"/>
          </a:p>
        </p:txBody>
      </p:sp>
      <p:sp>
        <p:nvSpPr>
          <p:cNvPr id="53" name="Flecha derecha 52"/>
          <p:cNvSpPr/>
          <p:nvPr/>
        </p:nvSpPr>
        <p:spPr>
          <a:xfrm>
            <a:off x="5423285" y="3390650"/>
            <a:ext cx="260042" cy="36000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s-MX"/>
          </a:p>
        </p:txBody>
      </p:sp>
      <p:sp>
        <p:nvSpPr>
          <p:cNvPr id="44" name="Rectángulo redondeado 43"/>
          <p:cNvSpPr/>
          <p:nvPr/>
        </p:nvSpPr>
        <p:spPr>
          <a:xfrm>
            <a:off x="0" y="1276436"/>
            <a:ext cx="3886240" cy="569409"/>
          </a:xfrm>
          <a:prstGeom prst="roundRect">
            <a:avLst>
              <a:gd name="adj" fmla="val 0"/>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54" name="Rectángulo 53"/>
          <p:cNvSpPr/>
          <p:nvPr/>
        </p:nvSpPr>
        <p:spPr>
          <a:xfrm>
            <a:off x="-17922" y="131825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solidFill>
                  <a:prstClr val="black"/>
                </a:solidFill>
              </a:rPr>
              <a:t>Los modelos epistémicos en investigación</a:t>
            </a:r>
          </a:p>
          <a:p>
            <a:pPr lvl="0">
              <a:lnSpc>
                <a:spcPct val="90000"/>
              </a:lnSpc>
              <a:spcBef>
                <a:spcPts val="1000"/>
              </a:spcBef>
            </a:pPr>
            <a:r>
              <a:rPr lang="es-419" sz="1100" b="1" dirty="0">
                <a:solidFill>
                  <a:srgbClr val="C00000"/>
                </a:solidFill>
              </a:rPr>
              <a:t>Subtema</a:t>
            </a:r>
            <a:r>
              <a:rPr lang="es-419" sz="1100" b="1" dirty="0"/>
              <a:t>: </a:t>
            </a:r>
            <a:r>
              <a:rPr lang="es-MX" sz="1100" b="1" dirty="0"/>
              <a:t>Origen, supuestos de implicaciones de cada </a:t>
            </a:r>
            <a:r>
              <a:rPr lang="es-MX" sz="1100" b="1" dirty="0" smtClean="0"/>
              <a:t>modelo</a:t>
            </a:r>
            <a:endParaRPr lang="es-MX" sz="1100" b="1" dirty="0"/>
          </a:p>
        </p:txBody>
      </p:sp>
    </p:spTree>
    <p:extLst>
      <p:ext uri="{BB962C8B-B14F-4D97-AF65-F5344CB8AC3E}">
        <p14:creationId xmlns:p14="http://schemas.microsoft.com/office/powerpoint/2010/main" val="3600421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 descr="https://previews.123rf.com/images/belchonock/belchonock1411/belchonock141101927/33284211-Libro-abierto-en-la-mesa-de-madera-sobre-fondo-natural-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t="12439"/>
          <a:stretch/>
        </p:blipFill>
        <p:spPr bwMode="auto">
          <a:xfrm>
            <a:off x="0" y="1276436"/>
            <a:ext cx="9637532" cy="5621534"/>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upo 61"/>
          <p:cNvGrpSpPr/>
          <p:nvPr/>
        </p:nvGrpSpPr>
        <p:grpSpPr>
          <a:xfrm>
            <a:off x="2267961" y="5513030"/>
            <a:ext cx="7279255" cy="1357354"/>
            <a:chOff x="1943076" y="4421147"/>
            <a:chExt cx="7279255" cy="1357354"/>
          </a:xfrm>
        </p:grpSpPr>
        <p:pic>
          <p:nvPicPr>
            <p:cNvPr id="63" name="Imagen 62"/>
            <p:cNvPicPr>
              <a:picLocks noChangeAspect="1"/>
            </p:cNvPicPr>
            <p:nvPr/>
          </p:nvPicPr>
          <p:blipFill rotWithShape="1">
            <a:blip r:embed="rId3"/>
            <a:srcRect b="9125"/>
            <a:stretch/>
          </p:blipFill>
          <p:spPr>
            <a:xfrm>
              <a:off x="1943076" y="4421147"/>
              <a:ext cx="7279255" cy="1357354"/>
            </a:xfrm>
            <a:prstGeom prst="rect">
              <a:avLst/>
            </a:prstGeom>
          </p:spPr>
        </p:pic>
        <p:grpSp>
          <p:nvGrpSpPr>
            <p:cNvPr id="64" name="Grupo 63"/>
            <p:cNvGrpSpPr/>
            <p:nvPr/>
          </p:nvGrpSpPr>
          <p:grpSpPr>
            <a:xfrm>
              <a:off x="3534142" y="4765238"/>
              <a:ext cx="5335360" cy="998351"/>
              <a:chOff x="3267442" y="5820100"/>
              <a:chExt cx="5335360" cy="998351"/>
            </a:xfrm>
          </p:grpSpPr>
          <p:sp>
            <p:nvSpPr>
              <p:cNvPr id="65" name="Rectángulo 64"/>
              <p:cNvSpPr/>
              <p:nvPr/>
            </p:nvSpPr>
            <p:spPr>
              <a:xfrm rot="18138149">
                <a:off x="7095511" y="6225976"/>
                <a:ext cx="841577" cy="184666"/>
              </a:xfrm>
              <a:prstGeom prst="rect">
                <a:avLst/>
              </a:prstGeom>
            </p:spPr>
            <p:txBody>
              <a:bodyPr wrap="none" lIns="0" tIns="0" rIns="0" bIns="0">
                <a:spAutoFit/>
              </a:bodyPr>
              <a:lstStyle/>
              <a:p>
                <a:pPr algn="ctr"/>
                <a:r>
                  <a:rPr lang="es-419" sz="1200" b="1" dirty="0" smtClean="0"/>
                  <a:t>Pragmatismo</a:t>
                </a:r>
                <a:endParaRPr lang="es-MX" sz="1200" b="1" dirty="0"/>
              </a:p>
            </p:txBody>
          </p:sp>
          <p:sp>
            <p:nvSpPr>
              <p:cNvPr id="66" name="Rectángulo 65"/>
              <p:cNvSpPr/>
              <p:nvPr/>
            </p:nvSpPr>
            <p:spPr>
              <a:xfrm rot="18090617">
                <a:off x="8362960" y="6074921"/>
                <a:ext cx="295017" cy="184666"/>
              </a:xfrm>
              <a:prstGeom prst="rect">
                <a:avLst/>
              </a:prstGeom>
            </p:spPr>
            <p:txBody>
              <a:bodyPr wrap="none" lIns="0" tIns="0" rIns="0" bIns="0">
                <a:spAutoFit/>
              </a:bodyPr>
              <a:lstStyle/>
              <a:p>
                <a:pPr algn="ctr"/>
                <a:r>
                  <a:rPr lang="es-419" sz="1200" b="1" dirty="0" smtClean="0"/>
                  <a:t>Reto</a:t>
                </a:r>
                <a:endParaRPr lang="es-MX" sz="1200" b="1" dirty="0"/>
              </a:p>
            </p:txBody>
          </p:sp>
          <p:sp>
            <p:nvSpPr>
              <p:cNvPr id="67" name="Rectángulo 66"/>
              <p:cNvSpPr/>
              <p:nvPr/>
            </p:nvSpPr>
            <p:spPr>
              <a:xfrm rot="18064072">
                <a:off x="6046663" y="6108432"/>
                <a:ext cx="912109" cy="369332"/>
              </a:xfrm>
              <a:prstGeom prst="rect">
                <a:avLst/>
              </a:prstGeom>
            </p:spPr>
            <p:txBody>
              <a:bodyPr wrap="none" lIns="0" tIns="0" rIns="0" bIns="0">
                <a:spAutoFit/>
              </a:bodyPr>
              <a:lstStyle/>
              <a:p>
                <a:pPr algn="ctr"/>
                <a:r>
                  <a:rPr lang="es-CO" sz="1200" b="1" dirty="0" smtClean="0"/>
                  <a:t>Pragmatismo  </a:t>
                </a:r>
              </a:p>
              <a:p>
                <a:pPr algn="ctr"/>
                <a:r>
                  <a:rPr lang="es-CO" sz="1200" b="1" dirty="0" smtClean="0"/>
                  <a:t>sociologista</a:t>
                </a:r>
                <a:endParaRPr lang="es-MX" sz="1200" b="1" dirty="0"/>
              </a:p>
            </p:txBody>
          </p:sp>
          <p:sp>
            <p:nvSpPr>
              <p:cNvPr id="68" name="Rectángulo 67"/>
              <p:cNvSpPr/>
              <p:nvPr/>
            </p:nvSpPr>
            <p:spPr>
              <a:xfrm rot="18167010">
                <a:off x="4888678" y="6133831"/>
                <a:ext cx="886398" cy="369332"/>
              </a:xfrm>
              <a:prstGeom prst="rect">
                <a:avLst/>
              </a:prstGeom>
            </p:spPr>
            <p:txBody>
              <a:bodyPr wrap="none" lIns="0" tIns="0" rIns="0" bIns="0">
                <a:spAutoFit/>
              </a:bodyPr>
              <a:lstStyle/>
              <a:p>
                <a:pPr algn="ctr"/>
                <a:r>
                  <a:rPr lang="es-CO" sz="1200" b="1" dirty="0" smtClean="0"/>
                  <a:t>Materialismo </a:t>
                </a:r>
              </a:p>
              <a:p>
                <a:pPr algn="ctr"/>
                <a:r>
                  <a:rPr lang="es-CO" sz="1200" b="1" dirty="0" smtClean="0"/>
                  <a:t>dialéctico</a:t>
                </a:r>
                <a:endParaRPr lang="es-MX" sz="1200" b="1" dirty="0"/>
              </a:p>
            </p:txBody>
          </p:sp>
          <p:sp>
            <p:nvSpPr>
              <p:cNvPr id="69" name="Rectángulo 68"/>
              <p:cNvSpPr/>
              <p:nvPr/>
            </p:nvSpPr>
            <p:spPr>
              <a:xfrm rot="18337087">
                <a:off x="3984938" y="6130661"/>
                <a:ext cx="733279" cy="184666"/>
              </a:xfrm>
              <a:prstGeom prst="rect">
                <a:avLst/>
              </a:prstGeom>
            </p:spPr>
            <p:txBody>
              <a:bodyPr wrap="none" lIns="0" tIns="0" rIns="0" bIns="0">
                <a:spAutoFit/>
              </a:bodyPr>
              <a:lstStyle/>
              <a:p>
                <a:pPr algn="ctr"/>
                <a:r>
                  <a:rPr lang="es-419" sz="1200" b="1" dirty="0" smtClean="0"/>
                  <a:t>Positivismo</a:t>
                </a:r>
                <a:endParaRPr lang="es-MX" sz="1200" b="1" dirty="0"/>
              </a:p>
            </p:txBody>
          </p:sp>
          <p:sp>
            <p:nvSpPr>
              <p:cNvPr id="70" name="Rectángulo 69"/>
              <p:cNvSpPr/>
              <p:nvPr/>
            </p:nvSpPr>
            <p:spPr>
              <a:xfrm rot="18298121">
                <a:off x="2860599" y="6226943"/>
                <a:ext cx="998351" cy="184666"/>
              </a:xfrm>
              <a:prstGeom prst="rect">
                <a:avLst/>
              </a:prstGeom>
            </p:spPr>
            <p:txBody>
              <a:bodyPr wrap="none" lIns="0" tIns="0" rIns="0" bIns="0">
                <a:spAutoFit/>
              </a:bodyPr>
              <a:lstStyle/>
              <a:p>
                <a:pPr algn="ctr"/>
                <a:r>
                  <a:rPr lang="es-419" sz="1200" dirty="0">
                    <a:solidFill>
                      <a:schemeClr val="bg1"/>
                    </a:solidFill>
                  </a:rPr>
                  <a:t>Estructuralismo</a:t>
                </a:r>
                <a:endParaRPr lang="es-MX" sz="1200" dirty="0">
                  <a:solidFill>
                    <a:schemeClr val="bg1"/>
                  </a:solidFill>
                </a:endParaRPr>
              </a:p>
            </p:txBody>
          </p:sp>
        </p:grpSp>
      </p:grpSp>
      <p:sp>
        <p:nvSpPr>
          <p:cNvPr id="51" name="Rectángulo redondeado 50"/>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4" name="Rectángulo 33"/>
          <p:cNvSpPr/>
          <p:nvPr/>
        </p:nvSpPr>
        <p:spPr>
          <a:xfrm>
            <a:off x="3574933" y="3570690"/>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5" name="Rectángulo 34"/>
          <p:cNvSpPr/>
          <p:nvPr/>
        </p:nvSpPr>
        <p:spPr>
          <a:xfrm>
            <a:off x="899892" y="3570690"/>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Rectángulo 13"/>
          <p:cNvSpPr/>
          <p:nvPr/>
        </p:nvSpPr>
        <p:spPr>
          <a:xfrm>
            <a:off x="6363055" y="3570690"/>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fundamentación en los modelos epistémicos.</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r>
              <a:rPr lang="es-419" dirty="0" smtClean="0"/>
              <a:t>Identificador de imagen:</a:t>
            </a:r>
            <a:endParaRPr lang="es-MX" dirty="0" smtClean="0"/>
          </a:p>
          <a:p>
            <a:r>
              <a:rPr lang="es-419" dirty="0"/>
              <a:t>Fuente</a:t>
            </a:r>
            <a:r>
              <a:rPr lang="es-419" dirty="0" smtClean="0"/>
              <a:t>:</a:t>
            </a:r>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23" name="Elipse 22"/>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4</a:t>
            </a:r>
            <a:endParaRPr lang="es-CO" sz="1200" dirty="0">
              <a:solidFill>
                <a:schemeClr val="bg1"/>
              </a:solidFill>
            </a:endParaRPr>
          </a:p>
        </p:txBody>
      </p:sp>
      <p:sp>
        <p:nvSpPr>
          <p:cNvPr id="44" name="Rectángulo 43"/>
          <p:cNvSpPr/>
          <p:nvPr/>
        </p:nvSpPr>
        <p:spPr>
          <a:xfrm>
            <a:off x="551638" y="2002943"/>
            <a:ext cx="8652769" cy="1600438"/>
          </a:xfrm>
          <a:prstGeom prst="rect">
            <a:avLst/>
          </a:prstGeom>
        </p:spPr>
        <p:txBody>
          <a:bodyPr wrap="square">
            <a:spAutoFit/>
          </a:bodyPr>
          <a:lstStyle/>
          <a:p>
            <a:endParaRPr lang="es-419" sz="1400" b="1" dirty="0" smtClean="0"/>
          </a:p>
          <a:p>
            <a:r>
              <a:rPr lang="es-419" sz="1400" b="1" dirty="0" smtClean="0"/>
              <a:t>Los supuestos y premisas del estructuralismo</a:t>
            </a:r>
          </a:p>
          <a:p>
            <a:endParaRPr lang="es-CO" sz="1400" dirty="0" smtClean="0"/>
          </a:p>
          <a:p>
            <a:r>
              <a:rPr lang="es-CO" sz="1400" dirty="0" smtClean="0"/>
              <a:t>El estructuralismo, definido como un </a:t>
            </a:r>
            <a:r>
              <a:rPr lang="es-CO" sz="1400" dirty="0"/>
              <a:t>conjunto de elementos que conforman una unidad, de modo tal que hay una ley que determina la composición interna de dicha unidad, y la modificación de una de las partes implica la modificación de las </a:t>
            </a:r>
            <a:r>
              <a:rPr lang="es-CO" sz="1400" dirty="0" smtClean="0"/>
              <a:t>otras, se basa en los siguientes supuestos:</a:t>
            </a:r>
          </a:p>
          <a:p>
            <a:endParaRPr lang="es-CO" sz="1400" dirty="0"/>
          </a:p>
        </p:txBody>
      </p:sp>
      <p:sp>
        <p:nvSpPr>
          <p:cNvPr id="47" name="Cheurón 46"/>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 name="Rectángulo 1"/>
          <p:cNvSpPr/>
          <p:nvPr/>
        </p:nvSpPr>
        <p:spPr>
          <a:xfrm>
            <a:off x="1359839" y="3616113"/>
            <a:ext cx="1624564" cy="646331"/>
          </a:xfrm>
          <a:prstGeom prst="rect">
            <a:avLst/>
          </a:prstGeom>
        </p:spPr>
        <p:txBody>
          <a:bodyPr wrap="square">
            <a:spAutoFit/>
          </a:bodyPr>
          <a:lstStyle/>
          <a:p>
            <a:pPr algn="ctr"/>
            <a:r>
              <a:rPr lang="es-CO" b="1" dirty="0" smtClean="0">
                <a:solidFill>
                  <a:schemeClr val="bg1"/>
                </a:solidFill>
                <a:latin typeface="Calibri" panose="020F0502020204030204" pitchFamily="34" charset="0"/>
                <a:ea typeface="MS PGothic" panose="020B0600070205080204" pitchFamily="34" charset="-128"/>
              </a:rPr>
              <a:t>Supuestos ontológicos</a:t>
            </a:r>
            <a:endParaRPr lang="es-MX" dirty="0">
              <a:solidFill>
                <a:schemeClr val="bg1"/>
              </a:solidFill>
            </a:endParaRPr>
          </a:p>
        </p:txBody>
      </p:sp>
      <p:sp>
        <p:nvSpPr>
          <p:cNvPr id="6" name="Rectángulo 5"/>
          <p:cNvSpPr/>
          <p:nvPr/>
        </p:nvSpPr>
        <p:spPr>
          <a:xfrm>
            <a:off x="3871819" y="3616113"/>
            <a:ext cx="1950686" cy="646331"/>
          </a:xfrm>
          <a:prstGeom prst="rect">
            <a:avLst/>
          </a:prstGeom>
        </p:spPr>
        <p:txBody>
          <a:bodyPr wrap="square">
            <a:spAutoFit/>
          </a:bodyPr>
          <a:lstStyle/>
          <a:p>
            <a:pPr algn="ctr"/>
            <a:r>
              <a:rPr lang="es-CO" b="1" dirty="0" smtClean="0">
                <a:solidFill>
                  <a:schemeClr val="bg1"/>
                </a:solidFill>
                <a:latin typeface="Calibri" panose="020F0502020204030204" pitchFamily="34" charset="0"/>
                <a:ea typeface="MS PGothic" panose="020B0600070205080204" pitchFamily="34" charset="-128"/>
              </a:rPr>
              <a:t>Supuestos gnoseológicos</a:t>
            </a:r>
            <a:endParaRPr lang="es-MX" dirty="0">
              <a:solidFill>
                <a:schemeClr val="bg1"/>
              </a:solidFill>
            </a:endParaRPr>
          </a:p>
        </p:txBody>
      </p:sp>
      <p:sp>
        <p:nvSpPr>
          <p:cNvPr id="13" name="Rectángulo 12"/>
          <p:cNvSpPr/>
          <p:nvPr/>
        </p:nvSpPr>
        <p:spPr>
          <a:xfrm>
            <a:off x="6363055" y="3616113"/>
            <a:ext cx="2544459" cy="646331"/>
          </a:xfrm>
          <a:prstGeom prst="rect">
            <a:avLst/>
          </a:prstGeom>
        </p:spPr>
        <p:txBody>
          <a:bodyPr wrap="square">
            <a:spAutoFit/>
          </a:bodyPr>
          <a:lstStyle/>
          <a:p>
            <a:pPr algn="ctr">
              <a:spcBef>
                <a:spcPts val="600"/>
              </a:spcBef>
              <a:spcAft>
                <a:spcPts val="0"/>
              </a:spcAft>
            </a:pPr>
            <a:r>
              <a:rPr lang="es-CO" b="1" dirty="0" smtClean="0">
                <a:solidFill>
                  <a:schemeClr val="bg1"/>
                </a:solidFill>
                <a:latin typeface="Calibri" panose="020F0502020204030204" pitchFamily="34" charset="0"/>
                <a:cs typeface="Calibri" panose="020F0502020204030204" pitchFamily="34" charset="0"/>
              </a:rPr>
              <a:t>Premisas que rigen el modelo estructuralista</a:t>
            </a:r>
            <a:endParaRPr lang="es-MX" dirty="0">
              <a:solidFill>
                <a:schemeClr val="bg1"/>
              </a:solidFill>
              <a:effectLst/>
            </a:endParaRPr>
          </a:p>
        </p:txBody>
      </p:sp>
      <p:pic>
        <p:nvPicPr>
          <p:cNvPr id="36" name="Imagen 35"/>
          <p:cNvPicPr>
            <a:picLocks noChangeAspect="1"/>
          </p:cNvPicPr>
          <p:nvPr/>
        </p:nvPicPr>
        <p:blipFill rotWithShape="1">
          <a:blip r:embed="rId4"/>
          <a:srcRect l="25707" t="50222" r="69189" b="39852"/>
          <a:stretch/>
        </p:blipFill>
        <p:spPr>
          <a:xfrm>
            <a:off x="2984698" y="4195098"/>
            <a:ext cx="493660" cy="540000"/>
          </a:xfrm>
          <a:prstGeom prst="rect">
            <a:avLst/>
          </a:prstGeom>
        </p:spPr>
      </p:pic>
      <p:pic>
        <p:nvPicPr>
          <p:cNvPr id="37" name="Imagen 36"/>
          <p:cNvPicPr>
            <a:picLocks noChangeAspect="1"/>
          </p:cNvPicPr>
          <p:nvPr/>
        </p:nvPicPr>
        <p:blipFill rotWithShape="1">
          <a:blip r:embed="rId4"/>
          <a:srcRect l="25707" t="50222" r="69189" b="39852"/>
          <a:stretch/>
        </p:blipFill>
        <p:spPr>
          <a:xfrm>
            <a:off x="5634262" y="4195098"/>
            <a:ext cx="493660" cy="540000"/>
          </a:xfrm>
          <a:prstGeom prst="rect">
            <a:avLst/>
          </a:prstGeom>
        </p:spPr>
      </p:pic>
      <p:pic>
        <p:nvPicPr>
          <p:cNvPr id="38" name="Imagen 37"/>
          <p:cNvPicPr>
            <a:picLocks noChangeAspect="1"/>
          </p:cNvPicPr>
          <p:nvPr/>
        </p:nvPicPr>
        <p:blipFill rotWithShape="1">
          <a:blip r:embed="rId4"/>
          <a:srcRect l="25707" t="50222" r="69189" b="39852"/>
          <a:stretch/>
        </p:blipFill>
        <p:spPr>
          <a:xfrm>
            <a:off x="8482975" y="4209637"/>
            <a:ext cx="493660" cy="540000"/>
          </a:xfrm>
          <a:prstGeom prst="rect">
            <a:avLst/>
          </a:prstGeom>
        </p:spPr>
      </p:pic>
      <p:sp>
        <p:nvSpPr>
          <p:cNvPr id="52" name="Rectángulo 51"/>
          <p:cNvSpPr/>
          <p:nvPr/>
        </p:nvSpPr>
        <p:spPr>
          <a:xfrm>
            <a:off x="487823" y="1988568"/>
            <a:ext cx="3248453" cy="286232"/>
          </a:xfrm>
          <a:prstGeom prst="rect">
            <a:avLst/>
          </a:prstGeom>
        </p:spPr>
        <p:txBody>
          <a:bodyPr wrap="none">
            <a:spAutoFit/>
          </a:bodyPr>
          <a:lstStyle/>
          <a:p>
            <a:pPr lvl="0">
              <a:lnSpc>
                <a:spcPct val="90000"/>
              </a:lnSpc>
              <a:spcBef>
                <a:spcPts val="1000"/>
              </a:spcBef>
            </a:pPr>
            <a:r>
              <a:rPr lang="es-MX" sz="1400" b="1" dirty="0"/>
              <a:t>El estructuralismo en las ciencias sociales</a:t>
            </a:r>
          </a:p>
        </p:txBody>
      </p:sp>
      <p:sp>
        <p:nvSpPr>
          <p:cNvPr id="55" name="Rectángulo 54"/>
          <p:cNvSpPr/>
          <p:nvPr/>
        </p:nvSpPr>
        <p:spPr>
          <a:xfrm>
            <a:off x="3725143" y="4643608"/>
            <a:ext cx="1810669"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los botones para su la información.</a:t>
            </a:r>
            <a:endParaRPr lang="es-MX" sz="1200" i="1" dirty="0">
              <a:solidFill>
                <a:schemeClr val="tx1"/>
              </a:solidFill>
            </a:endParaRPr>
          </a:p>
        </p:txBody>
      </p:sp>
      <p:sp>
        <p:nvSpPr>
          <p:cNvPr id="56" name="Rectángulo 55"/>
          <p:cNvSpPr/>
          <p:nvPr/>
        </p:nvSpPr>
        <p:spPr>
          <a:xfrm>
            <a:off x="228646" y="5217642"/>
            <a:ext cx="1810669"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modelo para ingresar al contenido.</a:t>
            </a:r>
            <a:endParaRPr lang="es-MX" sz="1200" i="1" dirty="0">
              <a:solidFill>
                <a:schemeClr val="tx1"/>
              </a:solidFill>
            </a:endParaRPr>
          </a:p>
        </p:txBody>
      </p:sp>
      <p:sp>
        <p:nvSpPr>
          <p:cNvPr id="59"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usuario debe hacer clic en los botones que abren  un </a:t>
            </a:r>
            <a:r>
              <a:rPr lang="es-419" sz="1100" i="1" dirty="0" smtClean="0"/>
              <a:t>popup</a:t>
            </a:r>
            <a:r>
              <a:rPr lang="es-419" sz="1100" dirty="0" smtClean="0"/>
              <a:t> respectivo.</a:t>
            </a:r>
          </a:p>
          <a:p>
            <a:r>
              <a:rPr lang="es-419" sz="1100" dirty="0"/>
              <a:t>El botón  de regreso muestra la pantalla anterior.</a:t>
            </a:r>
          </a:p>
          <a:p>
            <a:r>
              <a:rPr lang="es-419" sz="1100" dirty="0" smtClean="0"/>
              <a:t>N</a:t>
            </a:r>
            <a:r>
              <a:rPr lang="es-419" sz="1100" dirty="0"/>
              <a:t>° de internos: </a:t>
            </a:r>
            <a:r>
              <a:rPr lang="es-419" sz="1100" dirty="0" smtClean="0"/>
              <a:t>4</a:t>
            </a:r>
            <a:endParaRPr lang="es-MX" sz="1100" dirty="0"/>
          </a:p>
          <a:p>
            <a:endParaRPr lang="es-419" sz="1100" dirty="0"/>
          </a:p>
        </p:txBody>
      </p:sp>
      <p:sp>
        <p:nvSpPr>
          <p:cNvPr id="54" name="Rectángulo redondeado 53"/>
          <p:cNvSpPr/>
          <p:nvPr/>
        </p:nvSpPr>
        <p:spPr>
          <a:xfrm>
            <a:off x="0" y="1276436"/>
            <a:ext cx="3886240" cy="569409"/>
          </a:xfrm>
          <a:prstGeom prst="roundRect">
            <a:avLst>
              <a:gd name="adj" fmla="val 0"/>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60" name="Rectángulo 59"/>
          <p:cNvSpPr/>
          <p:nvPr/>
        </p:nvSpPr>
        <p:spPr>
          <a:xfrm>
            <a:off x="-17922" y="131825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solidFill>
                  <a:prstClr val="black"/>
                </a:solidFill>
              </a:rPr>
              <a:t>Los modelos epistémicos en investigación</a:t>
            </a:r>
          </a:p>
          <a:p>
            <a:pPr lvl="0">
              <a:lnSpc>
                <a:spcPct val="90000"/>
              </a:lnSpc>
              <a:spcBef>
                <a:spcPts val="1000"/>
              </a:spcBef>
            </a:pPr>
            <a:r>
              <a:rPr lang="es-419" sz="1100" b="1" dirty="0">
                <a:solidFill>
                  <a:srgbClr val="C00000"/>
                </a:solidFill>
              </a:rPr>
              <a:t>Subtema</a:t>
            </a:r>
            <a:r>
              <a:rPr lang="es-419" sz="1100" b="1" dirty="0"/>
              <a:t>: </a:t>
            </a:r>
            <a:r>
              <a:rPr lang="es-MX" sz="1100" b="1" dirty="0"/>
              <a:t>Origen, supuestos de implicaciones de cada </a:t>
            </a:r>
            <a:r>
              <a:rPr lang="es-MX" sz="1100" b="1" dirty="0" smtClean="0"/>
              <a:t>modelo</a:t>
            </a:r>
            <a:endParaRPr lang="es-MX" sz="1100" b="1" dirty="0"/>
          </a:p>
        </p:txBody>
      </p:sp>
    </p:spTree>
    <p:extLst>
      <p:ext uri="{BB962C8B-B14F-4D97-AF65-F5344CB8AC3E}">
        <p14:creationId xmlns:p14="http://schemas.microsoft.com/office/powerpoint/2010/main" val="2924140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ángulo redondeado 36"/>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4" name="Rectángulo 33"/>
          <p:cNvSpPr/>
          <p:nvPr/>
        </p:nvSpPr>
        <p:spPr>
          <a:xfrm>
            <a:off x="3574933" y="3570690"/>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5" name="Rectángulo 34"/>
          <p:cNvSpPr/>
          <p:nvPr/>
        </p:nvSpPr>
        <p:spPr>
          <a:xfrm>
            <a:off x="899892" y="3570690"/>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Rectángulo 13"/>
          <p:cNvSpPr/>
          <p:nvPr/>
        </p:nvSpPr>
        <p:spPr>
          <a:xfrm>
            <a:off x="6363055" y="3570690"/>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2" name="Recortar rectángulo de esquina sencilla 31"/>
          <p:cNvSpPr/>
          <p:nvPr/>
        </p:nvSpPr>
        <p:spPr>
          <a:xfrm>
            <a:off x="6600328" y="1447503"/>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a:effectLst>
                  <a:outerShdw blurRad="38100" dist="38100" dir="2700000" algn="tl">
                    <a:srgbClr val="000000">
                      <a:alpha val="43137"/>
                    </a:srgbClr>
                  </a:outerShdw>
                </a:effectLst>
              </a:rPr>
              <a:t>R</a:t>
            </a:r>
            <a:r>
              <a:rPr lang="es-ES" sz="1100" b="1" dirty="0" smtClean="0">
                <a:effectLst>
                  <a:outerShdw blurRad="38100" dist="38100" dir="2700000" algn="tl">
                    <a:srgbClr val="000000">
                      <a:alpha val="43137"/>
                    </a:srgbClr>
                  </a:outerShdw>
                </a:effectLst>
              </a:rPr>
              <a:t>eto</a:t>
            </a:r>
            <a:endParaRPr lang="es-CO" sz="1100" b="1" dirty="0">
              <a:effectLst>
                <a:outerShdw blurRad="38100" dist="38100" dir="2700000" algn="tl">
                  <a:srgbClr val="000000">
                    <a:alpha val="43137"/>
                  </a:srgbClr>
                </a:outerShdw>
              </a:effectLst>
            </a:endParaRPr>
          </a:p>
        </p:txBody>
      </p:sp>
      <p:sp>
        <p:nvSpPr>
          <p:cNvPr id="30" name="Recortar rectángulo de esquina sencilla 29"/>
          <p:cNvSpPr/>
          <p:nvPr/>
        </p:nvSpPr>
        <p:spPr>
          <a:xfrm>
            <a:off x="5832768"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F</a:t>
            </a:r>
            <a:endParaRPr lang="es-CO" sz="1100" b="1" dirty="0">
              <a:effectLst>
                <a:outerShdw blurRad="38100" dist="38100" dir="2700000" algn="tl">
                  <a:srgbClr val="000000">
                    <a:alpha val="43137"/>
                  </a:srgbClr>
                </a:outerShdw>
              </a:effectLst>
            </a:endParaRPr>
          </a:p>
        </p:txBody>
      </p:sp>
      <p:sp>
        <p:nvSpPr>
          <p:cNvPr id="31" name="Recortar rectángulo de esquina sencilla 30"/>
          <p:cNvSpPr/>
          <p:nvPr/>
        </p:nvSpPr>
        <p:spPr>
          <a:xfrm>
            <a:off x="5421798"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E</a:t>
            </a:r>
            <a:endParaRPr lang="es-CO" sz="1100" b="1" dirty="0">
              <a:effectLst>
                <a:outerShdw blurRad="38100" dist="38100" dir="2700000" algn="tl">
                  <a:srgbClr val="000000">
                    <a:alpha val="43137"/>
                  </a:srgbClr>
                </a:outerShdw>
              </a:effectLst>
            </a:endParaRPr>
          </a:p>
        </p:txBody>
      </p:sp>
      <p:sp>
        <p:nvSpPr>
          <p:cNvPr id="28" name="Recortar rectángulo de esquina sencilla 27"/>
          <p:cNvSpPr/>
          <p:nvPr/>
        </p:nvSpPr>
        <p:spPr>
          <a:xfrm>
            <a:off x="5010830"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D</a:t>
            </a:r>
            <a:endParaRPr lang="es-CO" sz="1100" b="1" dirty="0">
              <a:effectLst>
                <a:outerShdw blurRad="38100" dist="38100" dir="2700000" algn="tl">
                  <a:srgbClr val="000000">
                    <a:alpha val="43137"/>
                  </a:srgbClr>
                </a:outerShdw>
              </a:effectLst>
            </a:endParaRPr>
          </a:p>
        </p:txBody>
      </p:sp>
      <p:sp>
        <p:nvSpPr>
          <p:cNvPr id="29" name="Recortar rectángulo de esquina sencilla 28"/>
          <p:cNvSpPr/>
          <p:nvPr/>
        </p:nvSpPr>
        <p:spPr>
          <a:xfrm>
            <a:off x="4599862"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C</a:t>
            </a:r>
            <a:endParaRPr lang="es-CO" sz="1100" b="1" dirty="0">
              <a:effectLst>
                <a:outerShdw blurRad="38100" dist="38100" dir="2700000" algn="tl">
                  <a:srgbClr val="000000">
                    <a:alpha val="43137"/>
                  </a:srgbClr>
                </a:outerShdw>
              </a:effectLst>
            </a:endParaRPr>
          </a:p>
        </p:txBody>
      </p:sp>
      <p:sp>
        <p:nvSpPr>
          <p:cNvPr id="27" name="Recortar rectángulo de esquina sencilla 26"/>
          <p:cNvSpPr/>
          <p:nvPr/>
        </p:nvSpPr>
        <p:spPr>
          <a:xfrm>
            <a:off x="4188894"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B</a:t>
            </a:r>
            <a:endParaRPr lang="es-CO" sz="1100" b="1" dirty="0">
              <a:effectLst>
                <a:outerShdw blurRad="38100" dist="38100" dir="2700000" algn="tl">
                  <a:srgbClr val="000000">
                    <a:alpha val="43137"/>
                  </a:srgbClr>
                </a:outerShdw>
              </a:effectLst>
            </a:endParaRPr>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fundamentación en los modelos epistémicos.</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r>
              <a:rPr lang="es-419" dirty="0" smtClean="0"/>
              <a:t>Identificador de imagen: </a:t>
            </a:r>
            <a:r>
              <a:rPr lang="es-MX" dirty="0"/>
              <a:t>10539384</a:t>
            </a:r>
            <a:endParaRPr lang="es-MX" dirty="0" smtClean="0"/>
          </a:p>
          <a:p>
            <a:r>
              <a:rPr lang="es-419" dirty="0" smtClean="0"/>
              <a:t>Fuente: </a:t>
            </a:r>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22" name="Cheurón 21"/>
          <p:cNvSpPr/>
          <p:nvPr/>
        </p:nvSpPr>
        <p:spPr>
          <a:xfrm>
            <a:off x="93598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4" name="Recortar rectángulo de esquina sencilla 23"/>
          <p:cNvSpPr/>
          <p:nvPr/>
        </p:nvSpPr>
        <p:spPr>
          <a:xfrm>
            <a:off x="3777926" y="1448146"/>
            <a:ext cx="908257" cy="323296"/>
          </a:xfrm>
          <a:prstGeom prst="snip1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1100" b="1" dirty="0">
                <a:effectLst>
                  <a:outerShdw blurRad="38100" dist="38100" dir="2700000" algn="tl">
                    <a:srgbClr val="000000">
                      <a:alpha val="43137"/>
                    </a:srgbClr>
                  </a:outerShdw>
                </a:effectLst>
              </a:rPr>
              <a:t>A</a:t>
            </a:r>
            <a:endParaRPr lang="es-CO" sz="1100" b="1" dirty="0">
              <a:effectLst>
                <a:outerShdw blurRad="38100" dist="38100" dir="2700000" algn="tl">
                  <a:srgbClr val="000000">
                    <a:alpha val="43137"/>
                  </a:srgbClr>
                </a:outerShdw>
              </a:effectLst>
            </a:endParaRPr>
          </a:p>
        </p:txBody>
      </p:sp>
      <p:sp>
        <p:nvSpPr>
          <p:cNvPr id="44" name="Rectángulo 43"/>
          <p:cNvSpPr/>
          <p:nvPr/>
        </p:nvSpPr>
        <p:spPr>
          <a:xfrm>
            <a:off x="551638" y="2002943"/>
            <a:ext cx="8652769" cy="1384995"/>
          </a:xfrm>
          <a:prstGeom prst="rect">
            <a:avLst/>
          </a:prstGeom>
        </p:spPr>
        <p:txBody>
          <a:bodyPr wrap="square">
            <a:spAutoFit/>
          </a:bodyPr>
          <a:lstStyle/>
          <a:p>
            <a:r>
              <a:rPr lang="es-419" sz="1400" b="1" dirty="0" smtClean="0"/>
              <a:t>Los supuestos y premisas del estructuralismo</a:t>
            </a:r>
          </a:p>
          <a:p>
            <a:endParaRPr lang="es-MX" sz="1400" b="1" dirty="0" smtClean="0"/>
          </a:p>
          <a:p>
            <a:r>
              <a:rPr lang="es-CO" sz="1400" dirty="0" smtClean="0"/>
              <a:t>El estructuralismo, definido como un </a:t>
            </a:r>
            <a:r>
              <a:rPr lang="es-CO" sz="1400" dirty="0"/>
              <a:t>conjunto de elementos que conforman una unidad, de modo tal que hay una ley que determina la composición interna de dicha unidad, y la modificación de una de las partes implica la modificación de las </a:t>
            </a:r>
            <a:r>
              <a:rPr lang="es-CO" sz="1400" dirty="0" smtClean="0"/>
              <a:t>otras, se basa en los siguientes supuestos:</a:t>
            </a:r>
          </a:p>
          <a:p>
            <a:endParaRPr lang="es-CO" sz="1400" dirty="0"/>
          </a:p>
        </p:txBody>
      </p:sp>
      <p:sp>
        <p:nvSpPr>
          <p:cNvPr id="47" name="Cheurón 46"/>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7" name="Rectángulo redondeado 16"/>
          <p:cNvSpPr/>
          <p:nvPr/>
        </p:nvSpPr>
        <p:spPr>
          <a:xfrm>
            <a:off x="26745" y="1266706"/>
            <a:ext cx="9473556" cy="4422484"/>
          </a:xfrm>
          <a:prstGeom prst="roundRect">
            <a:avLst>
              <a:gd name="adj" fmla="val 0"/>
            </a:avLst>
          </a:prstGeom>
          <a:solidFill>
            <a:schemeClr val="tx1">
              <a:lumMod val="95000"/>
              <a:lumOff val="5000"/>
              <a:alpha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3" name="Rectángulo redondeado 32"/>
          <p:cNvSpPr/>
          <p:nvPr/>
        </p:nvSpPr>
        <p:spPr>
          <a:xfrm>
            <a:off x="396206" y="1356268"/>
            <a:ext cx="8878726" cy="3806191"/>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 name="Rectángulo 1"/>
          <p:cNvSpPr/>
          <p:nvPr/>
        </p:nvSpPr>
        <p:spPr>
          <a:xfrm>
            <a:off x="564944" y="1386833"/>
            <a:ext cx="2689052" cy="307777"/>
          </a:xfrm>
          <a:prstGeom prst="rect">
            <a:avLst/>
          </a:prstGeom>
        </p:spPr>
        <p:txBody>
          <a:bodyPr wrap="square">
            <a:spAutoFit/>
          </a:bodyPr>
          <a:lstStyle/>
          <a:p>
            <a:pPr algn="ctr"/>
            <a:r>
              <a:rPr lang="es-CO" sz="1400" b="1" dirty="0" smtClean="0">
                <a:latin typeface="Calibri" panose="020F0502020204030204" pitchFamily="34" charset="0"/>
                <a:ea typeface="MS PGothic" panose="020B0600070205080204" pitchFamily="34" charset="-128"/>
              </a:rPr>
              <a:t>Supuestos ontológicos</a:t>
            </a:r>
            <a:endParaRPr lang="es-MX" sz="1400" dirty="0"/>
          </a:p>
        </p:txBody>
      </p:sp>
      <p:sp>
        <p:nvSpPr>
          <p:cNvPr id="15" name="CuadroTexto 14"/>
          <p:cNvSpPr txBox="1"/>
          <p:nvPr/>
        </p:nvSpPr>
        <p:spPr>
          <a:xfrm>
            <a:off x="652816" y="2136631"/>
            <a:ext cx="5710239" cy="2462213"/>
          </a:xfrm>
          <a:prstGeom prst="rect">
            <a:avLst/>
          </a:prstGeom>
          <a:noFill/>
        </p:spPr>
        <p:txBody>
          <a:bodyPr wrap="square" rtlCol="0">
            <a:spAutoFit/>
          </a:bodyPr>
          <a:lstStyle/>
          <a:p>
            <a:r>
              <a:rPr lang="es-MX" sz="1400" dirty="0"/>
              <a:t>Para el estructuralismo, la realidad está formada por estructuras que conforman otras mayores. </a:t>
            </a:r>
            <a:endParaRPr lang="es-MX" sz="1400" dirty="0" smtClean="0"/>
          </a:p>
          <a:p>
            <a:endParaRPr lang="es-MX" sz="1400" dirty="0" smtClean="0"/>
          </a:p>
          <a:p>
            <a:r>
              <a:rPr lang="es-MX" sz="1400" dirty="0" smtClean="0"/>
              <a:t>El </a:t>
            </a:r>
            <a:r>
              <a:rPr lang="es-MX" sz="1400" dirty="0"/>
              <a:t>objeto de estudio se asume, entonces, como un conjunto de elementos que forman una estructura, con leyes internas que determinan su composición en la que las partes se encuentran ligadas entre sí, de tal forma que la modificación de una de ellas implica la modificación de las otras (Gutiérrez, 1984). </a:t>
            </a:r>
            <a:endParaRPr lang="es-MX" sz="1400" dirty="0" smtClean="0"/>
          </a:p>
          <a:p>
            <a:endParaRPr lang="es-MX" sz="1400" dirty="0" smtClean="0"/>
          </a:p>
          <a:p>
            <a:r>
              <a:rPr lang="es-MX" sz="1400" dirty="0" smtClean="0"/>
              <a:t>Según </a:t>
            </a:r>
            <a:r>
              <a:rPr lang="es-MX" sz="1400" dirty="0"/>
              <a:t>este modelo, los objetos son totalidades, inseparables en el sentido de que, si los elementos se disocian, la totalidad ya no es la misma.</a:t>
            </a:r>
          </a:p>
        </p:txBody>
      </p:sp>
      <p:grpSp>
        <p:nvGrpSpPr>
          <p:cNvPr id="19" name="Grupo 18"/>
          <p:cNvGrpSpPr/>
          <p:nvPr/>
        </p:nvGrpSpPr>
        <p:grpSpPr>
          <a:xfrm>
            <a:off x="8635154" y="1436478"/>
            <a:ext cx="435428" cy="391857"/>
            <a:chOff x="8055429" y="1611086"/>
            <a:chExt cx="435428" cy="391857"/>
          </a:xfrm>
        </p:grpSpPr>
        <p:sp>
          <p:nvSpPr>
            <p:cNvPr id="16" name="Elipse 15"/>
            <p:cNvSpPr/>
            <p:nvPr/>
          </p:nvSpPr>
          <p:spPr>
            <a:xfrm>
              <a:off x="8055429" y="1611086"/>
              <a:ext cx="435428" cy="3918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Multiplicar 17"/>
            <p:cNvSpPr/>
            <p:nvPr/>
          </p:nvSpPr>
          <p:spPr>
            <a:xfrm>
              <a:off x="8113486" y="1625600"/>
              <a:ext cx="319315" cy="362829"/>
            </a:xfrm>
            <a:prstGeom prst="mathMultipl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38"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Popup 1</a:t>
            </a:r>
          </a:p>
          <a:p>
            <a:r>
              <a:rPr lang="es-419" sz="1100" dirty="0" smtClean="0"/>
              <a:t>Al hacer clic en el botón “Cerrar” se regresa a la pantalla 33.</a:t>
            </a:r>
          </a:p>
          <a:p>
            <a:endParaRPr lang="es-MX" sz="1100" dirty="0"/>
          </a:p>
          <a:p>
            <a:endParaRPr lang="es-419" sz="1100" dirty="0"/>
          </a:p>
        </p:txBody>
      </p:sp>
      <p:pic>
        <p:nvPicPr>
          <p:cNvPr id="2050" name="Picture 2" descr="https://previews.123rf.com/images/enki/enki1109/enki110900016/10539384-Esfera-de-metal-con-formas-geom-tricas-abstractas-Foto-de-archiv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19665" y="2021998"/>
            <a:ext cx="2164000" cy="216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75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p:cNvSpPr>
            <a:spLocks noGrp="1"/>
          </p:cNvSpPr>
          <p:nvPr>
            <p:ph type="title"/>
          </p:nvPr>
        </p:nvSpPr>
        <p:spPr/>
        <p:txBody>
          <a:bodyPr/>
          <a:lstStyle/>
          <a:p>
            <a:r>
              <a:rPr lang="es-MX" sz="200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endParaRPr lang="es-CO" sz="2000" dirty="0"/>
          </a:p>
        </p:txBody>
      </p:sp>
      <p:sp>
        <p:nvSpPr>
          <p:cNvPr id="12"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3" name="Marcador de texto 12"/>
          <p:cNvSpPr>
            <a:spLocks noGrp="1"/>
          </p:cNvSpPr>
          <p:nvPr>
            <p:ph type="body" sz="half" idx="10"/>
          </p:nvPr>
        </p:nvSpPr>
        <p:spPr/>
        <p:txBody>
          <a:bodyPr/>
          <a:lstStyle/>
          <a:p>
            <a:r>
              <a:rPr lang="es-CO" dirty="0" smtClean="0"/>
              <a:t>El objetivo de aprendizaje se presenta en ventana emergente en el botón de la plantilla del OVA.</a:t>
            </a:r>
            <a:endParaRPr lang="es-CO" dirty="0"/>
          </a:p>
        </p:txBody>
      </p:sp>
    </p:spTree>
    <p:extLst>
      <p:ext uri="{BB962C8B-B14F-4D97-AF65-F5344CB8AC3E}">
        <p14:creationId xmlns:p14="http://schemas.microsoft.com/office/powerpoint/2010/main" val="2410867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ángulo redondeado 36"/>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4" name="Rectángulo 33"/>
          <p:cNvSpPr/>
          <p:nvPr/>
        </p:nvSpPr>
        <p:spPr>
          <a:xfrm>
            <a:off x="3574933" y="3570690"/>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5" name="Rectángulo 34"/>
          <p:cNvSpPr/>
          <p:nvPr/>
        </p:nvSpPr>
        <p:spPr>
          <a:xfrm>
            <a:off x="899892" y="3570690"/>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Rectángulo 13"/>
          <p:cNvSpPr/>
          <p:nvPr/>
        </p:nvSpPr>
        <p:spPr>
          <a:xfrm>
            <a:off x="6363055" y="3570690"/>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2" name="Recortar rectángulo de esquina sencilla 31"/>
          <p:cNvSpPr/>
          <p:nvPr/>
        </p:nvSpPr>
        <p:spPr>
          <a:xfrm>
            <a:off x="6600328" y="1447503"/>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a:effectLst>
                  <a:outerShdw blurRad="38100" dist="38100" dir="2700000" algn="tl">
                    <a:srgbClr val="000000">
                      <a:alpha val="43137"/>
                    </a:srgbClr>
                  </a:outerShdw>
                </a:effectLst>
              </a:rPr>
              <a:t>R</a:t>
            </a:r>
            <a:r>
              <a:rPr lang="es-ES" sz="1100" b="1" dirty="0" smtClean="0">
                <a:effectLst>
                  <a:outerShdw blurRad="38100" dist="38100" dir="2700000" algn="tl">
                    <a:srgbClr val="000000">
                      <a:alpha val="43137"/>
                    </a:srgbClr>
                  </a:outerShdw>
                </a:effectLst>
              </a:rPr>
              <a:t>eto</a:t>
            </a:r>
            <a:endParaRPr lang="es-CO" sz="1100" b="1" dirty="0">
              <a:effectLst>
                <a:outerShdw blurRad="38100" dist="38100" dir="2700000" algn="tl">
                  <a:srgbClr val="000000">
                    <a:alpha val="43137"/>
                  </a:srgbClr>
                </a:outerShdw>
              </a:effectLst>
            </a:endParaRPr>
          </a:p>
        </p:txBody>
      </p:sp>
      <p:sp>
        <p:nvSpPr>
          <p:cNvPr id="30" name="Recortar rectángulo de esquina sencilla 29"/>
          <p:cNvSpPr/>
          <p:nvPr/>
        </p:nvSpPr>
        <p:spPr>
          <a:xfrm>
            <a:off x="5832768"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F</a:t>
            </a:r>
            <a:endParaRPr lang="es-CO" sz="1100" b="1" dirty="0">
              <a:effectLst>
                <a:outerShdw blurRad="38100" dist="38100" dir="2700000" algn="tl">
                  <a:srgbClr val="000000">
                    <a:alpha val="43137"/>
                  </a:srgbClr>
                </a:outerShdw>
              </a:effectLst>
            </a:endParaRPr>
          </a:p>
        </p:txBody>
      </p:sp>
      <p:sp>
        <p:nvSpPr>
          <p:cNvPr id="31" name="Recortar rectángulo de esquina sencilla 30"/>
          <p:cNvSpPr/>
          <p:nvPr/>
        </p:nvSpPr>
        <p:spPr>
          <a:xfrm>
            <a:off x="5421798"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E</a:t>
            </a:r>
            <a:endParaRPr lang="es-CO" sz="1100" b="1" dirty="0">
              <a:effectLst>
                <a:outerShdw blurRad="38100" dist="38100" dir="2700000" algn="tl">
                  <a:srgbClr val="000000">
                    <a:alpha val="43137"/>
                  </a:srgbClr>
                </a:outerShdw>
              </a:effectLst>
            </a:endParaRPr>
          </a:p>
        </p:txBody>
      </p:sp>
      <p:sp>
        <p:nvSpPr>
          <p:cNvPr id="28" name="Recortar rectángulo de esquina sencilla 27"/>
          <p:cNvSpPr/>
          <p:nvPr/>
        </p:nvSpPr>
        <p:spPr>
          <a:xfrm>
            <a:off x="5010830"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D</a:t>
            </a:r>
            <a:endParaRPr lang="es-CO" sz="1100" b="1" dirty="0">
              <a:effectLst>
                <a:outerShdw blurRad="38100" dist="38100" dir="2700000" algn="tl">
                  <a:srgbClr val="000000">
                    <a:alpha val="43137"/>
                  </a:srgbClr>
                </a:outerShdw>
              </a:effectLst>
            </a:endParaRPr>
          </a:p>
        </p:txBody>
      </p:sp>
      <p:sp>
        <p:nvSpPr>
          <p:cNvPr id="29" name="Recortar rectángulo de esquina sencilla 28"/>
          <p:cNvSpPr/>
          <p:nvPr/>
        </p:nvSpPr>
        <p:spPr>
          <a:xfrm>
            <a:off x="4599862"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C</a:t>
            </a:r>
            <a:endParaRPr lang="es-CO" sz="1100" b="1" dirty="0">
              <a:effectLst>
                <a:outerShdw blurRad="38100" dist="38100" dir="2700000" algn="tl">
                  <a:srgbClr val="000000">
                    <a:alpha val="43137"/>
                  </a:srgbClr>
                </a:outerShdw>
              </a:effectLst>
            </a:endParaRPr>
          </a:p>
        </p:txBody>
      </p:sp>
      <p:sp>
        <p:nvSpPr>
          <p:cNvPr id="27" name="Recortar rectángulo de esquina sencilla 26"/>
          <p:cNvSpPr/>
          <p:nvPr/>
        </p:nvSpPr>
        <p:spPr>
          <a:xfrm>
            <a:off x="4188894"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B</a:t>
            </a:r>
            <a:endParaRPr lang="es-CO" sz="1100" b="1" dirty="0">
              <a:effectLst>
                <a:outerShdw blurRad="38100" dist="38100" dir="2700000" algn="tl">
                  <a:srgbClr val="000000">
                    <a:alpha val="43137"/>
                  </a:srgbClr>
                </a:outerShdw>
              </a:effectLst>
            </a:endParaRPr>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fundamentación en los modelos epistémicos.</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r>
              <a:rPr lang="es-419" dirty="0" smtClean="0"/>
              <a:t>Identificador de imagen: </a:t>
            </a:r>
            <a:r>
              <a:rPr lang="es-MX" dirty="0"/>
              <a:t>12793917</a:t>
            </a:r>
            <a:endParaRPr lang="es-MX" dirty="0" smtClean="0"/>
          </a:p>
          <a:p>
            <a:r>
              <a:rPr lang="es-419" dirty="0"/>
              <a:t>Fuente</a:t>
            </a:r>
            <a:r>
              <a:rPr lang="es-419" dirty="0" smtClean="0"/>
              <a:t>:</a:t>
            </a:r>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22" name="Cheurón 21"/>
          <p:cNvSpPr/>
          <p:nvPr/>
        </p:nvSpPr>
        <p:spPr>
          <a:xfrm>
            <a:off x="93598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4" name="Recortar rectángulo de esquina sencilla 23"/>
          <p:cNvSpPr/>
          <p:nvPr/>
        </p:nvSpPr>
        <p:spPr>
          <a:xfrm>
            <a:off x="3777926" y="1448146"/>
            <a:ext cx="908257" cy="323296"/>
          </a:xfrm>
          <a:prstGeom prst="snip1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1100" b="1" dirty="0">
                <a:effectLst>
                  <a:outerShdw blurRad="38100" dist="38100" dir="2700000" algn="tl">
                    <a:srgbClr val="000000">
                      <a:alpha val="43137"/>
                    </a:srgbClr>
                  </a:outerShdw>
                </a:effectLst>
              </a:rPr>
              <a:t>A</a:t>
            </a:r>
            <a:endParaRPr lang="es-CO" sz="1100" b="1" dirty="0">
              <a:effectLst>
                <a:outerShdw blurRad="38100" dist="38100" dir="2700000" algn="tl">
                  <a:srgbClr val="000000">
                    <a:alpha val="43137"/>
                  </a:srgbClr>
                </a:outerShdw>
              </a:effectLst>
            </a:endParaRPr>
          </a:p>
        </p:txBody>
      </p:sp>
      <p:sp>
        <p:nvSpPr>
          <p:cNvPr id="44" name="Rectángulo 43"/>
          <p:cNvSpPr/>
          <p:nvPr/>
        </p:nvSpPr>
        <p:spPr>
          <a:xfrm>
            <a:off x="551638" y="2002943"/>
            <a:ext cx="8652769" cy="1384995"/>
          </a:xfrm>
          <a:prstGeom prst="rect">
            <a:avLst/>
          </a:prstGeom>
        </p:spPr>
        <p:txBody>
          <a:bodyPr wrap="square">
            <a:spAutoFit/>
          </a:bodyPr>
          <a:lstStyle/>
          <a:p>
            <a:r>
              <a:rPr lang="es-419" sz="1400" b="1" dirty="0" smtClean="0"/>
              <a:t>Los supuestos y premisas del estructuralismo</a:t>
            </a:r>
          </a:p>
          <a:p>
            <a:endParaRPr lang="es-MX" sz="1400" b="1" dirty="0" smtClean="0"/>
          </a:p>
          <a:p>
            <a:r>
              <a:rPr lang="es-CO" sz="1400" dirty="0" smtClean="0"/>
              <a:t>El estructuralismo, definido como un </a:t>
            </a:r>
            <a:r>
              <a:rPr lang="es-CO" sz="1400" dirty="0"/>
              <a:t>conjunto de elementos que conforman una unidad, de modo tal que hay una ley que determina la composición interna de dicha unidad, y la modificación de una de las partes implica la modificación de las </a:t>
            </a:r>
            <a:r>
              <a:rPr lang="es-CO" sz="1400" dirty="0" smtClean="0"/>
              <a:t>otras, se basa en los siguientes supuestos:</a:t>
            </a:r>
          </a:p>
          <a:p>
            <a:endParaRPr lang="es-CO" sz="1400" dirty="0"/>
          </a:p>
        </p:txBody>
      </p:sp>
      <p:sp>
        <p:nvSpPr>
          <p:cNvPr id="47" name="Cheurón 46"/>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7" name="Rectángulo redondeado 16"/>
          <p:cNvSpPr/>
          <p:nvPr/>
        </p:nvSpPr>
        <p:spPr>
          <a:xfrm>
            <a:off x="113829" y="1237678"/>
            <a:ext cx="9473556" cy="4134422"/>
          </a:xfrm>
          <a:prstGeom prst="roundRect">
            <a:avLst>
              <a:gd name="adj" fmla="val 0"/>
            </a:avLst>
          </a:prstGeom>
          <a:solidFill>
            <a:schemeClr val="tx1">
              <a:lumMod val="95000"/>
              <a:lumOff val="5000"/>
              <a:alpha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3" name="Rectángulo redondeado 32"/>
          <p:cNvSpPr/>
          <p:nvPr/>
        </p:nvSpPr>
        <p:spPr>
          <a:xfrm>
            <a:off x="396206" y="1356268"/>
            <a:ext cx="8878726" cy="3806191"/>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 name="Rectángulo 1"/>
          <p:cNvSpPr/>
          <p:nvPr/>
        </p:nvSpPr>
        <p:spPr>
          <a:xfrm>
            <a:off x="564944" y="1386833"/>
            <a:ext cx="2689052" cy="307777"/>
          </a:xfrm>
          <a:prstGeom prst="rect">
            <a:avLst/>
          </a:prstGeom>
        </p:spPr>
        <p:txBody>
          <a:bodyPr wrap="square">
            <a:spAutoFit/>
          </a:bodyPr>
          <a:lstStyle/>
          <a:p>
            <a:pPr algn="ctr"/>
            <a:r>
              <a:rPr lang="es-CO" sz="1400" b="1" dirty="0">
                <a:latin typeface="Calibri" panose="020F0502020204030204" pitchFamily="34" charset="0"/>
                <a:ea typeface="MS PGothic" panose="020B0600070205080204" pitchFamily="34" charset="-128"/>
              </a:rPr>
              <a:t>Supuestos gnoseológicos</a:t>
            </a:r>
          </a:p>
        </p:txBody>
      </p:sp>
      <p:sp>
        <p:nvSpPr>
          <p:cNvPr id="15" name="CuadroTexto 14"/>
          <p:cNvSpPr txBox="1"/>
          <p:nvPr/>
        </p:nvSpPr>
        <p:spPr>
          <a:xfrm>
            <a:off x="743069" y="2347239"/>
            <a:ext cx="5535079" cy="2031325"/>
          </a:xfrm>
          <a:prstGeom prst="rect">
            <a:avLst/>
          </a:prstGeom>
          <a:noFill/>
        </p:spPr>
        <p:txBody>
          <a:bodyPr wrap="square" rtlCol="0">
            <a:spAutoFit/>
          </a:bodyPr>
          <a:lstStyle/>
          <a:p>
            <a:r>
              <a:rPr lang="es-MX" sz="1400" dirty="0"/>
              <a:t>El estructuralismo, a diferencia del positivismo, niega el valor de la indagación empirista y del conocimiento inmediato, pues la estructura que se trata de indagar forma parte de la realidad pero no es visible, y regula su propio desarrollo de forma tal que los hombres solo son instrumentos inconscientes y secundarios. </a:t>
            </a:r>
            <a:endParaRPr lang="es-MX" sz="1400" dirty="0" smtClean="0"/>
          </a:p>
          <a:p>
            <a:endParaRPr lang="es-MX" sz="1400" dirty="0"/>
          </a:p>
          <a:p>
            <a:r>
              <a:rPr lang="es-MX" sz="1400" dirty="0" smtClean="0"/>
              <a:t>Levi-Strauss </a:t>
            </a:r>
            <a:r>
              <a:rPr lang="es-MX" sz="1400" dirty="0"/>
              <a:t>consideró que el conocimiento es la actividad fundamental de la razón que descubre la estructura presente en la realidad, en un intento por construir un sistema racional.</a:t>
            </a:r>
          </a:p>
        </p:txBody>
      </p:sp>
      <p:grpSp>
        <p:nvGrpSpPr>
          <p:cNvPr id="19" name="Grupo 18"/>
          <p:cNvGrpSpPr/>
          <p:nvPr/>
        </p:nvGrpSpPr>
        <p:grpSpPr>
          <a:xfrm>
            <a:off x="8635154" y="1436478"/>
            <a:ext cx="435428" cy="391857"/>
            <a:chOff x="8055429" y="1611086"/>
            <a:chExt cx="435428" cy="391857"/>
          </a:xfrm>
        </p:grpSpPr>
        <p:sp>
          <p:nvSpPr>
            <p:cNvPr id="16" name="Elipse 15"/>
            <p:cNvSpPr/>
            <p:nvPr/>
          </p:nvSpPr>
          <p:spPr>
            <a:xfrm>
              <a:off x="8055429" y="1611086"/>
              <a:ext cx="435428" cy="3918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Multiplicar 17"/>
            <p:cNvSpPr/>
            <p:nvPr/>
          </p:nvSpPr>
          <p:spPr>
            <a:xfrm>
              <a:off x="8113486" y="1625600"/>
              <a:ext cx="319315" cy="362829"/>
            </a:xfrm>
            <a:prstGeom prst="mathMultipl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38"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Popup 2</a:t>
            </a:r>
          </a:p>
          <a:p>
            <a:r>
              <a:rPr lang="es-419" sz="1100" dirty="0" smtClean="0"/>
              <a:t>Al hacer clic en el botón “Cerrar” se regresa a la pantalla 33.</a:t>
            </a:r>
          </a:p>
          <a:p>
            <a:endParaRPr lang="es-MX" sz="1100" dirty="0"/>
          </a:p>
          <a:p>
            <a:endParaRPr lang="es-419" sz="1100" dirty="0"/>
          </a:p>
        </p:txBody>
      </p:sp>
      <p:pic>
        <p:nvPicPr>
          <p:cNvPr id="3074" name="Picture 2" descr="https://previews.123rf.com/images/silense/silense1203/silense120300045/12793917-El-Cubo-Escher-Impossbile-objeto-ilusi-n-ptica-Foto-de-archiv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63054" y="2131717"/>
            <a:ext cx="2272099" cy="2200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138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ángulo redondeado 36"/>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4" name="Rectángulo 33"/>
          <p:cNvSpPr/>
          <p:nvPr/>
        </p:nvSpPr>
        <p:spPr>
          <a:xfrm>
            <a:off x="3574933" y="3570690"/>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5" name="Rectángulo 34"/>
          <p:cNvSpPr/>
          <p:nvPr/>
        </p:nvSpPr>
        <p:spPr>
          <a:xfrm>
            <a:off x="899892" y="3570690"/>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Rectángulo 13"/>
          <p:cNvSpPr/>
          <p:nvPr/>
        </p:nvSpPr>
        <p:spPr>
          <a:xfrm>
            <a:off x="6363055" y="3570690"/>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2" name="Recortar rectángulo de esquina sencilla 31"/>
          <p:cNvSpPr/>
          <p:nvPr/>
        </p:nvSpPr>
        <p:spPr>
          <a:xfrm>
            <a:off x="6600328" y="1447503"/>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a:effectLst>
                  <a:outerShdw blurRad="38100" dist="38100" dir="2700000" algn="tl">
                    <a:srgbClr val="000000">
                      <a:alpha val="43137"/>
                    </a:srgbClr>
                  </a:outerShdw>
                </a:effectLst>
              </a:rPr>
              <a:t>R</a:t>
            </a:r>
            <a:r>
              <a:rPr lang="es-ES" sz="1100" b="1" dirty="0" smtClean="0">
                <a:effectLst>
                  <a:outerShdw blurRad="38100" dist="38100" dir="2700000" algn="tl">
                    <a:srgbClr val="000000">
                      <a:alpha val="43137"/>
                    </a:srgbClr>
                  </a:outerShdw>
                </a:effectLst>
              </a:rPr>
              <a:t>eto</a:t>
            </a:r>
            <a:endParaRPr lang="es-CO" sz="1100" b="1" dirty="0">
              <a:effectLst>
                <a:outerShdw blurRad="38100" dist="38100" dir="2700000" algn="tl">
                  <a:srgbClr val="000000">
                    <a:alpha val="43137"/>
                  </a:srgbClr>
                </a:outerShdw>
              </a:effectLst>
            </a:endParaRPr>
          </a:p>
        </p:txBody>
      </p:sp>
      <p:sp>
        <p:nvSpPr>
          <p:cNvPr id="30" name="Recortar rectángulo de esquina sencilla 29"/>
          <p:cNvSpPr/>
          <p:nvPr/>
        </p:nvSpPr>
        <p:spPr>
          <a:xfrm>
            <a:off x="5832768"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F</a:t>
            </a:r>
            <a:endParaRPr lang="es-CO" sz="1100" b="1" dirty="0">
              <a:effectLst>
                <a:outerShdw blurRad="38100" dist="38100" dir="2700000" algn="tl">
                  <a:srgbClr val="000000">
                    <a:alpha val="43137"/>
                  </a:srgbClr>
                </a:outerShdw>
              </a:effectLst>
            </a:endParaRPr>
          </a:p>
        </p:txBody>
      </p:sp>
      <p:sp>
        <p:nvSpPr>
          <p:cNvPr id="31" name="Recortar rectángulo de esquina sencilla 30"/>
          <p:cNvSpPr/>
          <p:nvPr/>
        </p:nvSpPr>
        <p:spPr>
          <a:xfrm>
            <a:off x="5421798"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E</a:t>
            </a:r>
            <a:endParaRPr lang="es-CO" sz="1100" b="1" dirty="0">
              <a:effectLst>
                <a:outerShdw blurRad="38100" dist="38100" dir="2700000" algn="tl">
                  <a:srgbClr val="000000">
                    <a:alpha val="43137"/>
                  </a:srgbClr>
                </a:outerShdw>
              </a:effectLst>
            </a:endParaRPr>
          </a:p>
        </p:txBody>
      </p:sp>
      <p:sp>
        <p:nvSpPr>
          <p:cNvPr id="28" name="Recortar rectángulo de esquina sencilla 27"/>
          <p:cNvSpPr/>
          <p:nvPr/>
        </p:nvSpPr>
        <p:spPr>
          <a:xfrm>
            <a:off x="5010830"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D</a:t>
            </a:r>
            <a:endParaRPr lang="es-CO" sz="1100" b="1" dirty="0">
              <a:effectLst>
                <a:outerShdw blurRad="38100" dist="38100" dir="2700000" algn="tl">
                  <a:srgbClr val="000000">
                    <a:alpha val="43137"/>
                  </a:srgbClr>
                </a:outerShdw>
              </a:effectLst>
            </a:endParaRPr>
          </a:p>
        </p:txBody>
      </p:sp>
      <p:sp>
        <p:nvSpPr>
          <p:cNvPr id="29" name="Recortar rectángulo de esquina sencilla 28"/>
          <p:cNvSpPr/>
          <p:nvPr/>
        </p:nvSpPr>
        <p:spPr>
          <a:xfrm>
            <a:off x="4599862"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C</a:t>
            </a:r>
            <a:endParaRPr lang="es-CO" sz="1100" b="1" dirty="0">
              <a:effectLst>
                <a:outerShdw blurRad="38100" dist="38100" dir="2700000" algn="tl">
                  <a:srgbClr val="000000">
                    <a:alpha val="43137"/>
                  </a:srgbClr>
                </a:outerShdw>
              </a:effectLst>
            </a:endParaRPr>
          </a:p>
        </p:txBody>
      </p:sp>
      <p:sp>
        <p:nvSpPr>
          <p:cNvPr id="27" name="Recortar rectángulo de esquina sencilla 26"/>
          <p:cNvSpPr/>
          <p:nvPr/>
        </p:nvSpPr>
        <p:spPr>
          <a:xfrm>
            <a:off x="4188894"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B</a:t>
            </a:r>
            <a:endParaRPr lang="es-CO" sz="1100" b="1" dirty="0">
              <a:effectLst>
                <a:outerShdw blurRad="38100" dist="38100" dir="2700000" algn="tl">
                  <a:srgbClr val="000000">
                    <a:alpha val="43137"/>
                  </a:srgbClr>
                </a:outerShdw>
              </a:effectLst>
            </a:endParaRPr>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fundamentación en los modelos epistémicos.</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pPr>
              <a:spcBef>
                <a:spcPts val="0"/>
              </a:spcBef>
            </a:pPr>
            <a:r>
              <a:rPr lang="es-419" dirty="0">
                <a:solidFill>
                  <a:schemeClr val="dk1"/>
                </a:solidFill>
              </a:rPr>
              <a:t>Identificador de imagen: </a:t>
            </a:r>
            <a:r>
              <a:rPr lang="es-MX" dirty="0">
                <a:solidFill>
                  <a:schemeClr val="dk1"/>
                </a:solidFill>
              </a:rPr>
              <a:t>51011965</a:t>
            </a:r>
          </a:p>
          <a:p>
            <a:pPr>
              <a:spcBef>
                <a:spcPts val="0"/>
              </a:spcBef>
            </a:pPr>
            <a:r>
              <a:rPr lang="es-419" dirty="0">
                <a:solidFill>
                  <a:schemeClr val="dk1"/>
                </a:solidFill>
              </a:rPr>
              <a:t>Fuente: https://es.123rf.com</a:t>
            </a:r>
            <a:endParaRPr lang="es-MX" dirty="0">
              <a:solidFill>
                <a:schemeClr val="dk1"/>
              </a:solidFill>
            </a:endParaRPr>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22" name="Cheurón 21"/>
          <p:cNvSpPr/>
          <p:nvPr/>
        </p:nvSpPr>
        <p:spPr>
          <a:xfrm>
            <a:off x="93598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4" name="Recortar rectángulo de esquina sencilla 23"/>
          <p:cNvSpPr/>
          <p:nvPr/>
        </p:nvSpPr>
        <p:spPr>
          <a:xfrm>
            <a:off x="3777926" y="1448146"/>
            <a:ext cx="908257" cy="323296"/>
          </a:xfrm>
          <a:prstGeom prst="snip1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1100" b="1" dirty="0">
                <a:effectLst>
                  <a:outerShdw blurRad="38100" dist="38100" dir="2700000" algn="tl">
                    <a:srgbClr val="000000">
                      <a:alpha val="43137"/>
                    </a:srgbClr>
                  </a:outerShdw>
                </a:effectLst>
              </a:rPr>
              <a:t>A</a:t>
            </a:r>
            <a:endParaRPr lang="es-CO" sz="1100" b="1" dirty="0">
              <a:effectLst>
                <a:outerShdw blurRad="38100" dist="38100" dir="2700000" algn="tl">
                  <a:srgbClr val="000000">
                    <a:alpha val="43137"/>
                  </a:srgbClr>
                </a:outerShdw>
              </a:effectLst>
            </a:endParaRPr>
          </a:p>
        </p:txBody>
      </p:sp>
      <p:sp>
        <p:nvSpPr>
          <p:cNvPr id="44" name="Rectángulo 43"/>
          <p:cNvSpPr/>
          <p:nvPr/>
        </p:nvSpPr>
        <p:spPr>
          <a:xfrm>
            <a:off x="551638" y="2002943"/>
            <a:ext cx="8652769" cy="1384995"/>
          </a:xfrm>
          <a:prstGeom prst="rect">
            <a:avLst/>
          </a:prstGeom>
        </p:spPr>
        <p:txBody>
          <a:bodyPr wrap="square">
            <a:spAutoFit/>
          </a:bodyPr>
          <a:lstStyle/>
          <a:p>
            <a:r>
              <a:rPr lang="es-419" sz="1400" b="1" dirty="0" smtClean="0"/>
              <a:t>Los supuestos y premisas del estructuralismo</a:t>
            </a:r>
          </a:p>
          <a:p>
            <a:endParaRPr lang="es-MX" sz="1400" b="1" dirty="0" smtClean="0"/>
          </a:p>
          <a:p>
            <a:r>
              <a:rPr lang="es-CO" sz="1400" dirty="0" smtClean="0"/>
              <a:t>El estructuralismo, definido como un </a:t>
            </a:r>
            <a:r>
              <a:rPr lang="es-CO" sz="1400" dirty="0"/>
              <a:t>conjunto de elementos que conforman una unidad, de modo tal que hay una ley que determina la composición interna de dicha unidad, y la modificación de una de las partes implica la modificación de las </a:t>
            </a:r>
            <a:r>
              <a:rPr lang="es-CO" sz="1400" dirty="0" smtClean="0"/>
              <a:t>otras, se basa en los siguientes supuestos:</a:t>
            </a:r>
          </a:p>
          <a:p>
            <a:endParaRPr lang="es-CO" sz="1400" dirty="0"/>
          </a:p>
        </p:txBody>
      </p:sp>
      <p:sp>
        <p:nvSpPr>
          <p:cNvPr id="47" name="Cheurón 46"/>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7" name="Rectángulo redondeado 16"/>
          <p:cNvSpPr/>
          <p:nvPr/>
        </p:nvSpPr>
        <p:spPr>
          <a:xfrm>
            <a:off x="113829" y="1237677"/>
            <a:ext cx="9473556" cy="4234209"/>
          </a:xfrm>
          <a:prstGeom prst="roundRect">
            <a:avLst>
              <a:gd name="adj" fmla="val 0"/>
            </a:avLst>
          </a:prstGeom>
          <a:solidFill>
            <a:schemeClr val="tx1">
              <a:lumMod val="95000"/>
              <a:lumOff val="5000"/>
              <a:alpha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3" name="Rectángulo redondeado 32"/>
          <p:cNvSpPr/>
          <p:nvPr/>
        </p:nvSpPr>
        <p:spPr>
          <a:xfrm>
            <a:off x="396206" y="1356268"/>
            <a:ext cx="8878726" cy="3806191"/>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 name="Rectángulo 1"/>
          <p:cNvSpPr/>
          <p:nvPr/>
        </p:nvSpPr>
        <p:spPr>
          <a:xfrm>
            <a:off x="206010" y="1386201"/>
            <a:ext cx="5063474" cy="307777"/>
          </a:xfrm>
          <a:prstGeom prst="rect">
            <a:avLst/>
          </a:prstGeom>
        </p:spPr>
        <p:txBody>
          <a:bodyPr wrap="square">
            <a:spAutoFit/>
          </a:bodyPr>
          <a:lstStyle/>
          <a:p>
            <a:pPr algn="ctr"/>
            <a:r>
              <a:rPr lang="es-MX" sz="1400" b="1" dirty="0">
                <a:latin typeface="Calibri" panose="020F0502020204030204" pitchFamily="34" charset="0"/>
                <a:ea typeface="MS PGothic" panose="020B0600070205080204" pitchFamily="34" charset="-128"/>
              </a:rPr>
              <a:t>Premisas que rigen el modelo estructuralista</a:t>
            </a:r>
            <a:endParaRPr lang="es-CO" sz="1400" b="1" dirty="0">
              <a:latin typeface="Calibri" panose="020F0502020204030204" pitchFamily="34" charset="0"/>
              <a:ea typeface="MS PGothic" panose="020B0600070205080204" pitchFamily="34" charset="-128"/>
            </a:endParaRPr>
          </a:p>
        </p:txBody>
      </p:sp>
      <p:sp>
        <p:nvSpPr>
          <p:cNvPr id="15" name="CuadroTexto 14"/>
          <p:cNvSpPr txBox="1"/>
          <p:nvPr/>
        </p:nvSpPr>
        <p:spPr>
          <a:xfrm>
            <a:off x="652817" y="2163529"/>
            <a:ext cx="5179951" cy="1815882"/>
          </a:xfrm>
          <a:prstGeom prst="rect">
            <a:avLst/>
          </a:prstGeom>
          <a:noFill/>
        </p:spPr>
        <p:txBody>
          <a:bodyPr wrap="square" rtlCol="0">
            <a:spAutoFit/>
          </a:bodyPr>
          <a:lstStyle/>
          <a:p>
            <a:r>
              <a:rPr lang="es-MX" sz="1400" dirty="0"/>
              <a:t>Uno de los supuestos implícitos es que los sistemas socioculturales tienen que ser representados mediante modelos análogos a los modelos estructuralistas del lenguaje. </a:t>
            </a:r>
            <a:endParaRPr lang="es-MX" sz="1400" dirty="0" smtClean="0"/>
          </a:p>
          <a:p>
            <a:endParaRPr lang="es-MX" sz="1400" dirty="0"/>
          </a:p>
          <a:p>
            <a:r>
              <a:rPr lang="es-MX" sz="1400" dirty="0" smtClean="0"/>
              <a:t>Para </a:t>
            </a:r>
            <a:r>
              <a:rPr lang="es-MX" sz="1400" dirty="0"/>
              <a:t>Levi-Strauss, los hechos pueden ser interpretados con signos, afirmando así la existencia de una estructura profunda accesible a través de la racionalización, de la que los fenómenos son síntomas (Martínez, 1996).</a:t>
            </a:r>
          </a:p>
        </p:txBody>
      </p:sp>
      <p:grpSp>
        <p:nvGrpSpPr>
          <p:cNvPr id="19" name="Grupo 18"/>
          <p:cNvGrpSpPr/>
          <p:nvPr/>
        </p:nvGrpSpPr>
        <p:grpSpPr>
          <a:xfrm>
            <a:off x="8635154" y="1436478"/>
            <a:ext cx="435428" cy="391857"/>
            <a:chOff x="8055429" y="1611086"/>
            <a:chExt cx="435428" cy="391857"/>
          </a:xfrm>
        </p:grpSpPr>
        <p:sp>
          <p:nvSpPr>
            <p:cNvPr id="16" name="Elipse 15"/>
            <p:cNvSpPr/>
            <p:nvPr/>
          </p:nvSpPr>
          <p:spPr>
            <a:xfrm>
              <a:off x="8055429" y="1611086"/>
              <a:ext cx="435428" cy="3918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Multiplicar 17"/>
            <p:cNvSpPr/>
            <p:nvPr/>
          </p:nvSpPr>
          <p:spPr>
            <a:xfrm>
              <a:off x="8113486" y="1625600"/>
              <a:ext cx="319315" cy="362829"/>
            </a:xfrm>
            <a:prstGeom prst="mathMultipl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38"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Popup 3</a:t>
            </a:r>
          </a:p>
          <a:p>
            <a:r>
              <a:rPr lang="es-419" sz="1100" dirty="0" smtClean="0"/>
              <a:t>Al hacer clic en el botón “Cerrar” se regresa a la pantalla 33.</a:t>
            </a:r>
          </a:p>
          <a:p>
            <a:endParaRPr lang="es-MX" sz="1100" dirty="0"/>
          </a:p>
          <a:p>
            <a:endParaRPr lang="es-419" sz="1100" dirty="0"/>
          </a:p>
        </p:txBody>
      </p:sp>
      <p:pic>
        <p:nvPicPr>
          <p:cNvPr id="36" name="Picture 2" descr="https://previews.123rf.com/images/lyricsai/lyricsai1601/lyricsai160100021/51011965-idioma-espa-ol-en-lenguas-extranjeras-palabra-vector-de-la-Educaci-n-collage--Foto-de-archiv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02611" y="1671196"/>
            <a:ext cx="3023381" cy="302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431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 descr="https://previews.123rf.com/images/belchonock/belchonock1411/belchonock141101927/33284211-Libro-abierto-en-la-mesa-de-madera-sobre-fondo-natural-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t="12439"/>
          <a:stretch/>
        </p:blipFill>
        <p:spPr bwMode="auto">
          <a:xfrm>
            <a:off x="0" y="1276436"/>
            <a:ext cx="9637532" cy="5621534"/>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upo 65"/>
          <p:cNvGrpSpPr/>
          <p:nvPr/>
        </p:nvGrpSpPr>
        <p:grpSpPr>
          <a:xfrm>
            <a:off x="2267961" y="5513030"/>
            <a:ext cx="7279255" cy="1357354"/>
            <a:chOff x="1943076" y="4421147"/>
            <a:chExt cx="7279255" cy="1357354"/>
          </a:xfrm>
        </p:grpSpPr>
        <p:pic>
          <p:nvPicPr>
            <p:cNvPr id="67" name="Imagen 66"/>
            <p:cNvPicPr>
              <a:picLocks noChangeAspect="1"/>
            </p:cNvPicPr>
            <p:nvPr/>
          </p:nvPicPr>
          <p:blipFill rotWithShape="1">
            <a:blip r:embed="rId3"/>
            <a:srcRect b="9125"/>
            <a:stretch/>
          </p:blipFill>
          <p:spPr>
            <a:xfrm>
              <a:off x="1943076" y="4421147"/>
              <a:ext cx="7279255" cy="1357354"/>
            </a:xfrm>
            <a:prstGeom prst="rect">
              <a:avLst/>
            </a:prstGeom>
          </p:spPr>
        </p:pic>
        <p:grpSp>
          <p:nvGrpSpPr>
            <p:cNvPr id="68" name="Grupo 67"/>
            <p:cNvGrpSpPr/>
            <p:nvPr/>
          </p:nvGrpSpPr>
          <p:grpSpPr>
            <a:xfrm>
              <a:off x="3534142" y="4765238"/>
              <a:ext cx="5335360" cy="998351"/>
              <a:chOff x="3267442" y="5820100"/>
              <a:chExt cx="5335360" cy="998351"/>
            </a:xfrm>
          </p:grpSpPr>
          <p:sp>
            <p:nvSpPr>
              <p:cNvPr id="69" name="Rectángulo 68"/>
              <p:cNvSpPr/>
              <p:nvPr/>
            </p:nvSpPr>
            <p:spPr>
              <a:xfrm rot="18138149">
                <a:off x="7095511" y="6225976"/>
                <a:ext cx="841577" cy="184666"/>
              </a:xfrm>
              <a:prstGeom prst="rect">
                <a:avLst/>
              </a:prstGeom>
            </p:spPr>
            <p:txBody>
              <a:bodyPr wrap="none" lIns="0" tIns="0" rIns="0" bIns="0">
                <a:spAutoFit/>
              </a:bodyPr>
              <a:lstStyle/>
              <a:p>
                <a:pPr algn="ctr"/>
                <a:r>
                  <a:rPr lang="es-419" sz="1200" b="1" dirty="0" smtClean="0"/>
                  <a:t>Pragmatismo</a:t>
                </a:r>
                <a:endParaRPr lang="es-MX" sz="1200" b="1" dirty="0"/>
              </a:p>
            </p:txBody>
          </p:sp>
          <p:sp>
            <p:nvSpPr>
              <p:cNvPr id="70" name="Rectángulo 69"/>
              <p:cNvSpPr/>
              <p:nvPr/>
            </p:nvSpPr>
            <p:spPr>
              <a:xfrm rot="18090617">
                <a:off x="8362960" y="6074921"/>
                <a:ext cx="295017" cy="184666"/>
              </a:xfrm>
              <a:prstGeom prst="rect">
                <a:avLst/>
              </a:prstGeom>
            </p:spPr>
            <p:txBody>
              <a:bodyPr wrap="none" lIns="0" tIns="0" rIns="0" bIns="0">
                <a:spAutoFit/>
              </a:bodyPr>
              <a:lstStyle/>
              <a:p>
                <a:pPr algn="ctr"/>
                <a:r>
                  <a:rPr lang="es-419" sz="1200" b="1" dirty="0" smtClean="0"/>
                  <a:t>Reto</a:t>
                </a:r>
                <a:endParaRPr lang="es-MX" sz="1200" b="1" dirty="0"/>
              </a:p>
            </p:txBody>
          </p:sp>
          <p:sp>
            <p:nvSpPr>
              <p:cNvPr id="71" name="Rectángulo 70"/>
              <p:cNvSpPr/>
              <p:nvPr/>
            </p:nvSpPr>
            <p:spPr>
              <a:xfrm rot="18064072">
                <a:off x="6046663" y="6108432"/>
                <a:ext cx="912109" cy="369332"/>
              </a:xfrm>
              <a:prstGeom prst="rect">
                <a:avLst/>
              </a:prstGeom>
            </p:spPr>
            <p:txBody>
              <a:bodyPr wrap="none" lIns="0" tIns="0" rIns="0" bIns="0">
                <a:spAutoFit/>
              </a:bodyPr>
              <a:lstStyle/>
              <a:p>
                <a:pPr algn="ctr"/>
                <a:r>
                  <a:rPr lang="es-CO" sz="1200" b="1" dirty="0" smtClean="0"/>
                  <a:t>Pragmatismo  </a:t>
                </a:r>
              </a:p>
              <a:p>
                <a:pPr algn="ctr"/>
                <a:r>
                  <a:rPr lang="es-CO" sz="1200" b="1" dirty="0" smtClean="0"/>
                  <a:t>sociologista</a:t>
                </a:r>
                <a:endParaRPr lang="es-MX" sz="1200" b="1" dirty="0"/>
              </a:p>
            </p:txBody>
          </p:sp>
          <p:sp>
            <p:nvSpPr>
              <p:cNvPr id="72" name="Rectángulo 71"/>
              <p:cNvSpPr/>
              <p:nvPr/>
            </p:nvSpPr>
            <p:spPr>
              <a:xfrm rot="18167010">
                <a:off x="4888678" y="6133831"/>
                <a:ext cx="886398" cy="369332"/>
              </a:xfrm>
              <a:prstGeom prst="rect">
                <a:avLst/>
              </a:prstGeom>
            </p:spPr>
            <p:txBody>
              <a:bodyPr wrap="none" lIns="0" tIns="0" rIns="0" bIns="0">
                <a:spAutoFit/>
              </a:bodyPr>
              <a:lstStyle/>
              <a:p>
                <a:pPr algn="ctr"/>
                <a:r>
                  <a:rPr lang="es-CO" sz="1200" b="1" dirty="0" smtClean="0"/>
                  <a:t>Materialismo </a:t>
                </a:r>
              </a:p>
              <a:p>
                <a:pPr algn="ctr"/>
                <a:r>
                  <a:rPr lang="es-CO" sz="1200" b="1" dirty="0" smtClean="0"/>
                  <a:t>dialéctico</a:t>
                </a:r>
                <a:endParaRPr lang="es-MX" sz="1200" b="1" dirty="0"/>
              </a:p>
            </p:txBody>
          </p:sp>
          <p:sp>
            <p:nvSpPr>
              <p:cNvPr id="73" name="Rectángulo 72"/>
              <p:cNvSpPr/>
              <p:nvPr/>
            </p:nvSpPr>
            <p:spPr>
              <a:xfrm rot="18337087">
                <a:off x="3984938" y="6130661"/>
                <a:ext cx="733279" cy="184666"/>
              </a:xfrm>
              <a:prstGeom prst="rect">
                <a:avLst/>
              </a:prstGeom>
              <a:solidFill>
                <a:srgbClr val="C00000"/>
              </a:solidFill>
            </p:spPr>
            <p:txBody>
              <a:bodyPr wrap="none" lIns="0" tIns="0" rIns="0" bIns="0">
                <a:spAutoFit/>
              </a:bodyPr>
              <a:lstStyle/>
              <a:p>
                <a:pPr algn="ctr"/>
                <a:r>
                  <a:rPr lang="es-419" sz="1200" dirty="0">
                    <a:solidFill>
                      <a:schemeClr val="bg1"/>
                    </a:solidFill>
                  </a:rPr>
                  <a:t>Positivismo</a:t>
                </a:r>
                <a:endParaRPr lang="es-MX" sz="1200" dirty="0">
                  <a:solidFill>
                    <a:schemeClr val="bg1"/>
                  </a:solidFill>
                </a:endParaRPr>
              </a:p>
            </p:txBody>
          </p:sp>
          <p:sp>
            <p:nvSpPr>
              <p:cNvPr id="74" name="Rectángulo 73"/>
              <p:cNvSpPr/>
              <p:nvPr/>
            </p:nvSpPr>
            <p:spPr>
              <a:xfrm rot="18298121">
                <a:off x="2860599" y="6226943"/>
                <a:ext cx="998351" cy="184666"/>
              </a:xfrm>
              <a:prstGeom prst="rect">
                <a:avLst/>
              </a:prstGeom>
            </p:spPr>
            <p:txBody>
              <a:bodyPr wrap="none" lIns="0" tIns="0" rIns="0" bIns="0">
                <a:spAutoFit/>
              </a:bodyPr>
              <a:lstStyle/>
              <a:p>
                <a:pPr algn="ctr"/>
                <a:r>
                  <a:rPr lang="es-419" sz="1200" b="1" dirty="0"/>
                  <a:t>Estructuralismo</a:t>
                </a:r>
                <a:endParaRPr lang="es-MX" sz="1200" b="1" dirty="0"/>
              </a:p>
            </p:txBody>
          </p:sp>
        </p:grpSp>
      </p:grpSp>
      <p:sp>
        <p:nvSpPr>
          <p:cNvPr id="57" name="Rectángulo redondeado 56"/>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4" name="Rectángulo 33"/>
          <p:cNvSpPr/>
          <p:nvPr/>
        </p:nvSpPr>
        <p:spPr>
          <a:xfrm>
            <a:off x="3577879" y="3267108"/>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5" name="Rectángulo 34"/>
          <p:cNvSpPr/>
          <p:nvPr/>
        </p:nvSpPr>
        <p:spPr>
          <a:xfrm>
            <a:off x="902838" y="3267108"/>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Rectángulo 13"/>
          <p:cNvSpPr/>
          <p:nvPr/>
        </p:nvSpPr>
        <p:spPr>
          <a:xfrm>
            <a:off x="6366001" y="3267108"/>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fundamentación en los modelos epistémicos.</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44" name="Rectángulo 43"/>
          <p:cNvSpPr/>
          <p:nvPr/>
        </p:nvSpPr>
        <p:spPr>
          <a:xfrm>
            <a:off x="500552" y="2257900"/>
            <a:ext cx="8652769" cy="1031051"/>
          </a:xfrm>
          <a:prstGeom prst="rect">
            <a:avLst/>
          </a:prstGeom>
        </p:spPr>
        <p:txBody>
          <a:bodyPr wrap="square">
            <a:spAutoFit/>
          </a:bodyPr>
          <a:lstStyle/>
          <a:p>
            <a:r>
              <a:rPr lang="es-MX" sz="1400" dirty="0" smtClean="0"/>
              <a:t>El </a:t>
            </a:r>
            <a:r>
              <a:rPr lang="es-MX" sz="1400" dirty="0"/>
              <a:t>positivismo fue desarrollado inicialmente por </a:t>
            </a:r>
            <a:r>
              <a:rPr lang="es-MX" sz="1400" dirty="0" smtClean="0"/>
              <a:t>Saint-Simon y </a:t>
            </a:r>
            <a:r>
              <a:rPr lang="es-MX" sz="1400" dirty="0"/>
              <a:t>por Augusto </a:t>
            </a:r>
            <a:r>
              <a:rPr lang="es-MX" sz="1400" dirty="0" smtClean="0"/>
              <a:t>Comte.</a:t>
            </a:r>
          </a:p>
          <a:p>
            <a:r>
              <a:rPr lang="es-MX" sz="1400" dirty="0" smtClean="0"/>
              <a:t>En este modelo se recalca la importancia </a:t>
            </a:r>
            <a:r>
              <a:rPr lang="es-MX" sz="1400" dirty="0"/>
              <a:t>de los hechos por encima de las ideas, con lo </a:t>
            </a:r>
            <a:r>
              <a:rPr lang="es-MX" sz="1400" dirty="0" smtClean="0"/>
              <a:t>cual, la </a:t>
            </a:r>
            <a:r>
              <a:rPr lang="es-MX" sz="1400" dirty="0"/>
              <a:t>experimentación en el contexto de la ciencia que a los desarrollos eminentemente teóricos </a:t>
            </a:r>
            <a:r>
              <a:rPr lang="es-MX" sz="1400" dirty="0" smtClean="0"/>
              <a:t>adquirió más peso (Martínez </a:t>
            </a:r>
            <a:r>
              <a:rPr lang="es-MX" sz="1400" dirty="0"/>
              <a:t>&amp; Martínez, 1997</a:t>
            </a:r>
            <a:r>
              <a:rPr lang="es-MX" sz="1400" dirty="0" smtClean="0"/>
              <a:t>).</a:t>
            </a:r>
          </a:p>
          <a:p>
            <a:endParaRPr lang="es-419" sz="500" dirty="0"/>
          </a:p>
          <a:p>
            <a:r>
              <a:rPr lang="es-419" sz="1400" dirty="0" smtClean="0"/>
              <a:t>Sus supuestos son:</a:t>
            </a:r>
            <a:endParaRPr lang="es-CO" sz="1400" dirty="0"/>
          </a:p>
        </p:txBody>
      </p:sp>
      <p:sp>
        <p:nvSpPr>
          <p:cNvPr id="2" name="Rectángulo 1"/>
          <p:cNvSpPr/>
          <p:nvPr/>
        </p:nvSpPr>
        <p:spPr>
          <a:xfrm>
            <a:off x="1362785" y="3312531"/>
            <a:ext cx="1624564" cy="646331"/>
          </a:xfrm>
          <a:prstGeom prst="rect">
            <a:avLst/>
          </a:prstGeom>
        </p:spPr>
        <p:txBody>
          <a:bodyPr wrap="square">
            <a:spAutoFit/>
          </a:bodyPr>
          <a:lstStyle/>
          <a:p>
            <a:pPr algn="ctr"/>
            <a:r>
              <a:rPr lang="es-CO" b="1" dirty="0" smtClean="0">
                <a:solidFill>
                  <a:schemeClr val="bg1"/>
                </a:solidFill>
                <a:latin typeface="Calibri" panose="020F0502020204030204" pitchFamily="34" charset="0"/>
                <a:ea typeface="MS PGothic" panose="020B0600070205080204" pitchFamily="34" charset="-128"/>
              </a:rPr>
              <a:t>Supuestos ontológicos</a:t>
            </a:r>
            <a:endParaRPr lang="es-MX" dirty="0">
              <a:solidFill>
                <a:schemeClr val="bg1"/>
              </a:solidFill>
            </a:endParaRPr>
          </a:p>
        </p:txBody>
      </p:sp>
      <p:sp>
        <p:nvSpPr>
          <p:cNvPr id="6" name="Rectángulo 5"/>
          <p:cNvSpPr/>
          <p:nvPr/>
        </p:nvSpPr>
        <p:spPr>
          <a:xfrm>
            <a:off x="3874765" y="3312531"/>
            <a:ext cx="1950686" cy="646331"/>
          </a:xfrm>
          <a:prstGeom prst="rect">
            <a:avLst/>
          </a:prstGeom>
        </p:spPr>
        <p:txBody>
          <a:bodyPr wrap="square">
            <a:spAutoFit/>
          </a:bodyPr>
          <a:lstStyle/>
          <a:p>
            <a:pPr algn="ctr"/>
            <a:r>
              <a:rPr lang="es-CO" b="1" dirty="0">
                <a:solidFill>
                  <a:schemeClr val="bg1"/>
                </a:solidFill>
                <a:latin typeface="Calibri" panose="020F0502020204030204" pitchFamily="34" charset="0"/>
                <a:ea typeface="MS PGothic" panose="020B0600070205080204" pitchFamily="34" charset="-128"/>
              </a:rPr>
              <a:t>Supuestos epistemológicos</a:t>
            </a:r>
            <a:endParaRPr lang="es-MX" dirty="0">
              <a:solidFill>
                <a:schemeClr val="bg1"/>
              </a:solidFill>
            </a:endParaRPr>
          </a:p>
        </p:txBody>
      </p:sp>
      <p:sp>
        <p:nvSpPr>
          <p:cNvPr id="13" name="Rectángulo 12"/>
          <p:cNvSpPr/>
          <p:nvPr/>
        </p:nvSpPr>
        <p:spPr>
          <a:xfrm>
            <a:off x="6366001" y="3312531"/>
            <a:ext cx="2544459" cy="723275"/>
          </a:xfrm>
          <a:prstGeom prst="rect">
            <a:avLst/>
          </a:prstGeom>
        </p:spPr>
        <p:txBody>
          <a:bodyPr wrap="square">
            <a:spAutoFit/>
          </a:bodyPr>
          <a:lstStyle/>
          <a:p>
            <a:pPr algn="ctr">
              <a:spcBef>
                <a:spcPts val="600"/>
              </a:spcBef>
              <a:spcAft>
                <a:spcPts val="0"/>
              </a:spcAft>
            </a:pPr>
            <a:r>
              <a:rPr lang="es-MX" b="1" dirty="0" smtClean="0">
                <a:solidFill>
                  <a:schemeClr val="bg1"/>
                </a:solidFill>
              </a:rPr>
              <a:t>Supuestos </a:t>
            </a:r>
          </a:p>
          <a:p>
            <a:pPr algn="ctr">
              <a:spcBef>
                <a:spcPts val="600"/>
              </a:spcBef>
              <a:spcAft>
                <a:spcPts val="0"/>
              </a:spcAft>
            </a:pPr>
            <a:r>
              <a:rPr lang="es-MX" b="1" dirty="0" smtClean="0">
                <a:solidFill>
                  <a:schemeClr val="bg1"/>
                </a:solidFill>
              </a:rPr>
              <a:t>teleológicos</a:t>
            </a:r>
            <a:endParaRPr lang="es-MX" b="1" dirty="0">
              <a:solidFill>
                <a:schemeClr val="bg1"/>
              </a:solidFill>
              <a:effectLst/>
            </a:endParaRPr>
          </a:p>
        </p:txBody>
      </p:sp>
      <p:pic>
        <p:nvPicPr>
          <p:cNvPr id="36" name="Imagen 35"/>
          <p:cNvPicPr>
            <a:picLocks noChangeAspect="1"/>
          </p:cNvPicPr>
          <p:nvPr/>
        </p:nvPicPr>
        <p:blipFill rotWithShape="1">
          <a:blip r:embed="rId4"/>
          <a:srcRect l="25707" t="50222" r="69189" b="39852"/>
          <a:stretch/>
        </p:blipFill>
        <p:spPr>
          <a:xfrm>
            <a:off x="3212470" y="3628412"/>
            <a:ext cx="493660" cy="540000"/>
          </a:xfrm>
          <a:prstGeom prst="rect">
            <a:avLst/>
          </a:prstGeom>
        </p:spPr>
      </p:pic>
      <p:pic>
        <p:nvPicPr>
          <p:cNvPr id="37" name="Imagen 36"/>
          <p:cNvPicPr>
            <a:picLocks noChangeAspect="1"/>
          </p:cNvPicPr>
          <p:nvPr/>
        </p:nvPicPr>
        <p:blipFill rotWithShape="1">
          <a:blip r:embed="rId4"/>
          <a:srcRect l="25707" t="50222" r="69189" b="39852"/>
          <a:stretch/>
        </p:blipFill>
        <p:spPr>
          <a:xfrm>
            <a:off x="5862034" y="3628412"/>
            <a:ext cx="493660" cy="540000"/>
          </a:xfrm>
          <a:prstGeom prst="rect">
            <a:avLst/>
          </a:prstGeom>
        </p:spPr>
      </p:pic>
      <p:pic>
        <p:nvPicPr>
          <p:cNvPr id="38" name="Imagen 37"/>
          <p:cNvPicPr>
            <a:picLocks noChangeAspect="1"/>
          </p:cNvPicPr>
          <p:nvPr/>
        </p:nvPicPr>
        <p:blipFill rotWithShape="1">
          <a:blip r:embed="rId4"/>
          <a:srcRect l="25707" t="50222" r="69189" b="39852"/>
          <a:stretch/>
        </p:blipFill>
        <p:spPr>
          <a:xfrm>
            <a:off x="8710747" y="3642951"/>
            <a:ext cx="493660" cy="540000"/>
          </a:xfrm>
          <a:prstGeom prst="rect">
            <a:avLst/>
          </a:prstGeom>
        </p:spPr>
      </p:pic>
      <p:sp>
        <p:nvSpPr>
          <p:cNvPr id="33" name="Rectángulo 32"/>
          <p:cNvSpPr/>
          <p:nvPr/>
        </p:nvSpPr>
        <p:spPr>
          <a:xfrm>
            <a:off x="1979775" y="4204908"/>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9" name="Rectángulo 38"/>
          <p:cNvSpPr/>
          <p:nvPr/>
        </p:nvSpPr>
        <p:spPr>
          <a:xfrm>
            <a:off x="2439722" y="4250331"/>
            <a:ext cx="1624564" cy="646331"/>
          </a:xfrm>
          <a:prstGeom prst="rect">
            <a:avLst/>
          </a:prstGeom>
        </p:spPr>
        <p:txBody>
          <a:bodyPr wrap="square">
            <a:spAutoFit/>
          </a:bodyPr>
          <a:lstStyle/>
          <a:p>
            <a:pPr algn="ctr"/>
            <a:r>
              <a:rPr lang="es-CO" b="1" dirty="0">
                <a:solidFill>
                  <a:schemeClr val="bg1"/>
                </a:solidFill>
                <a:latin typeface="Calibri" panose="020F0502020204030204" pitchFamily="34" charset="0"/>
                <a:ea typeface="MS PGothic" panose="020B0600070205080204" pitchFamily="34" charset="-128"/>
              </a:rPr>
              <a:t>Supuestos axiológicos</a:t>
            </a:r>
            <a:endParaRPr lang="es-MX" dirty="0">
              <a:solidFill>
                <a:schemeClr val="bg1"/>
              </a:solidFill>
            </a:endParaRPr>
          </a:p>
        </p:txBody>
      </p:sp>
      <p:pic>
        <p:nvPicPr>
          <p:cNvPr id="40" name="Imagen 39"/>
          <p:cNvPicPr>
            <a:picLocks noChangeAspect="1"/>
          </p:cNvPicPr>
          <p:nvPr/>
        </p:nvPicPr>
        <p:blipFill rotWithShape="1">
          <a:blip r:embed="rId4"/>
          <a:srcRect l="25707" t="50222" r="69189" b="39852"/>
          <a:stretch/>
        </p:blipFill>
        <p:spPr>
          <a:xfrm>
            <a:off x="4289407" y="4566212"/>
            <a:ext cx="493660" cy="540000"/>
          </a:xfrm>
          <a:prstGeom prst="rect">
            <a:avLst/>
          </a:prstGeom>
        </p:spPr>
      </p:pic>
      <p:sp>
        <p:nvSpPr>
          <p:cNvPr id="41" name="Rectángulo 40"/>
          <p:cNvSpPr/>
          <p:nvPr/>
        </p:nvSpPr>
        <p:spPr>
          <a:xfrm>
            <a:off x="4999859" y="4216350"/>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2" name="Rectángulo 41"/>
          <p:cNvSpPr/>
          <p:nvPr/>
        </p:nvSpPr>
        <p:spPr>
          <a:xfrm>
            <a:off x="5459806" y="4261773"/>
            <a:ext cx="1624564" cy="646331"/>
          </a:xfrm>
          <a:prstGeom prst="rect">
            <a:avLst/>
          </a:prstGeom>
        </p:spPr>
        <p:txBody>
          <a:bodyPr wrap="square">
            <a:spAutoFit/>
          </a:bodyPr>
          <a:lstStyle/>
          <a:p>
            <a:pPr algn="ctr"/>
            <a:r>
              <a:rPr lang="es-CO" b="1" dirty="0">
                <a:solidFill>
                  <a:schemeClr val="bg1"/>
                </a:solidFill>
                <a:latin typeface="Calibri" panose="020F0502020204030204" pitchFamily="34" charset="0"/>
                <a:ea typeface="MS PGothic" panose="020B0600070205080204" pitchFamily="34" charset="-128"/>
              </a:rPr>
              <a:t>Supuestos metodológicos</a:t>
            </a:r>
            <a:endParaRPr lang="es-MX" dirty="0">
              <a:solidFill>
                <a:schemeClr val="bg1"/>
              </a:solidFill>
            </a:endParaRPr>
          </a:p>
        </p:txBody>
      </p:sp>
      <p:pic>
        <p:nvPicPr>
          <p:cNvPr id="43" name="Imagen 42"/>
          <p:cNvPicPr>
            <a:picLocks noChangeAspect="1"/>
          </p:cNvPicPr>
          <p:nvPr/>
        </p:nvPicPr>
        <p:blipFill rotWithShape="1">
          <a:blip r:embed="rId4"/>
          <a:srcRect l="25707" t="50222" r="69189" b="39852"/>
          <a:stretch/>
        </p:blipFill>
        <p:spPr>
          <a:xfrm>
            <a:off x="7309491" y="4577654"/>
            <a:ext cx="493660" cy="540000"/>
          </a:xfrm>
          <a:prstGeom prst="rect">
            <a:avLst/>
          </a:prstGeom>
        </p:spPr>
      </p:pic>
      <p:sp>
        <p:nvSpPr>
          <p:cNvPr id="10" name="Rectángulo 9"/>
          <p:cNvSpPr/>
          <p:nvPr/>
        </p:nvSpPr>
        <p:spPr>
          <a:xfrm>
            <a:off x="742567" y="1903051"/>
            <a:ext cx="3133037" cy="286232"/>
          </a:xfrm>
          <a:prstGeom prst="rect">
            <a:avLst/>
          </a:prstGeom>
        </p:spPr>
        <p:txBody>
          <a:bodyPr wrap="none">
            <a:spAutoFit/>
          </a:bodyPr>
          <a:lstStyle/>
          <a:p>
            <a:pPr>
              <a:lnSpc>
                <a:spcPct val="90000"/>
              </a:lnSpc>
              <a:spcBef>
                <a:spcPts val="1000"/>
              </a:spcBef>
            </a:pPr>
            <a:r>
              <a:rPr lang="es-MX" sz="1400" b="1" dirty="0"/>
              <a:t>El positivismo como modelo epistémico</a:t>
            </a:r>
          </a:p>
        </p:txBody>
      </p:sp>
      <p:sp>
        <p:nvSpPr>
          <p:cNvPr id="59" name="Rectángulo 58"/>
          <p:cNvSpPr/>
          <p:nvPr/>
        </p:nvSpPr>
        <p:spPr>
          <a:xfrm>
            <a:off x="112191" y="4556776"/>
            <a:ext cx="1810669"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los botones para su la información.</a:t>
            </a:r>
            <a:endParaRPr lang="es-MX" sz="1200" i="1" dirty="0">
              <a:solidFill>
                <a:schemeClr val="tx1"/>
              </a:solidFill>
            </a:endParaRPr>
          </a:p>
        </p:txBody>
      </p:sp>
      <p:sp>
        <p:nvSpPr>
          <p:cNvPr id="60" name="Rectángulo 59"/>
          <p:cNvSpPr/>
          <p:nvPr/>
        </p:nvSpPr>
        <p:spPr>
          <a:xfrm>
            <a:off x="228646" y="5217642"/>
            <a:ext cx="1810669"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modelo para ingresar al contenido.</a:t>
            </a:r>
            <a:endParaRPr lang="es-MX" sz="1200" i="1" dirty="0">
              <a:solidFill>
                <a:schemeClr val="tx1"/>
              </a:solidFill>
            </a:endParaRPr>
          </a:p>
        </p:txBody>
      </p:sp>
      <p:sp>
        <p:nvSpPr>
          <p:cNvPr id="63"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usuario debe hacer clic en los botones que abren  un </a:t>
            </a:r>
            <a:r>
              <a:rPr lang="es-419" sz="1100" i="1" dirty="0" smtClean="0"/>
              <a:t>popup</a:t>
            </a:r>
            <a:r>
              <a:rPr lang="es-419" sz="1100" dirty="0" smtClean="0"/>
              <a:t> respectivo.</a:t>
            </a:r>
          </a:p>
          <a:p>
            <a:r>
              <a:rPr lang="es-419" sz="1100" dirty="0" smtClean="0"/>
              <a:t>N</a:t>
            </a:r>
            <a:r>
              <a:rPr lang="es-419" sz="1100" dirty="0"/>
              <a:t>° de internos: 1</a:t>
            </a:r>
            <a:endParaRPr lang="es-MX" sz="1100" dirty="0"/>
          </a:p>
          <a:p>
            <a:endParaRPr lang="es-419" sz="1100" dirty="0"/>
          </a:p>
        </p:txBody>
      </p:sp>
      <p:sp>
        <p:nvSpPr>
          <p:cNvPr id="58" name="Rectángulo redondeado 57"/>
          <p:cNvSpPr/>
          <p:nvPr/>
        </p:nvSpPr>
        <p:spPr>
          <a:xfrm>
            <a:off x="0" y="1276436"/>
            <a:ext cx="3886240" cy="569409"/>
          </a:xfrm>
          <a:prstGeom prst="roundRect">
            <a:avLst>
              <a:gd name="adj" fmla="val 0"/>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64" name="Rectángulo 63"/>
          <p:cNvSpPr/>
          <p:nvPr/>
        </p:nvSpPr>
        <p:spPr>
          <a:xfrm>
            <a:off x="-17922" y="131825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solidFill>
                  <a:prstClr val="black"/>
                </a:solidFill>
              </a:rPr>
              <a:t>Los modelos epistémicos en investigación</a:t>
            </a:r>
          </a:p>
          <a:p>
            <a:pPr lvl="0">
              <a:lnSpc>
                <a:spcPct val="90000"/>
              </a:lnSpc>
              <a:spcBef>
                <a:spcPts val="1000"/>
              </a:spcBef>
            </a:pPr>
            <a:r>
              <a:rPr lang="es-419" sz="1100" b="1" dirty="0">
                <a:solidFill>
                  <a:srgbClr val="C00000"/>
                </a:solidFill>
              </a:rPr>
              <a:t>Subtema</a:t>
            </a:r>
            <a:r>
              <a:rPr lang="es-419" sz="1100" b="1" dirty="0"/>
              <a:t>: </a:t>
            </a:r>
            <a:r>
              <a:rPr lang="es-MX" sz="1100" b="1" dirty="0"/>
              <a:t>Origen, supuestos de implicaciones de cada </a:t>
            </a:r>
            <a:r>
              <a:rPr lang="es-MX" sz="1100" b="1" dirty="0" smtClean="0"/>
              <a:t>modelo</a:t>
            </a:r>
            <a:endParaRPr lang="es-MX" sz="1100" b="1" dirty="0"/>
          </a:p>
        </p:txBody>
      </p:sp>
    </p:spTree>
    <p:extLst>
      <p:ext uri="{BB962C8B-B14F-4D97-AF65-F5344CB8AC3E}">
        <p14:creationId xmlns:p14="http://schemas.microsoft.com/office/powerpoint/2010/main" val="1014078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ángulo redondeado 36"/>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4" name="Rectángulo 33"/>
          <p:cNvSpPr/>
          <p:nvPr/>
        </p:nvSpPr>
        <p:spPr>
          <a:xfrm>
            <a:off x="3574933" y="3570690"/>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5" name="Rectángulo 34"/>
          <p:cNvSpPr/>
          <p:nvPr/>
        </p:nvSpPr>
        <p:spPr>
          <a:xfrm>
            <a:off x="899892" y="3570690"/>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Rectángulo 13"/>
          <p:cNvSpPr/>
          <p:nvPr/>
        </p:nvSpPr>
        <p:spPr>
          <a:xfrm>
            <a:off x="6363055" y="3570690"/>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2" name="Recortar rectángulo de esquina sencilla 31"/>
          <p:cNvSpPr/>
          <p:nvPr/>
        </p:nvSpPr>
        <p:spPr>
          <a:xfrm>
            <a:off x="6600328" y="1447503"/>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a:effectLst>
                  <a:outerShdw blurRad="38100" dist="38100" dir="2700000" algn="tl">
                    <a:srgbClr val="000000">
                      <a:alpha val="43137"/>
                    </a:srgbClr>
                  </a:outerShdw>
                </a:effectLst>
              </a:rPr>
              <a:t>R</a:t>
            </a:r>
            <a:r>
              <a:rPr lang="es-ES" sz="1100" b="1" dirty="0" smtClean="0">
                <a:effectLst>
                  <a:outerShdw blurRad="38100" dist="38100" dir="2700000" algn="tl">
                    <a:srgbClr val="000000">
                      <a:alpha val="43137"/>
                    </a:srgbClr>
                  </a:outerShdw>
                </a:effectLst>
              </a:rPr>
              <a:t>eto</a:t>
            </a:r>
            <a:endParaRPr lang="es-CO" sz="1100" b="1" dirty="0">
              <a:effectLst>
                <a:outerShdw blurRad="38100" dist="38100" dir="2700000" algn="tl">
                  <a:srgbClr val="000000">
                    <a:alpha val="43137"/>
                  </a:srgbClr>
                </a:outerShdw>
              </a:effectLst>
            </a:endParaRPr>
          </a:p>
        </p:txBody>
      </p:sp>
      <p:sp>
        <p:nvSpPr>
          <p:cNvPr id="30" name="Recortar rectángulo de esquina sencilla 29"/>
          <p:cNvSpPr/>
          <p:nvPr/>
        </p:nvSpPr>
        <p:spPr>
          <a:xfrm>
            <a:off x="5832768"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F</a:t>
            </a:r>
            <a:endParaRPr lang="es-CO" sz="1100" b="1" dirty="0">
              <a:effectLst>
                <a:outerShdw blurRad="38100" dist="38100" dir="2700000" algn="tl">
                  <a:srgbClr val="000000">
                    <a:alpha val="43137"/>
                  </a:srgbClr>
                </a:outerShdw>
              </a:effectLst>
            </a:endParaRPr>
          </a:p>
        </p:txBody>
      </p:sp>
      <p:sp>
        <p:nvSpPr>
          <p:cNvPr id="31" name="Recortar rectángulo de esquina sencilla 30"/>
          <p:cNvSpPr/>
          <p:nvPr/>
        </p:nvSpPr>
        <p:spPr>
          <a:xfrm>
            <a:off x="5421798"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E</a:t>
            </a:r>
            <a:endParaRPr lang="es-CO" sz="1100" b="1" dirty="0">
              <a:effectLst>
                <a:outerShdw blurRad="38100" dist="38100" dir="2700000" algn="tl">
                  <a:srgbClr val="000000">
                    <a:alpha val="43137"/>
                  </a:srgbClr>
                </a:outerShdw>
              </a:effectLst>
            </a:endParaRPr>
          </a:p>
        </p:txBody>
      </p:sp>
      <p:sp>
        <p:nvSpPr>
          <p:cNvPr id="28" name="Recortar rectángulo de esquina sencilla 27"/>
          <p:cNvSpPr/>
          <p:nvPr/>
        </p:nvSpPr>
        <p:spPr>
          <a:xfrm>
            <a:off x="5010830"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D</a:t>
            </a:r>
            <a:endParaRPr lang="es-CO" sz="1100" b="1" dirty="0">
              <a:effectLst>
                <a:outerShdw blurRad="38100" dist="38100" dir="2700000" algn="tl">
                  <a:srgbClr val="000000">
                    <a:alpha val="43137"/>
                  </a:srgbClr>
                </a:outerShdw>
              </a:effectLst>
            </a:endParaRPr>
          </a:p>
        </p:txBody>
      </p:sp>
      <p:sp>
        <p:nvSpPr>
          <p:cNvPr id="29" name="Recortar rectángulo de esquina sencilla 28"/>
          <p:cNvSpPr/>
          <p:nvPr/>
        </p:nvSpPr>
        <p:spPr>
          <a:xfrm>
            <a:off x="4599862"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C</a:t>
            </a:r>
            <a:endParaRPr lang="es-CO" sz="1100" b="1" dirty="0">
              <a:effectLst>
                <a:outerShdw blurRad="38100" dist="38100" dir="2700000" algn="tl">
                  <a:srgbClr val="000000">
                    <a:alpha val="43137"/>
                  </a:srgbClr>
                </a:outerShdw>
              </a:effectLst>
            </a:endParaRPr>
          </a:p>
        </p:txBody>
      </p:sp>
      <p:sp>
        <p:nvSpPr>
          <p:cNvPr id="27" name="Recortar rectángulo de esquina sencilla 26"/>
          <p:cNvSpPr/>
          <p:nvPr/>
        </p:nvSpPr>
        <p:spPr>
          <a:xfrm>
            <a:off x="4188894"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B</a:t>
            </a:r>
            <a:endParaRPr lang="es-CO" sz="1100" b="1" dirty="0">
              <a:effectLst>
                <a:outerShdw blurRad="38100" dist="38100" dir="2700000" algn="tl">
                  <a:srgbClr val="000000">
                    <a:alpha val="43137"/>
                  </a:srgbClr>
                </a:outerShdw>
              </a:effectLst>
            </a:endParaRPr>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fundamentación en los modelos epistémicos.</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r>
              <a:rPr lang="es-419" dirty="0" smtClean="0"/>
              <a:t>Identificador de imagen: </a:t>
            </a:r>
            <a:r>
              <a:rPr lang="es-MX" dirty="0"/>
              <a:t>27292394</a:t>
            </a:r>
            <a:endParaRPr lang="es-MX" dirty="0" smtClean="0"/>
          </a:p>
          <a:p>
            <a:r>
              <a:rPr lang="es-419" dirty="0"/>
              <a:t>Fuente</a:t>
            </a:r>
            <a:r>
              <a:rPr lang="es-419" dirty="0" smtClean="0"/>
              <a:t>:</a:t>
            </a:r>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22" name="Cheurón 21"/>
          <p:cNvSpPr/>
          <p:nvPr/>
        </p:nvSpPr>
        <p:spPr>
          <a:xfrm>
            <a:off x="93598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4" name="Recortar rectángulo de esquina sencilla 23"/>
          <p:cNvSpPr/>
          <p:nvPr/>
        </p:nvSpPr>
        <p:spPr>
          <a:xfrm>
            <a:off x="3777926" y="1448146"/>
            <a:ext cx="908257" cy="323296"/>
          </a:xfrm>
          <a:prstGeom prst="snip1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1100" b="1" dirty="0">
                <a:effectLst>
                  <a:outerShdw blurRad="38100" dist="38100" dir="2700000" algn="tl">
                    <a:srgbClr val="000000">
                      <a:alpha val="43137"/>
                    </a:srgbClr>
                  </a:outerShdw>
                </a:effectLst>
              </a:rPr>
              <a:t>A</a:t>
            </a:r>
            <a:endParaRPr lang="es-CO" sz="1100" b="1" dirty="0">
              <a:effectLst>
                <a:outerShdw blurRad="38100" dist="38100" dir="2700000" algn="tl">
                  <a:srgbClr val="000000">
                    <a:alpha val="43137"/>
                  </a:srgbClr>
                </a:outerShdw>
              </a:effectLst>
            </a:endParaRPr>
          </a:p>
        </p:txBody>
      </p:sp>
      <p:sp>
        <p:nvSpPr>
          <p:cNvPr id="44" name="Rectángulo 43"/>
          <p:cNvSpPr/>
          <p:nvPr/>
        </p:nvSpPr>
        <p:spPr>
          <a:xfrm>
            <a:off x="551638" y="2002943"/>
            <a:ext cx="8652769" cy="1384995"/>
          </a:xfrm>
          <a:prstGeom prst="rect">
            <a:avLst/>
          </a:prstGeom>
        </p:spPr>
        <p:txBody>
          <a:bodyPr wrap="square">
            <a:spAutoFit/>
          </a:bodyPr>
          <a:lstStyle/>
          <a:p>
            <a:r>
              <a:rPr lang="es-419" sz="1400" b="1" dirty="0" smtClean="0"/>
              <a:t>Los supuestos y premisas del estructuralismo</a:t>
            </a:r>
          </a:p>
          <a:p>
            <a:endParaRPr lang="es-MX" sz="1400" b="1" dirty="0" smtClean="0"/>
          </a:p>
          <a:p>
            <a:r>
              <a:rPr lang="es-CO" sz="1400" dirty="0" smtClean="0"/>
              <a:t>El estructuralismo, definido como un </a:t>
            </a:r>
            <a:r>
              <a:rPr lang="es-CO" sz="1400" dirty="0"/>
              <a:t>conjunto de elementos que conforman una unidad, de modo tal que hay una ley que determina la composición interna de dicha unidad, y la modificación de una de las partes implica la modificación de las </a:t>
            </a:r>
            <a:r>
              <a:rPr lang="es-CO" sz="1400" dirty="0" smtClean="0"/>
              <a:t>otras, se basa en los siguientes supuestos:</a:t>
            </a:r>
          </a:p>
          <a:p>
            <a:endParaRPr lang="es-CO" sz="1400" dirty="0"/>
          </a:p>
        </p:txBody>
      </p:sp>
      <p:sp>
        <p:nvSpPr>
          <p:cNvPr id="47" name="Cheurón 46"/>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7" name="Rectángulo redondeado 16"/>
          <p:cNvSpPr/>
          <p:nvPr/>
        </p:nvSpPr>
        <p:spPr>
          <a:xfrm>
            <a:off x="113829" y="1237677"/>
            <a:ext cx="9473556" cy="4234209"/>
          </a:xfrm>
          <a:prstGeom prst="roundRect">
            <a:avLst>
              <a:gd name="adj" fmla="val 0"/>
            </a:avLst>
          </a:prstGeom>
          <a:solidFill>
            <a:schemeClr val="tx1">
              <a:lumMod val="95000"/>
              <a:lumOff val="5000"/>
              <a:alpha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3" name="Rectángulo redondeado 32"/>
          <p:cNvSpPr/>
          <p:nvPr/>
        </p:nvSpPr>
        <p:spPr>
          <a:xfrm>
            <a:off x="396206" y="1356268"/>
            <a:ext cx="8878726" cy="3806191"/>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 name="Rectángulo 1"/>
          <p:cNvSpPr/>
          <p:nvPr/>
        </p:nvSpPr>
        <p:spPr>
          <a:xfrm>
            <a:off x="564944" y="1386833"/>
            <a:ext cx="2689052" cy="307777"/>
          </a:xfrm>
          <a:prstGeom prst="rect">
            <a:avLst/>
          </a:prstGeom>
        </p:spPr>
        <p:txBody>
          <a:bodyPr wrap="square">
            <a:spAutoFit/>
          </a:bodyPr>
          <a:lstStyle/>
          <a:p>
            <a:pPr algn="ctr"/>
            <a:r>
              <a:rPr lang="es-CO" sz="1400" b="1" dirty="0" smtClean="0">
                <a:latin typeface="Calibri" panose="020F0502020204030204" pitchFamily="34" charset="0"/>
                <a:ea typeface="MS PGothic" panose="020B0600070205080204" pitchFamily="34" charset="-128"/>
              </a:rPr>
              <a:t>Supuestos ontológicos</a:t>
            </a:r>
            <a:endParaRPr lang="es-MX" sz="1400" dirty="0"/>
          </a:p>
        </p:txBody>
      </p:sp>
      <p:sp>
        <p:nvSpPr>
          <p:cNvPr id="15" name="CuadroTexto 14"/>
          <p:cNvSpPr txBox="1"/>
          <p:nvPr/>
        </p:nvSpPr>
        <p:spPr>
          <a:xfrm>
            <a:off x="702974" y="1918324"/>
            <a:ext cx="5266271" cy="2893100"/>
          </a:xfrm>
          <a:prstGeom prst="rect">
            <a:avLst/>
          </a:prstGeom>
          <a:noFill/>
        </p:spPr>
        <p:txBody>
          <a:bodyPr wrap="square" rtlCol="0">
            <a:spAutoFit/>
          </a:bodyPr>
          <a:lstStyle/>
          <a:p>
            <a:r>
              <a:rPr lang="es-MX" sz="1400" dirty="0" smtClean="0"/>
              <a:t>Predomina </a:t>
            </a:r>
            <a:r>
              <a:rPr lang="es-MX" sz="1400" dirty="0"/>
              <a:t>una visión mecanicista del </a:t>
            </a:r>
            <a:r>
              <a:rPr lang="es-MX" sz="1400" dirty="0" smtClean="0"/>
              <a:t>universo, donde lo </a:t>
            </a:r>
            <a:r>
              <a:rPr lang="es-MX" sz="1400" dirty="0"/>
              <a:t>que importa son los hechos. Según Comte, en el estadio positivo, “la lógica reconoce como regla fundamental que toda proposición que no es estrictamente reducible al simple enunciado de un hecho, particular o general, no puede tener ningún sentido real e inteligible” (1982, pp. 53-54). </a:t>
            </a:r>
            <a:endParaRPr lang="es-MX" sz="1400" dirty="0" smtClean="0"/>
          </a:p>
          <a:p>
            <a:endParaRPr lang="es-419" sz="1400" dirty="0"/>
          </a:p>
          <a:p>
            <a:r>
              <a:rPr lang="es-MX" sz="1400" dirty="0" smtClean="0"/>
              <a:t>Además</a:t>
            </a:r>
            <a:r>
              <a:rPr lang="es-MX" sz="1400" dirty="0"/>
              <a:t>, el universo se rige por leyes generales e invariantes que permiten predecir los eventos: para Comte, la verdadera ciencia no está formada por simples observaciones, sino que el “verdadero espíritu positivo consiste sobre todo en ver para prever, en estudiar lo que es para deducir lo que será, según el dogma general de la invariabilidad de las leyes naturales” (1982, pp. 58-59). </a:t>
            </a:r>
          </a:p>
        </p:txBody>
      </p:sp>
      <p:grpSp>
        <p:nvGrpSpPr>
          <p:cNvPr id="19" name="Grupo 18"/>
          <p:cNvGrpSpPr/>
          <p:nvPr/>
        </p:nvGrpSpPr>
        <p:grpSpPr>
          <a:xfrm>
            <a:off x="8635154" y="1436478"/>
            <a:ext cx="435428" cy="391857"/>
            <a:chOff x="8055429" y="1611086"/>
            <a:chExt cx="435428" cy="391857"/>
          </a:xfrm>
        </p:grpSpPr>
        <p:sp>
          <p:nvSpPr>
            <p:cNvPr id="16" name="Elipse 15"/>
            <p:cNvSpPr/>
            <p:nvPr/>
          </p:nvSpPr>
          <p:spPr>
            <a:xfrm>
              <a:off x="8055429" y="1611086"/>
              <a:ext cx="435428" cy="3918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Multiplicar 17"/>
            <p:cNvSpPr/>
            <p:nvPr/>
          </p:nvSpPr>
          <p:spPr>
            <a:xfrm>
              <a:off x="8113486" y="1625600"/>
              <a:ext cx="319315" cy="362829"/>
            </a:xfrm>
            <a:prstGeom prst="mathMultipl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38"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Popup 1</a:t>
            </a:r>
          </a:p>
          <a:p>
            <a:r>
              <a:rPr lang="es-419" sz="1100" dirty="0" smtClean="0"/>
              <a:t>Al hacer clic en el botón “Cerrar” se regresa a la pantalla 37.</a:t>
            </a:r>
          </a:p>
          <a:p>
            <a:endParaRPr lang="es-MX" sz="1100" dirty="0"/>
          </a:p>
          <a:p>
            <a:endParaRPr lang="es-419" sz="1100" dirty="0"/>
          </a:p>
        </p:txBody>
      </p:sp>
      <p:pic>
        <p:nvPicPr>
          <p:cNvPr id="4098" name="Picture 2" descr="https://previews.123rf.com/images/guru3d/guru3d1404/guru3d140400714/27292394-Set-de-agua-sobre-fondo-blanco-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r="55190" b="55327"/>
          <a:stretch/>
        </p:blipFill>
        <p:spPr bwMode="auto">
          <a:xfrm>
            <a:off x="6099827" y="2163037"/>
            <a:ext cx="2797814" cy="2342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878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ángulo redondeado 36"/>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4" name="Rectángulo 33"/>
          <p:cNvSpPr/>
          <p:nvPr/>
        </p:nvSpPr>
        <p:spPr>
          <a:xfrm>
            <a:off x="3574933" y="3570690"/>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5" name="Rectángulo 34"/>
          <p:cNvSpPr/>
          <p:nvPr/>
        </p:nvSpPr>
        <p:spPr>
          <a:xfrm>
            <a:off x="899892" y="3570690"/>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Rectángulo 13"/>
          <p:cNvSpPr/>
          <p:nvPr/>
        </p:nvSpPr>
        <p:spPr>
          <a:xfrm>
            <a:off x="6363055" y="3570690"/>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2" name="Recortar rectángulo de esquina sencilla 31"/>
          <p:cNvSpPr/>
          <p:nvPr/>
        </p:nvSpPr>
        <p:spPr>
          <a:xfrm>
            <a:off x="6600328" y="1447503"/>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a:effectLst>
                  <a:outerShdw blurRad="38100" dist="38100" dir="2700000" algn="tl">
                    <a:srgbClr val="000000">
                      <a:alpha val="43137"/>
                    </a:srgbClr>
                  </a:outerShdw>
                </a:effectLst>
              </a:rPr>
              <a:t>R</a:t>
            </a:r>
            <a:r>
              <a:rPr lang="es-ES" sz="1100" b="1" dirty="0" smtClean="0">
                <a:effectLst>
                  <a:outerShdw blurRad="38100" dist="38100" dir="2700000" algn="tl">
                    <a:srgbClr val="000000">
                      <a:alpha val="43137"/>
                    </a:srgbClr>
                  </a:outerShdw>
                </a:effectLst>
              </a:rPr>
              <a:t>eto</a:t>
            </a:r>
            <a:endParaRPr lang="es-CO" sz="1100" b="1" dirty="0">
              <a:effectLst>
                <a:outerShdw blurRad="38100" dist="38100" dir="2700000" algn="tl">
                  <a:srgbClr val="000000">
                    <a:alpha val="43137"/>
                  </a:srgbClr>
                </a:outerShdw>
              </a:effectLst>
            </a:endParaRPr>
          </a:p>
        </p:txBody>
      </p:sp>
      <p:sp>
        <p:nvSpPr>
          <p:cNvPr id="30" name="Recortar rectángulo de esquina sencilla 29"/>
          <p:cNvSpPr/>
          <p:nvPr/>
        </p:nvSpPr>
        <p:spPr>
          <a:xfrm>
            <a:off x="5832768"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F</a:t>
            </a:r>
            <a:endParaRPr lang="es-CO" sz="1100" b="1" dirty="0">
              <a:effectLst>
                <a:outerShdw blurRad="38100" dist="38100" dir="2700000" algn="tl">
                  <a:srgbClr val="000000">
                    <a:alpha val="43137"/>
                  </a:srgbClr>
                </a:outerShdw>
              </a:effectLst>
            </a:endParaRPr>
          </a:p>
        </p:txBody>
      </p:sp>
      <p:sp>
        <p:nvSpPr>
          <p:cNvPr id="31" name="Recortar rectángulo de esquina sencilla 30"/>
          <p:cNvSpPr/>
          <p:nvPr/>
        </p:nvSpPr>
        <p:spPr>
          <a:xfrm>
            <a:off x="5421798"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E</a:t>
            </a:r>
            <a:endParaRPr lang="es-CO" sz="1100" b="1" dirty="0">
              <a:effectLst>
                <a:outerShdw blurRad="38100" dist="38100" dir="2700000" algn="tl">
                  <a:srgbClr val="000000">
                    <a:alpha val="43137"/>
                  </a:srgbClr>
                </a:outerShdw>
              </a:effectLst>
            </a:endParaRPr>
          </a:p>
        </p:txBody>
      </p:sp>
      <p:sp>
        <p:nvSpPr>
          <p:cNvPr id="28" name="Recortar rectángulo de esquina sencilla 27"/>
          <p:cNvSpPr/>
          <p:nvPr/>
        </p:nvSpPr>
        <p:spPr>
          <a:xfrm>
            <a:off x="5010830"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D</a:t>
            </a:r>
            <a:endParaRPr lang="es-CO" sz="1100" b="1" dirty="0">
              <a:effectLst>
                <a:outerShdw blurRad="38100" dist="38100" dir="2700000" algn="tl">
                  <a:srgbClr val="000000">
                    <a:alpha val="43137"/>
                  </a:srgbClr>
                </a:outerShdw>
              </a:effectLst>
            </a:endParaRPr>
          </a:p>
        </p:txBody>
      </p:sp>
      <p:sp>
        <p:nvSpPr>
          <p:cNvPr id="29" name="Recortar rectángulo de esquina sencilla 28"/>
          <p:cNvSpPr/>
          <p:nvPr/>
        </p:nvSpPr>
        <p:spPr>
          <a:xfrm>
            <a:off x="4599862"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C</a:t>
            </a:r>
            <a:endParaRPr lang="es-CO" sz="1100" b="1" dirty="0">
              <a:effectLst>
                <a:outerShdw blurRad="38100" dist="38100" dir="2700000" algn="tl">
                  <a:srgbClr val="000000">
                    <a:alpha val="43137"/>
                  </a:srgbClr>
                </a:outerShdw>
              </a:effectLst>
            </a:endParaRPr>
          </a:p>
        </p:txBody>
      </p:sp>
      <p:sp>
        <p:nvSpPr>
          <p:cNvPr id="27" name="Recortar rectángulo de esquina sencilla 26"/>
          <p:cNvSpPr/>
          <p:nvPr/>
        </p:nvSpPr>
        <p:spPr>
          <a:xfrm>
            <a:off x="4188894"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B</a:t>
            </a:r>
            <a:endParaRPr lang="es-CO" sz="1100" b="1" dirty="0">
              <a:effectLst>
                <a:outerShdw blurRad="38100" dist="38100" dir="2700000" algn="tl">
                  <a:srgbClr val="000000">
                    <a:alpha val="43137"/>
                  </a:srgbClr>
                </a:outerShdw>
              </a:effectLst>
            </a:endParaRPr>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fundamentación en los modelos epistémicos.</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r>
              <a:rPr lang="es-419" dirty="0" smtClean="0"/>
              <a:t>Identificador de imagen: </a:t>
            </a:r>
            <a:r>
              <a:rPr lang="es-MX" dirty="0"/>
              <a:t>12610575</a:t>
            </a:r>
            <a:endParaRPr lang="es-MX" dirty="0" smtClean="0"/>
          </a:p>
          <a:p>
            <a:r>
              <a:rPr lang="es-419" dirty="0"/>
              <a:t>Fuente</a:t>
            </a:r>
            <a:r>
              <a:rPr lang="es-419" dirty="0" smtClean="0"/>
              <a:t>:</a:t>
            </a:r>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22" name="Cheurón 21"/>
          <p:cNvSpPr/>
          <p:nvPr/>
        </p:nvSpPr>
        <p:spPr>
          <a:xfrm>
            <a:off x="93598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4" name="Recortar rectángulo de esquina sencilla 23"/>
          <p:cNvSpPr/>
          <p:nvPr/>
        </p:nvSpPr>
        <p:spPr>
          <a:xfrm>
            <a:off x="3777926" y="1448146"/>
            <a:ext cx="908257" cy="323296"/>
          </a:xfrm>
          <a:prstGeom prst="snip1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1100" b="1" dirty="0">
                <a:effectLst>
                  <a:outerShdw blurRad="38100" dist="38100" dir="2700000" algn="tl">
                    <a:srgbClr val="000000">
                      <a:alpha val="43137"/>
                    </a:srgbClr>
                  </a:outerShdw>
                </a:effectLst>
              </a:rPr>
              <a:t>A</a:t>
            </a:r>
            <a:endParaRPr lang="es-CO" sz="1100" b="1" dirty="0">
              <a:effectLst>
                <a:outerShdw blurRad="38100" dist="38100" dir="2700000" algn="tl">
                  <a:srgbClr val="000000">
                    <a:alpha val="43137"/>
                  </a:srgbClr>
                </a:outerShdw>
              </a:effectLst>
            </a:endParaRPr>
          </a:p>
        </p:txBody>
      </p:sp>
      <p:sp>
        <p:nvSpPr>
          <p:cNvPr id="44" name="Rectángulo 43"/>
          <p:cNvSpPr/>
          <p:nvPr/>
        </p:nvSpPr>
        <p:spPr>
          <a:xfrm>
            <a:off x="551638" y="2002943"/>
            <a:ext cx="8652769" cy="1384995"/>
          </a:xfrm>
          <a:prstGeom prst="rect">
            <a:avLst/>
          </a:prstGeom>
        </p:spPr>
        <p:txBody>
          <a:bodyPr wrap="square">
            <a:spAutoFit/>
          </a:bodyPr>
          <a:lstStyle/>
          <a:p>
            <a:r>
              <a:rPr lang="es-419" sz="1400" b="1" dirty="0" smtClean="0"/>
              <a:t>Los supuestos y premisas del estructuralismo</a:t>
            </a:r>
          </a:p>
          <a:p>
            <a:endParaRPr lang="es-MX" sz="1400" b="1" dirty="0" smtClean="0"/>
          </a:p>
          <a:p>
            <a:r>
              <a:rPr lang="es-CO" sz="1400" dirty="0" smtClean="0"/>
              <a:t>El estructuralismo, definido como un </a:t>
            </a:r>
            <a:r>
              <a:rPr lang="es-CO" sz="1400" dirty="0"/>
              <a:t>conjunto de elementos que conforman una unidad, de modo tal que hay una ley que determina la composición interna de dicha unidad, y la modificación de una de las partes implica la modificación de las </a:t>
            </a:r>
            <a:r>
              <a:rPr lang="es-CO" sz="1400" dirty="0" smtClean="0"/>
              <a:t>otras, se basa en los siguientes supuestos:</a:t>
            </a:r>
          </a:p>
          <a:p>
            <a:endParaRPr lang="es-CO" sz="1400" dirty="0"/>
          </a:p>
        </p:txBody>
      </p:sp>
      <p:sp>
        <p:nvSpPr>
          <p:cNvPr id="47" name="Cheurón 46"/>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7" name="Rectángulo redondeado 16"/>
          <p:cNvSpPr/>
          <p:nvPr/>
        </p:nvSpPr>
        <p:spPr>
          <a:xfrm>
            <a:off x="113829" y="1237677"/>
            <a:ext cx="9473556" cy="4234209"/>
          </a:xfrm>
          <a:prstGeom prst="roundRect">
            <a:avLst>
              <a:gd name="adj" fmla="val 0"/>
            </a:avLst>
          </a:prstGeom>
          <a:solidFill>
            <a:schemeClr val="tx1">
              <a:lumMod val="95000"/>
              <a:lumOff val="5000"/>
              <a:alpha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3" name="Rectángulo redondeado 32"/>
          <p:cNvSpPr/>
          <p:nvPr/>
        </p:nvSpPr>
        <p:spPr>
          <a:xfrm>
            <a:off x="396206" y="1356268"/>
            <a:ext cx="8878726" cy="3806191"/>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 name="Rectángulo 1"/>
          <p:cNvSpPr/>
          <p:nvPr/>
        </p:nvSpPr>
        <p:spPr>
          <a:xfrm>
            <a:off x="564944" y="1386833"/>
            <a:ext cx="3212980" cy="307777"/>
          </a:xfrm>
          <a:prstGeom prst="rect">
            <a:avLst/>
          </a:prstGeom>
        </p:spPr>
        <p:txBody>
          <a:bodyPr wrap="square">
            <a:spAutoFit/>
          </a:bodyPr>
          <a:lstStyle/>
          <a:p>
            <a:pPr algn="ctr"/>
            <a:r>
              <a:rPr lang="es-CO" sz="1400" b="1" dirty="0">
                <a:latin typeface="Calibri" panose="020F0502020204030204" pitchFamily="34" charset="0"/>
                <a:ea typeface="MS PGothic" panose="020B0600070205080204" pitchFamily="34" charset="-128"/>
              </a:rPr>
              <a:t>Supuestos </a:t>
            </a:r>
            <a:r>
              <a:rPr lang="es-CO" sz="1400" b="1" dirty="0" smtClean="0">
                <a:latin typeface="Calibri" panose="020F0502020204030204" pitchFamily="34" charset="0"/>
                <a:ea typeface="MS PGothic" panose="020B0600070205080204" pitchFamily="34" charset="-128"/>
              </a:rPr>
              <a:t>epistemológicos</a:t>
            </a:r>
            <a:endParaRPr lang="es-CO" sz="1400" b="1" dirty="0">
              <a:latin typeface="Calibri" panose="020F0502020204030204" pitchFamily="34" charset="0"/>
              <a:ea typeface="MS PGothic" panose="020B0600070205080204" pitchFamily="34" charset="-128"/>
            </a:endParaRPr>
          </a:p>
        </p:txBody>
      </p:sp>
      <p:sp>
        <p:nvSpPr>
          <p:cNvPr id="15" name="CuadroTexto 14"/>
          <p:cNvSpPr txBox="1"/>
          <p:nvPr/>
        </p:nvSpPr>
        <p:spPr>
          <a:xfrm>
            <a:off x="652817" y="2015206"/>
            <a:ext cx="4644898" cy="2677656"/>
          </a:xfrm>
          <a:prstGeom prst="rect">
            <a:avLst/>
          </a:prstGeom>
          <a:noFill/>
        </p:spPr>
        <p:txBody>
          <a:bodyPr wrap="square" rtlCol="0">
            <a:spAutoFit/>
          </a:bodyPr>
          <a:lstStyle/>
          <a:p>
            <a:r>
              <a:rPr lang="es-MX" sz="1400" dirty="0"/>
              <a:t>El concepto de ciencia, de conocimiento y de investigación, lo que considera la fuente del conocimiento y el criterio de </a:t>
            </a:r>
            <a:r>
              <a:rPr lang="es-MX" sz="1400" dirty="0" smtClean="0"/>
              <a:t>validación: investigar </a:t>
            </a:r>
            <a:r>
              <a:rPr lang="es-MX" sz="1400" dirty="0"/>
              <a:t>es fundamentalmente verificar </a:t>
            </a:r>
            <a:r>
              <a:rPr lang="es-MX" sz="1400" dirty="0" smtClean="0"/>
              <a:t>hipótesis.</a:t>
            </a:r>
          </a:p>
          <a:p>
            <a:endParaRPr lang="es-MX" sz="1400" dirty="0"/>
          </a:p>
          <a:p>
            <a:r>
              <a:rPr lang="es-MX" sz="1400" dirty="0"/>
              <a:t>El punto de partida del positivismo es la teoría, y todo el proceso de investigación se orienta a verificar las consecuencias empíricas de dicha teoría. Esta verificación consiste básicamente en encontrar evidencias que apoyen la teoría, pero a través de situaciones experimentales controladas, y cuando el experimento no es posible, por lo menos debe haber cierto control. </a:t>
            </a:r>
          </a:p>
        </p:txBody>
      </p:sp>
      <p:grpSp>
        <p:nvGrpSpPr>
          <p:cNvPr id="19" name="Grupo 18"/>
          <p:cNvGrpSpPr/>
          <p:nvPr/>
        </p:nvGrpSpPr>
        <p:grpSpPr>
          <a:xfrm>
            <a:off x="8635154" y="1436478"/>
            <a:ext cx="435428" cy="391857"/>
            <a:chOff x="8055429" y="1611086"/>
            <a:chExt cx="435428" cy="391857"/>
          </a:xfrm>
        </p:grpSpPr>
        <p:sp>
          <p:nvSpPr>
            <p:cNvPr id="16" name="Elipse 15"/>
            <p:cNvSpPr/>
            <p:nvPr/>
          </p:nvSpPr>
          <p:spPr>
            <a:xfrm>
              <a:off x="8055429" y="1611086"/>
              <a:ext cx="435428" cy="3918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Multiplicar 17"/>
            <p:cNvSpPr/>
            <p:nvPr/>
          </p:nvSpPr>
          <p:spPr>
            <a:xfrm>
              <a:off x="8113486" y="1625600"/>
              <a:ext cx="319315" cy="362829"/>
            </a:xfrm>
            <a:prstGeom prst="mathMultipl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38"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Popup 2</a:t>
            </a:r>
          </a:p>
          <a:p>
            <a:r>
              <a:rPr lang="es-419" sz="1100" dirty="0" smtClean="0"/>
              <a:t>Al hacer clic en el botón “Cerrar” se regresa a la pantalla 37.</a:t>
            </a:r>
          </a:p>
          <a:p>
            <a:endParaRPr lang="es-MX" sz="1100" dirty="0"/>
          </a:p>
          <a:p>
            <a:endParaRPr lang="es-419" sz="1100" dirty="0"/>
          </a:p>
        </p:txBody>
      </p:sp>
      <p:pic>
        <p:nvPicPr>
          <p:cNvPr id="5122" name="Picture 2" descr="https://previews.123rf.com/images/serp/serp1202/serp120200095/12610575-Investigaci-n-del-globo-terr-queo-bajo-magnificaci-n-con-el-microscopio-Foto-de-archiv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19087" y="1916711"/>
            <a:ext cx="2157986" cy="2880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2229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ángulo redondeado 37"/>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4" name="Rectángulo 33"/>
          <p:cNvSpPr/>
          <p:nvPr/>
        </p:nvSpPr>
        <p:spPr>
          <a:xfrm>
            <a:off x="3574933" y="3570690"/>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5" name="Rectángulo 34"/>
          <p:cNvSpPr/>
          <p:nvPr/>
        </p:nvSpPr>
        <p:spPr>
          <a:xfrm>
            <a:off x="899892" y="3570690"/>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Rectángulo 13"/>
          <p:cNvSpPr/>
          <p:nvPr/>
        </p:nvSpPr>
        <p:spPr>
          <a:xfrm>
            <a:off x="6363055" y="3570690"/>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2" name="Recortar rectángulo de esquina sencilla 31"/>
          <p:cNvSpPr/>
          <p:nvPr/>
        </p:nvSpPr>
        <p:spPr>
          <a:xfrm>
            <a:off x="6600328" y="1447503"/>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a:effectLst>
                  <a:outerShdw blurRad="38100" dist="38100" dir="2700000" algn="tl">
                    <a:srgbClr val="000000">
                      <a:alpha val="43137"/>
                    </a:srgbClr>
                  </a:outerShdw>
                </a:effectLst>
              </a:rPr>
              <a:t>R</a:t>
            </a:r>
            <a:r>
              <a:rPr lang="es-ES" sz="1100" b="1" dirty="0" smtClean="0">
                <a:effectLst>
                  <a:outerShdw blurRad="38100" dist="38100" dir="2700000" algn="tl">
                    <a:srgbClr val="000000">
                      <a:alpha val="43137"/>
                    </a:srgbClr>
                  </a:outerShdw>
                </a:effectLst>
              </a:rPr>
              <a:t>eto</a:t>
            </a:r>
            <a:endParaRPr lang="es-CO" sz="1100" b="1" dirty="0">
              <a:effectLst>
                <a:outerShdw blurRad="38100" dist="38100" dir="2700000" algn="tl">
                  <a:srgbClr val="000000">
                    <a:alpha val="43137"/>
                  </a:srgbClr>
                </a:outerShdw>
              </a:effectLst>
            </a:endParaRPr>
          </a:p>
        </p:txBody>
      </p:sp>
      <p:sp>
        <p:nvSpPr>
          <p:cNvPr id="30" name="Recortar rectángulo de esquina sencilla 29"/>
          <p:cNvSpPr/>
          <p:nvPr/>
        </p:nvSpPr>
        <p:spPr>
          <a:xfrm>
            <a:off x="5832768"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F</a:t>
            </a:r>
            <a:endParaRPr lang="es-CO" sz="1100" b="1" dirty="0">
              <a:effectLst>
                <a:outerShdw blurRad="38100" dist="38100" dir="2700000" algn="tl">
                  <a:srgbClr val="000000">
                    <a:alpha val="43137"/>
                  </a:srgbClr>
                </a:outerShdw>
              </a:effectLst>
            </a:endParaRPr>
          </a:p>
        </p:txBody>
      </p:sp>
      <p:sp>
        <p:nvSpPr>
          <p:cNvPr id="31" name="Recortar rectángulo de esquina sencilla 30"/>
          <p:cNvSpPr/>
          <p:nvPr/>
        </p:nvSpPr>
        <p:spPr>
          <a:xfrm>
            <a:off x="5421798"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E</a:t>
            </a:r>
            <a:endParaRPr lang="es-CO" sz="1100" b="1" dirty="0">
              <a:effectLst>
                <a:outerShdw blurRad="38100" dist="38100" dir="2700000" algn="tl">
                  <a:srgbClr val="000000">
                    <a:alpha val="43137"/>
                  </a:srgbClr>
                </a:outerShdw>
              </a:effectLst>
            </a:endParaRPr>
          </a:p>
        </p:txBody>
      </p:sp>
      <p:sp>
        <p:nvSpPr>
          <p:cNvPr id="28" name="Recortar rectángulo de esquina sencilla 27"/>
          <p:cNvSpPr/>
          <p:nvPr/>
        </p:nvSpPr>
        <p:spPr>
          <a:xfrm>
            <a:off x="5010830"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D</a:t>
            </a:r>
            <a:endParaRPr lang="es-CO" sz="1100" b="1" dirty="0">
              <a:effectLst>
                <a:outerShdw blurRad="38100" dist="38100" dir="2700000" algn="tl">
                  <a:srgbClr val="000000">
                    <a:alpha val="43137"/>
                  </a:srgbClr>
                </a:outerShdw>
              </a:effectLst>
            </a:endParaRPr>
          </a:p>
        </p:txBody>
      </p:sp>
      <p:sp>
        <p:nvSpPr>
          <p:cNvPr id="29" name="Recortar rectángulo de esquina sencilla 28"/>
          <p:cNvSpPr/>
          <p:nvPr/>
        </p:nvSpPr>
        <p:spPr>
          <a:xfrm>
            <a:off x="4599862"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C</a:t>
            </a:r>
            <a:endParaRPr lang="es-CO" sz="1100" b="1" dirty="0">
              <a:effectLst>
                <a:outerShdw blurRad="38100" dist="38100" dir="2700000" algn="tl">
                  <a:srgbClr val="000000">
                    <a:alpha val="43137"/>
                  </a:srgbClr>
                </a:outerShdw>
              </a:effectLst>
            </a:endParaRPr>
          </a:p>
        </p:txBody>
      </p:sp>
      <p:sp>
        <p:nvSpPr>
          <p:cNvPr id="27" name="Recortar rectángulo de esquina sencilla 26"/>
          <p:cNvSpPr/>
          <p:nvPr/>
        </p:nvSpPr>
        <p:spPr>
          <a:xfrm>
            <a:off x="4188894"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B</a:t>
            </a:r>
            <a:endParaRPr lang="es-CO" sz="1100" b="1" dirty="0">
              <a:effectLst>
                <a:outerShdw blurRad="38100" dist="38100" dir="2700000" algn="tl">
                  <a:srgbClr val="000000">
                    <a:alpha val="43137"/>
                  </a:srgbClr>
                </a:outerShdw>
              </a:effectLst>
            </a:endParaRPr>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fundamentación en los modelos epistémicos.</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r>
              <a:rPr lang="es-419" dirty="0" smtClean="0"/>
              <a:t>Identificador de imagen: </a:t>
            </a:r>
            <a:r>
              <a:rPr lang="es-MX" dirty="0"/>
              <a:t>4483419</a:t>
            </a:r>
            <a:endParaRPr lang="es-MX" dirty="0" smtClean="0"/>
          </a:p>
          <a:p>
            <a:r>
              <a:rPr lang="es-419" dirty="0"/>
              <a:t>Fuente</a:t>
            </a:r>
            <a:r>
              <a:rPr lang="es-419" dirty="0" smtClean="0"/>
              <a:t>:</a:t>
            </a:r>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22" name="Cheurón 21"/>
          <p:cNvSpPr/>
          <p:nvPr/>
        </p:nvSpPr>
        <p:spPr>
          <a:xfrm>
            <a:off x="93598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4" name="Recortar rectángulo de esquina sencilla 23"/>
          <p:cNvSpPr/>
          <p:nvPr/>
        </p:nvSpPr>
        <p:spPr>
          <a:xfrm>
            <a:off x="3777926" y="1448146"/>
            <a:ext cx="908257" cy="323296"/>
          </a:xfrm>
          <a:prstGeom prst="snip1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1100" b="1" dirty="0">
                <a:effectLst>
                  <a:outerShdw blurRad="38100" dist="38100" dir="2700000" algn="tl">
                    <a:srgbClr val="000000">
                      <a:alpha val="43137"/>
                    </a:srgbClr>
                  </a:outerShdw>
                </a:effectLst>
              </a:rPr>
              <a:t>A</a:t>
            </a:r>
            <a:endParaRPr lang="es-CO" sz="1100" b="1" dirty="0">
              <a:effectLst>
                <a:outerShdw blurRad="38100" dist="38100" dir="2700000" algn="tl">
                  <a:srgbClr val="000000">
                    <a:alpha val="43137"/>
                  </a:srgbClr>
                </a:outerShdw>
              </a:effectLst>
            </a:endParaRPr>
          </a:p>
        </p:txBody>
      </p:sp>
      <p:sp>
        <p:nvSpPr>
          <p:cNvPr id="44" name="Rectángulo 43"/>
          <p:cNvSpPr/>
          <p:nvPr/>
        </p:nvSpPr>
        <p:spPr>
          <a:xfrm>
            <a:off x="551638" y="2002943"/>
            <a:ext cx="8652769" cy="1384995"/>
          </a:xfrm>
          <a:prstGeom prst="rect">
            <a:avLst/>
          </a:prstGeom>
        </p:spPr>
        <p:txBody>
          <a:bodyPr wrap="square">
            <a:spAutoFit/>
          </a:bodyPr>
          <a:lstStyle/>
          <a:p>
            <a:r>
              <a:rPr lang="es-419" sz="1400" b="1" dirty="0" smtClean="0"/>
              <a:t>Los supuestos y premisas del estructuralismo</a:t>
            </a:r>
          </a:p>
          <a:p>
            <a:endParaRPr lang="es-MX" sz="1400" b="1" dirty="0" smtClean="0"/>
          </a:p>
          <a:p>
            <a:r>
              <a:rPr lang="es-CO" sz="1400" dirty="0" smtClean="0"/>
              <a:t>El estructuralismo, definido como un </a:t>
            </a:r>
            <a:r>
              <a:rPr lang="es-CO" sz="1400" dirty="0"/>
              <a:t>conjunto de elementos que conforman una unidad, de modo tal que hay una ley que determina la composición interna de dicha unidad, y la modificación de una de las partes implica la modificación de las </a:t>
            </a:r>
            <a:r>
              <a:rPr lang="es-CO" sz="1400" dirty="0" smtClean="0"/>
              <a:t>otras, se basa en los siguientes supuestos:</a:t>
            </a:r>
          </a:p>
          <a:p>
            <a:endParaRPr lang="es-CO" sz="1400" dirty="0"/>
          </a:p>
        </p:txBody>
      </p:sp>
      <p:sp>
        <p:nvSpPr>
          <p:cNvPr id="47" name="Cheurón 46"/>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7" name="Rectángulo redondeado 16"/>
          <p:cNvSpPr/>
          <p:nvPr/>
        </p:nvSpPr>
        <p:spPr>
          <a:xfrm>
            <a:off x="113829" y="1237677"/>
            <a:ext cx="9473556" cy="4234209"/>
          </a:xfrm>
          <a:prstGeom prst="roundRect">
            <a:avLst>
              <a:gd name="adj" fmla="val 0"/>
            </a:avLst>
          </a:prstGeom>
          <a:solidFill>
            <a:schemeClr val="tx1">
              <a:lumMod val="95000"/>
              <a:lumOff val="5000"/>
              <a:alpha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3" name="Rectángulo redondeado 32"/>
          <p:cNvSpPr/>
          <p:nvPr/>
        </p:nvSpPr>
        <p:spPr>
          <a:xfrm>
            <a:off x="396206" y="1356268"/>
            <a:ext cx="8878726" cy="3806191"/>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5" name="CuadroTexto 14"/>
          <p:cNvSpPr txBox="1"/>
          <p:nvPr/>
        </p:nvSpPr>
        <p:spPr>
          <a:xfrm>
            <a:off x="685508" y="2156831"/>
            <a:ext cx="4822612" cy="2462213"/>
          </a:xfrm>
          <a:prstGeom prst="rect">
            <a:avLst/>
          </a:prstGeom>
          <a:noFill/>
        </p:spPr>
        <p:txBody>
          <a:bodyPr wrap="square" rtlCol="0">
            <a:spAutoFit/>
          </a:bodyPr>
          <a:lstStyle/>
          <a:p>
            <a:r>
              <a:rPr lang="es-MX" sz="1400" dirty="0"/>
              <a:t>Lo que considera como finalidad del conocimiento y finalidad de la investigación. La teleología se ocupa de los fines. Cada modelo epistémico orienta su quehacer científico hacia ciertos fines asociados al conocimiento. </a:t>
            </a:r>
            <a:endParaRPr lang="es-MX" sz="1400" dirty="0" smtClean="0"/>
          </a:p>
          <a:p>
            <a:endParaRPr lang="es-MX" sz="1400" dirty="0"/>
          </a:p>
          <a:p>
            <a:r>
              <a:rPr lang="es-MX" sz="1400" dirty="0"/>
              <a:t>Para el positivismo, el objetivo de la ciencia es verificar las hipótesis que permiten dar apoyo (o desestimar) las teorías que se han desarrollado como posibles explicaciones a los eventos. Por tanto, todo el proceso metodológico se orienta a crear las condiciones experimentales y a encontrar las pruebas empíricas que permitan verificar las hipótesis. </a:t>
            </a:r>
          </a:p>
        </p:txBody>
      </p:sp>
      <p:grpSp>
        <p:nvGrpSpPr>
          <p:cNvPr id="19" name="Grupo 18"/>
          <p:cNvGrpSpPr/>
          <p:nvPr/>
        </p:nvGrpSpPr>
        <p:grpSpPr>
          <a:xfrm>
            <a:off x="8635154" y="1436478"/>
            <a:ext cx="435428" cy="391857"/>
            <a:chOff x="8055429" y="1611086"/>
            <a:chExt cx="435428" cy="391857"/>
          </a:xfrm>
        </p:grpSpPr>
        <p:sp>
          <p:nvSpPr>
            <p:cNvPr id="16" name="Elipse 15"/>
            <p:cNvSpPr/>
            <p:nvPr/>
          </p:nvSpPr>
          <p:spPr>
            <a:xfrm>
              <a:off x="8055429" y="1611086"/>
              <a:ext cx="435428" cy="3918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Multiplicar 17"/>
            <p:cNvSpPr/>
            <p:nvPr/>
          </p:nvSpPr>
          <p:spPr>
            <a:xfrm>
              <a:off x="8113486" y="1625600"/>
              <a:ext cx="319315" cy="362829"/>
            </a:xfrm>
            <a:prstGeom prst="mathMultipl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36" name="Rectángulo 35"/>
          <p:cNvSpPr/>
          <p:nvPr/>
        </p:nvSpPr>
        <p:spPr>
          <a:xfrm>
            <a:off x="564944" y="1386833"/>
            <a:ext cx="2689052" cy="307777"/>
          </a:xfrm>
          <a:prstGeom prst="rect">
            <a:avLst/>
          </a:prstGeom>
        </p:spPr>
        <p:txBody>
          <a:bodyPr wrap="square">
            <a:spAutoFit/>
          </a:bodyPr>
          <a:lstStyle/>
          <a:p>
            <a:pPr algn="ctr"/>
            <a:r>
              <a:rPr lang="es-CO" sz="1400" b="1" dirty="0" smtClean="0">
                <a:latin typeface="Calibri" panose="020F0502020204030204" pitchFamily="34" charset="0"/>
                <a:ea typeface="MS PGothic" panose="020B0600070205080204" pitchFamily="34" charset="-128"/>
              </a:rPr>
              <a:t>Supuestos </a:t>
            </a:r>
            <a:r>
              <a:rPr lang="es-CO" sz="1400" b="1" dirty="0"/>
              <a:t>teleológicos</a:t>
            </a:r>
            <a:endParaRPr lang="es-MX" sz="1400" dirty="0"/>
          </a:p>
        </p:txBody>
      </p:sp>
      <p:sp>
        <p:nvSpPr>
          <p:cNvPr id="39"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Popup 3</a:t>
            </a:r>
          </a:p>
          <a:p>
            <a:r>
              <a:rPr lang="es-419" sz="1100" dirty="0" smtClean="0"/>
              <a:t>Al hacer clic en el botón “Cerrar” se regresa a la pantalla 37.</a:t>
            </a:r>
          </a:p>
          <a:p>
            <a:endParaRPr lang="es-MX" sz="1100" dirty="0"/>
          </a:p>
          <a:p>
            <a:endParaRPr lang="es-419" sz="1100" dirty="0"/>
          </a:p>
        </p:txBody>
      </p:sp>
      <p:pic>
        <p:nvPicPr>
          <p:cNvPr id="6146" name="Picture 2" descr="https://previews.123rf.com/images/zatserkovnyy/zatserkovnyy0903/zatserkovnyy090300050/4483419-El-xito-y-la-crisis-en-un-fondo-blanco-con-l-neas-rojas-y-verdes-Foto-de-archiv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5926" y="2156831"/>
            <a:ext cx="2957857" cy="2493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5140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ángulo redondeado 37"/>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4" name="Rectángulo 33"/>
          <p:cNvSpPr/>
          <p:nvPr/>
        </p:nvSpPr>
        <p:spPr>
          <a:xfrm>
            <a:off x="3574933" y="3570690"/>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5" name="Rectángulo 34"/>
          <p:cNvSpPr/>
          <p:nvPr/>
        </p:nvSpPr>
        <p:spPr>
          <a:xfrm>
            <a:off x="899892" y="3570690"/>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Rectángulo 13"/>
          <p:cNvSpPr/>
          <p:nvPr/>
        </p:nvSpPr>
        <p:spPr>
          <a:xfrm>
            <a:off x="6363055" y="3570690"/>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2" name="Recortar rectángulo de esquina sencilla 31"/>
          <p:cNvSpPr/>
          <p:nvPr/>
        </p:nvSpPr>
        <p:spPr>
          <a:xfrm>
            <a:off x="6600328" y="1447503"/>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a:effectLst>
                  <a:outerShdw blurRad="38100" dist="38100" dir="2700000" algn="tl">
                    <a:srgbClr val="000000">
                      <a:alpha val="43137"/>
                    </a:srgbClr>
                  </a:outerShdw>
                </a:effectLst>
              </a:rPr>
              <a:t>R</a:t>
            </a:r>
            <a:r>
              <a:rPr lang="es-ES" sz="1100" b="1" dirty="0" smtClean="0">
                <a:effectLst>
                  <a:outerShdw blurRad="38100" dist="38100" dir="2700000" algn="tl">
                    <a:srgbClr val="000000">
                      <a:alpha val="43137"/>
                    </a:srgbClr>
                  </a:outerShdw>
                </a:effectLst>
              </a:rPr>
              <a:t>eto</a:t>
            </a:r>
            <a:endParaRPr lang="es-CO" sz="1100" b="1" dirty="0">
              <a:effectLst>
                <a:outerShdw blurRad="38100" dist="38100" dir="2700000" algn="tl">
                  <a:srgbClr val="000000">
                    <a:alpha val="43137"/>
                  </a:srgbClr>
                </a:outerShdw>
              </a:effectLst>
            </a:endParaRPr>
          </a:p>
        </p:txBody>
      </p:sp>
      <p:sp>
        <p:nvSpPr>
          <p:cNvPr id="30" name="Recortar rectángulo de esquina sencilla 29"/>
          <p:cNvSpPr/>
          <p:nvPr/>
        </p:nvSpPr>
        <p:spPr>
          <a:xfrm>
            <a:off x="5832768"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F</a:t>
            </a:r>
            <a:endParaRPr lang="es-CO" sz="1100" b="1" dirty="0">
              <a:effectLst>
                <a:outerShdw blurRad="38100" dist="38100" dir="2700000" algn="tl">
                  <a:srgbClr val="000000">
                    <a:alpha val="43137"/>
                  </a:srgbClr>
                </a:outerShdw>
              </a:effectLst>
            </a:endParaRPr>
          </a:p>
        </p:txBody>
      </p:sp>
      <p:sp>
        <p:nvSpPr>
          <p:cNvPr id="31" name="Recortar rectángulo de esquina sencilla 30"/>
          <p:cNvSpPr/>
          <p:nvPr/>
        </p:nvSpPr>
        <p:spPr>
          <a:xfrm>
            <a:off x="5421798"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E</a:t>
            </a:r>
            <a:endParaRPr lang="es-CO" sz="1100" b="1" dirty="0">
              <a:effectLst>
                <a:outerShdw blurRad="38100" dist="38100" dir="2700000" algn="tl">
                  <a:srgbClr val="000000">
                    <a:alpha val="43137"/>
                  </a:srgbClr>
                </a:outerShdw>
              </a:effectLst>
            </a:endParaRPr>
          </a:p>
        </p:txBody>
      </p:sp>
      <p:sp>
        <p:nvSpPr>
          <p:cNvPr id="28" name="Recortar rectángulo de esquina sencilla 27"/>
          <p:cNvSpPr/>
          <p:nvPr/>
        </p:nvSpPr>
        <p:spPr>
          <a:xfrm>
            <a:off x="5010830"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D</a:t>
            </a:r>
            <a:endParaRPr lang="es-CO" sz="1100" b="1" dirty="0">
              <a:effectLst>
                <a:outerShdw blurRad="38100" dist="38100" dir="2700000" algn="tl">
                  <a:srgbClr val="000000">
                    <a:alpha val="43137"/>
                  </a:srgbClr>
                </a:outerShdw>
              </a:effectLst>
            </a:endParaRPr>
          </a:p>
        </p:txBody>
      </p:sp>
      <p:sp>
        <p:nvSpPr>
          <p:cNvPr id="29" name="Recortar rectángulo de esquina sencilla 28"/>
          <p:cNvSpPr/>
          <p:nvPr/>
        </p:nvSpPr>
        <p:spPr>
          <a:xfrm>
            <a:off x="4599862"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C</a:t>
            </a:r>
            <a:endParaRPr lang="es-CO" sz="1100" b="1" dirty="0">
              <a:effectLst>
                <a:outerShdw blurRad="38100" dist="38100" dir="2700000" algn="tl">
                  <a:srgbClr val="000000">
                    <a:alpha val="43137"/>
                  </a:srgbClr>
                </a:outerShdw>
              </a:effectLst>
            </a:endParaRPr>
          </a:p>
        </p:txBody>
      </p:sp>
      <p:sp>
        <p:nvSpPr>
          <p:cNvPr id="27" name="Recortar rectángulo de esquina sencilla 26"/>
          <p:cNvSpPr/>
          <p:nvPr/>
        </p:nvSpPr>
        <p:spPr>
          <a:xfrm>
            <a:off x="4188894"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B</a:t>
            </a:r>
            <a:endParaRPr lang="es-CO" sz="1100" b="1" dirty="0">
              <a:effectLst>
                <a:outerShdw blurRad="38100" dist="38100" dir="2700000" algn="tl">
                  <a:srgbClr val="000000">
                    <a:alpha val="43137"/>
                  </a:srgbClr>
                </a:outerShdw>
              </a:effectLst>
            </a:endParaRPr>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fundamentación en los modelos epistémicos.</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r>
              <a:rPr lang="es-419" dirty="0" smtClean="0"/>
              <a:t>Identificador de imagen: </a:t>
            </a:r>
            <a:r>
              <a:rPr lang="es-MX" dirty="0"/>
              <a:t>11909607</a:t>
            </a:r>
            <a:endParaRPr lang="es-MX" dirty="0" smtClean="0"/>
          </a:p>
          <a:p>
            <a:r>
              <a:rPr lang="es-419" dirty="0"/>
              <a:t>Fuente</a:t>
            </a:r>
            <a:r>
              <a:rPr lang="es-419" dirty="0" smtClean="0"/>
              <a:t>:</a:t>
            </a:r>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22" name="Cheurón 21"/>
          <p:cNvSpPr/>
          <p:nvPr/>
        </p:nvSpPr>
        <p:spPr>
          <a:xfrm>
            <a:off x="93598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4" name="Recortar rectángulo de esquina sencilla 23"/>
          <p:cNvSpPr/>
          <p:nvPr/>
        </p:nvSpPr>
        <p:spPr>
          <a:xfrm>
            <a:off x="3777926" y="1448146"/>
            <a:ext cx="908257" cy="323296"/>
          </a:xfrm>
          <a:prstGeom prst="snip1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1100" b="1" dirty="0">
                <a:effectLst>
                  <a:outerShdw blurRad="38100" dist="38100" dir="2700000" algn="tl">
                    <a:srgbClr val="000000">
                      <a:alpha val="43137"/>
                    </a:srgbClr>
                  </a:outerShdw>
                </a:effectLst>
              </a:rPr>
              <a:t>A</a:t>
            </a:r>
            <a:endParaRPr lang="es-CO" sz="1100" b="1" dirty="0">
              <a:effectLst>
                <a:outerShdw blurRad="38100" dist="38100" dir="2700000" algn="tl">
                  <a:srgbClr val="000000">
                    <a:alpha val="43137"/>
                  </a:srgbClr>
                </a:outerShdw>
              </a:effectLst>
            </a:endParaRPr>
          </a:p>
        </p:txBody>
      </p:sp>
      <p:sp>
        <p:nvSpPr>
          <p:cNvPr id="44" name="Rectángulo 43"/>
          <p:cNvSpPr/>
          <p:nvPr/>
        </p:nvSpPr>
        <p:spPr>
          <a:xfrm>
            <a:off x="551638" y="2002943"/>
            <a:ext cx="8652769" cy="1384995"/>
          </a:xfrm>
          <a:prstGeom prst="rect">
            <a:avLst/>
          </a:prstGeom>
        </p:spPr>
        <p:txBody>
          <a:bodyPr wrap="square">
            <a:spAutoFit/>
          </a:bodyPr>
          <a:lstStyle/>
          <a:p>
            <a:r>
              <a:rPr lang="es-419" sz="1400" b="1" dirty="0" smtClean="0"/>
              <a:t>Los supuestos y premisas del estructuralismo</a:t>
            </a:r>
          </a:p>
          <a:p>
            <a:endParaRPr lang="es-MX" sz="1400" b="1" dirty="0" smtClean="0"/>
          </a:p>
          <a:p>
            <a:r>
              <a:rPr lang="es-CO" sz="1400" dirty="0" smtClean="0"/>
              <a:t>El estructuralismo, definido como un </a:t>
            </a:r>
            <a:r>
              <a:rPr lang="es-CO" sz="1400" dirty="0"/>
              <a:t>conjunto de elementos que conforman una unidad, de modo tal que hay una ley que determina la composición interna de dicha unidad, y la modificación de una de las partes implica la modificación de las </a:t>
            </a:r>
            <a:r>
              <a:rPr lang="es-CO" sz="1400" dirty="0" smtClean="0"/>
              <a:t>otras, se basa en los siguientes supuestos:</a:t>
            </a:r>
          </a:p>
          <a:p>
            <a:endParaRPr lang="es-CO" sz="1400" dirty="0"/>
          </a:p>
        </p:txBody>
      </p:sp>
      <p:sp>
        <p:nvSpPr>
          <p:cNvPr id="47" name="Cheurón 46"/>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7" name="Rectángulo redondeado 16"/>
          <p:cNvSpPr/>
          <p:nvPr/>
        </p:nvSpPr>
        <p:spPr>
          <a:xfrm>
            <a:off x="113829" y="1237677"/>
            <a:ext cx="9473556" cy="4234209"/>
          </a:xfrm>
          <a:prstGeom prst="roundRect">
            <a:avLst>
              <a:gd name="adj" fmla="val 0"/>
            </a:avLst>
          </a:prstGeom>
          <a:solidFill>
            <a:schemeClr val="tx1">
              <a:lumMod val="95000"/>
              <a:lumOff val="5000"/>
              <a:alpha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3" name="Rectángulo redondeado 32"/>
          <p:cNvSpPr/>
          <p:nvPr/>
        </p:nvSpPr>
        <p:spPr>
          <a:xfrm>
            <a:off x="396206" y="1356268"/>
            <a:ext cx="8878726" cy="3806191"/>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5" name="CuadroTexto 14"/>
          <p:cNvSpPr txBox="1"/>
          <p:nvPr/>
        </p:nvSpPr>
        <p:spPr>
          <a:xfrm>
            <a:off x="668932" y="2078121"/>
            <a:ext cx="5066556" cy="2246769"/>
          </a:xfrm>
          <a:prstGeom prst="rect">
            <a:avLst/>
          </a:prstGeom>
          <a:noFill/>
        </p:spPr>
        <p:txBody>
          <a:bodyPr wrap="square" rtlCol="0">
            <a:spAutoFit/>
          </a:bodyPr>
          <a:lstStyle/>
          <a:p>
            <a:r>
              <a:rPr lang="es-MX" sz="1400" dirty="0" smtClean="0"/>
              <a:t>Los </a:t>
            </a:r>
            <a:r>
              <a:rPr lang="es-MX" sz="1400" dirty="0"/>
              <a:t>positivistas consideran que la razón de ser del conocimiento no tiene nada que ver con los valores sociales ni con las necesidades humanas. El conocimiento, según esta corriente, no tiene que ser útil: el conocimiento es valioso por sí mismo. </a:t>
            </a:r>
            <a:endParaRPr lang="es-MX" sz="1400" dirty="0" smtClean="0"/>
          </a:p>
          <a:p>
            <a:endParaRPr lang="es-MX" sz="1400" dirty="0"/>
          </a:p>
          <a:p>
            <a:r>
              <a:rPr lang="es-MX" sz="1400" dirty="0"/>
              <a:t>En la medida que el conocimiento es más ajeno a los intereses y valores sociales, es más objetivo. </a:t>
            </a:r>
            <a:endParaRPr lang="es-MX" sz="1400" dirty="0" smtClean="0"/>
          </a:p>
          <a:p>
            <a:endParaRPr lang="es-MX" sz="1400" dirty="0"/>
          </a:p>
          <a:p>
            <a:r>
              <a:rPr lang="es-MX" sz="1400" dirty="0" smtClean="0"/>
              <a:t>En </a:t>
            </a:r>
            <a:r>
              <a:rPr lang="es-MX" sz="1400" dirty="0"/>
              <a:t>cuanto a su axiología, el positivismo lógico considera que los valores no tienen cabida en el conocimiento científico del mundo. </a:t>
            </a:r>
          </a:p>
        </p:txBody>
      </p:sp>
      <p:grpSp>
        <p:nvGrpSpPr>
          <p:cNvPr id="19" name="Grupo 18"/>
          <p:cNvGrpSpPr/>
          <p:nvPr/>
        </p:nvGrpSpPr>
        <p:grpSpPr>
          <a:xfrm>
            <a:off x="8635154" y="1436478"/>
            <a:ext cx="435428" cy="391857"/>
            <a:chOff x="8055429" y="1611086"/>
            <a:chExt cx="435428" cy="391857"/>
          </a:xfrm>
        </p:grpSpPr>
        <p:sp>
          <p:nvSpPr>
            <p:cNvPr id="16" name="Elipse 15"/>
            <p:cNvSpPr/>
            <p:nvPr/>
          </p:nvSpPr>
          <p:spPr>
            <a:xfrm>
              <a:off x="8055429" y="1611086"/>
              <a:ext cx="435428" cy="3918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Multiplicar 17"/>
            <p:cNvSpPr/>
            <p:nvPr/>
          </p:nvSpPr>
          <p:spPr>
            <a:xfrm>
              <a:off x="8113486" y="1625600"/>
              <a:ext cx="319315" cy="362829"/>
            </a:xfrm>
            <a:prstGeom prst="mathMultipl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36" name="Rectángulo 35"/>
          <p:cNvSpPr/>
          <p:nvPr/>
        </p:nvSpPr>
        <p:spPr>
          <a:xfrm>
            <a:off x="564944" y="1386833"/>
            <a:ext cx="2689052" cy="307777"/>
          </a:xfrm>
          <a:prstGeom prst="rect">
            <a:avLst/>
          </a:prstGeom>
        </p:spPr>
        <p:txBody>
          <a:bodyPr wrap="square">
            <a:spAutoFit/>
          </a:bodyPr>
          <a:lstStyle/>
          <a:p>
            <a:pPr algn="ctr"/>
            <a:r>
              <a:rPr lang="es-CO" sz="1400" b="1" dirty="0" smtClean="0">
                <a:latin typeface="Calibri" panose="020F0502020204030204" pitchFamily="34" charset="0"/>
                <a:ea typeface="MS PGothic" panose="020B0600070205080204" pitchFamily="34" charset="-128"/>
              </a:rPr>
              <a:t>Supuestos </a:t>
            </a:r>
            <a:r>
              <a:rPr lang="es-CO" sz="1400" b="1" dirty="0" smtClean="0"/>
              <a:t>axiológicos</a:t>
            </a:r>
            <a:endParaRPr lang="es-MX" sz="1400" dirty="0"/>
          </a:p>
        </p:txBody>
      </p:sp>
      <p:sp>
        <p:nvSpPr>
          <p:cNvPr id="39"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Popup 4</a:t>
            </a:r>
          </a:p>
          <a:p>
            <a:r>
              <a:rPr lang="es-419" sz="1100" dirty="0" smtClean="0"/>
              <a:t>Al hacer clic en el botón “Cerrar” se regresa a la pantalla 37.</a:t>
            </a:r>
          </a:p>
          <a:p>
            <a:endParaRPr lang="es-MX" sz="1100" dirty="0"/>
          </a:p>
          <a:p>
            <a:endParaRPr lang="es-419" sz="1100" dirty="0"/>
          </a:p>
        </p:txBody>
      </p:sp>
      <p:pic>
        <p:nvPicPr>
          <p:cNvPr id="7170" name="Picture 2" descr="https://previews.123rf.com/images/dvarg/dvarg1201/dvarg120100001/11909607-Cube-sobre-fondo-blanco-Ilustraci-n-para-el-dise-o--Foto-de-archiv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5860" y="1974879"/>
            <a:ext cx="2499294" cy="2499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283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ángulo redondeado 40"/>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4" name="Rectángulo 33"/>
          <p:cNvSpPr/>
          <p:nvPr/>
        </p:nvSpPr>
        <p:spPr>
          <a:xfrm>
            <a:off x="3574933" y="3570690"/>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5" name="Rectángulo 34"/>
          <p:cNvSpPr/>
          <p:nvPr/>
        </p:nvSpPr>
        <p:spPr>
          <a:xfrm>
            <a:off x="899892" y="3570690"/>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Rectángulo 13"/>
          <p:cNvSpPr/>
          <p:nvPr/>
        </p:nvSpPr>
        <p:spPr>
          <a:xfrm>
            <a:off x="6363055" y="3570690"/>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2" name="Recortar rectángulo de esquina sencilla 31"/>
          <p:cNvSpPr/>
          <p:nvPr/>
        </p:nvSpPr>
        <p:spPr>
          <a:xfrm>
            <a:off x="6600328" y="1447503"/>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a:effectLst>
                  <a:outerShdw blurRad="38100" dist="38100" dir="2700000" algn="tl">
                    <a:srgbClr val="000000">
                      <a:alpha val="43137"/>
                    </a:srgbClr>
                  </a:outerShdw>
                </a:effectLst>
              </a:rPr>
              <a:t>R</a:t>
            </a:r>
            <a:r>
              <a:rPr lang="es-ES" sz="1100" b="1" dirty="0" smtClean="0">
                <a:effectLst>
                  <a:outerShdw blurRad="38100" dist="38100" dir="2700000" algn="tl">
                    <a:srgbClr val="000000">
                      <a:alpha val="43137"/>
                    </a:srgbClr>
                  </a:outerShdw>
                </a:effectLst>
              </a:rPr>
              <a:t>eto</a:t>
            </a:r>
            <a:endParaRPr lang="es-CO" sz="1100" b="1" dirty="0">
              <a:effectLst>
                <a:outerShdw blurRad="38100" dist="38100" dir="2700000" algn="tl">
                  <a:srgbClr val="000000">
                    <a:alpha val="43137"/>
                  </a:srgbClr>
                </a:outerShdw>
              </a:effectLst>
            </a:endParaRPr>
          </a:p>
        </p:txBody>
      </p:sp>
      <p:sp>
        <p:nvSpPr>
          <p:cNvPr id="30" name="Recortar rectángulo de esquina sencilla 29"/>
          <p:cNvSpPr/>
          <p:nvPr/>
        </p:nvSpPr>
        <p:spPr>
          <a:xfrm>
            <a:off x="5832768"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F</a:t>
            </a:r>
            <a:endParaRPr lang="es-CO" sz="1100" b="1" dirty="0">
              <a:effectLst>
                <a:outerShdw blurRad="38100" dist="38100" dir="2700000" algn="tl">
                  <a:srgbClr val="000000">
                    <a:alpha val="43137"/>
                  </a:srgbClr>
                </a:outerShdw>
              </a:effectLst>
            </a:endParaRPr>
          </a:p>
        </p:txBody>
      </p:sp>
      <p:sp>
        <p:nvSpPr>
          <p:cNvPr id="31" name="Recortar rectángulo de esquina sencilla 30"/>
          <p:cNvSpPr/>
          <p:nvPr/>
        </p:nvSpPr>
        <p:spPr>
          <a:xfrm>
            <a:off x="5421798"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E</a:t>
            </a:r>
            <a:endParaRPr lang="es-CO" sz="1100" b="1" dirty="0">
              <a:effectLst>
                <a:outerShdw blurRad="38100" dist="38100" dir="2700000" algn="tl">
                  <a:srgbClr val="000000">
                    <a:alpha val="43137"/>
                  </a:srgbClr>
                </a:outerShdw>
              </a:effectLst>
            </a:endParaRPr>
          </a:p>
        </p:txBody>
      </p:sp>
      <p:sp>
        <p:nvSpPr>
          <p:cNvPr id="28" name="Recortar rectángulo de esquina sencilla 27"/>
          <p:cNvSpPr/>
          <p:nvPr/>
        </p:nvSpPr>
        <p:spPr>
          <a:xfrm>
            <a:off x="5010830"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D</a:t>
            </a:r>
            <a:endParaRPr lang="es-CO" sz="1100" b="1" dirty="0">
              <a:effectLst>
                <a:outerShdw blurRad="38100" dist="38100" dir="2700000" algn="tl">
                  <a:srgbClr val="000000">
                    <a:alpha val="43137"/>
                  </a:srgbClr>
                </a:outerShdw>
              </a:effectLst>
            </a:endParaRPr>
          </a:p>
        </p:txBody>
      </p:sp>
      <p:sp>
        <p:nvSpPr>
          <p:cNvPr id="29" name="Recortar rectángulo de esquina sencilla 28"/>
          <p:cNvSpPr/>
          <p:nvPr/>
        </p:nvSpPr>
        <p:spPr>
          <a:xfrm>
            <a:off x="4599862"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C</a:t>
            </a:r>
            <a:endParaRPr lang="es-CO" sz="1100" b="1" dirty="0">
              <a:effectLst>
                <a:outerShdw blurRad="38100" dist="38100" dir="2700000" algn="tl">
                  <a:srgbClr val="000000">
                    <a:alpha val="43137"/>
                  </a:srgbClr>
                </a:outerShdw>
              </a:effectLst>
            </a:endParaRPr>
          </a:p>
        </p:txBody>
      </p:sp>
      <p:sp>
        <p:nvSpPr>
          <p:cNvPr id="27" name="Recortar rectángulo de esquina sencilla 26"/>
          <p:cNvSpPr/>
          <p:nvPr/>
        </p:nvSpPr>
        <p:spPr>
          <a:xfrm>
            <a:off x="4188894"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B</a:t>
            </a:r>
            <a:endParaRPr lang="es-CO" sz="1100" b="1" dirty="0">
              <a:effectLst>
                <a:outerShdw blurRad="38100" dist="38100" dir="2700000" algn="tl">
                  <a:srgbClr val="000000">
                    <a:alpha val="43137"/>
                  </a:srgbClr>
                </a:outerShdw>
              </a:effectLst>
            </a:endParaRPr>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fundamentación en los modelos epistémicos.</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r>
              <a:rPr lang="es-419" dirty="0" smtClean="0"/>
              <a:t>Identificador de imagen:</a:t>
            </a:r>
            <a:endParaRPr lang="es-MX" dirty="0" smtClean="0"/>
          </a:p>
          <a:p>
            <a:r>
              <a:rPr lang="es-419" dirty="0"/>
              <a:t>Fuente</a:t>
            </a:r>
            <a:r>
              <a:rPr lang="es-419" dirty="0" smtClean="0"/>
              <a:t>:</a:t>
            </a:r>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22" name="Cheurón 21"/>
          <p:cNvSpPr/>
          <p:nvPr/>
        </p:nvSpPr>
        <p:spPr>
          <a:xfrm>
            <a:off x="93598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4" name="Recortar rectángulo de esquina sencilla 23"/>
          <p:cNvSpPr/>
          <p:nvPr/>
        </p:nvSpPr>
        <p:spPr>
          <a:xfrm>
            <a:off x="3777926" y="1448146"/>
            <a:ext cx="908257" cy="323296"/>
          </a:xfrm>
          <a:prstGeom prst="snip1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1100" b="1" dirty="0">
                <a:effectLst>
                  <a:outerShdw blurRad="38100" dist="38100" dir="2700000" algn="tl">
                    <a:srgbClr val="000000">
                      <a:alpha val="43137"/>
                    </a:srgbClr>
                  </a:outerShdw>
                </a:effectLst>
              </a:rPr>
              <a:t>A</a:t>
            </a:r>
            <a:endParaRPr lang="es-CO" sz="1100" b="1" dirty="0">
              <a:effectLst>
                <a:outerShdw blurRad="38100" dist="38100" dir="2700000" algn="tl">
                  <a:srgbClr val="000000">
                    <a:alpha val="43137"/>
                  </a:srgbClr>
                </a:outerShdw>
              </a:effectLst>
            </a:endParaRPr>
          </a:p>
        </p:txBody>
      </p:sp>
      <p:sp>
        <p:nvSpPr>
          <p:cNvPr id="44" name="Rectángulo 43"/>
          <p:cNvSpPr/>
          <p:nvPr/>
        </p:nvSpPr>
        <p:spPr>
          <a:xfrm>
            <a:off x="551638" y="2002943"/>
            <a:ext cx="8652769" cy="1384995"/>
          </a:xfrm>
          <a:prstGeom prst="rect">
            <a:avLst/>
          </a:prstGeom>
        </p:spPr>
        <p:txBody>
          <a:bodyPr wrap="square">
            <a:spAutoFit/>
          </a:bodyPr>
          <a:lstStyle/>
          <a:p>
            <a:r>
              <a:rPr lang="es-419" sz="1400" b="1" dirty="0" smtClean="0"/>
              <a:t>Los supuestos y premisas del estructuralismo</a:t>
            </a:r>
          </a:p>
          <a:p>
            <a:endParaRPr lang="es-MX" sz="1400" b="1" dirty="0" smtClean="0"/>
          </a:p>
          <a:p>
            <a:r>
              <a:rPr lang="es-CO" sz="1400" dirty="0" smtClean="0"/>
              <a:t>El estructuralismo, definido como un </a:t>
            </a:r>
            <a:r>
              <a:rPr lang="es-CO" sz="1400" dirty="0"/>
              <a:t>conjunto de elementos que conforman una unidad, de modo tal que hay una ley que determina la composición interna de dicha unidad, y la modificación de una de las partes implica la modificación de las </a:t>
            </a:r>
            <a:r>
              <a:rPr lang="es-CO" sz="1400" dirty="0" smtClean="0"/>
              <a:t>otras, se basa en los siguientes supuestos:</a:t>
            </a:r>
          </a:p>
          <a:p>
            <a:endParaRPr lang="es-CO" sz="1400" dirty="0"/>
          </a:p>
        </p:txBody>
      </p:sp>
      <p:sp>
        <p:nvSpPr>
          <p:cNvPr id="47" name="Cheurón 46"/>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7" name="Rectángulo redondeado 16"/>
          <p:cNvSpPr/>
          <p:nvPr/>
        </p:nvSpPr>
        <p:spPr>
          <a:xfrm>
            <a:off x="113829" y="1237677"/>
            <a:ext cx="9473556" cy="4234209"/>
          </a:xfrm>
          <a:prstGeom prst="roundRect">
            <a:avLst>
              <a:gd name="adj" fmla="val 0"/>
            </a:avLst>
          </a:prstGeom>
          <a:solidFill>
            <a:schemeClr val="tx1">
              <a:lumMod val="95000"/>
              <a:lumOff val="5000"/>
              <a:alpha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3" name="Rectángulo redondeado 32"/>
          <p:cNvSpPr/>
          <p:nvPr/>
        </p:nvSpPr>
        <p:spPr>
          <a:xfrm>
            <a:off x="396206" y="1356268"/>
            <a:ext cx="8878726" cy="3806191"/>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5" name="CuadroTexto 14"/>
          <p:cNvSpPr txBox="1"/>
          <p:nvPr/>
        </p:nvSpPr>
        <p:spPr>
          <a:xfrm>
            <a:off x="652817" y="1770799"/>
            <a:ext cx="4564631" cy="1815882"/>
          </a:xfrm>
          <a:prstGeom prst="rect">
            <a:avLst/>
          </a:prstGeom>
          <a:noFill/>
        </p:spPr>
        <p:txBody>
          <a:bodyPr wrap="square" rtlCol="0">
            <a:spAutoFit/>
          </a:bodyPr>
          <a:lstStyle/>
          <a:p>
            <a:r>
              <a:rPr lang="es-MX" sz="1400" dirty="0"/>
              <a:t>El método del positivismo es el </a:t>
            </a:r>
            <a:r>
              <a:rPr lang="es-MX" sz="1400" dirty="0" smtClean="0"/>
              <a:t>hipotético - deductivo</a:t>
            </a:r>
            <a:r>
              <a:rPr lang="es-MX" sz="1400" dirty="0"/>
              <a:t>, conocido ampliamente como “método científico”, </a:t>
            </a:r>
            <a:r>
              <a:rPr lang="es-MX" sz="1400" dirty="0" smtClean="0"/>
              <a:t>(sin desconocer que </a:t>
            </a:r>
            <a:r>
              <a:rPr lang="es-MX" sz="1400" dirty="0"/>
              <a:t>los métodos de otros modelos </a:t>
            </a:r>
            <a:r>
              <a:rPr lang="es-MX" sz="1400" dirty="0" smtClean="0"/>
              <a:t>también son científicos). </a:t>
            </a:r>
          </a:p>
          <a:p>
            <a:endParaRPr lang="es-MX" sz="1400" dirty="0"/>
          </a:p>
          <a:p>
            <a:r>
              <a:rPr lang="es-MX" sz="1400" dirty="0" err="1" smtClean="0"/>
              <a:t>Kerlinger</a:t>
            </a:r>
            <a:r>
              <a:rPr lang="es-MX" sz="1400" dirty="0" smtClean="0"/>
              <a:t> </a:t>
            </a:r>
            <a:r>
              <a:rPr lang="es-MX" sz="1400" dirty="0"/>
              <a:t>y Lee (2002) describen claramente las etapas del método: </a:t>
            </a:r>
            <a:endParaRPr lang="es-MX" sz="1400" dirty="0" smtClean="0"/>
          </a:p>
          <a:p>
            <a:pPr algn="ctr"/>
            <a:r>
              <a:rPr lang="es-MX" sz="1400" b="1" dirty="0" smtClean="0"/>
              <a:t>Problema – hipótesis – deducción – experimento </a:t>
            </a:r>
            <a:endParaRPr lang="es-MX" sz="1400" b="1" dirty="0"/>
          </a:p>
        </p:txBody>
      </p:sp>
      <p:grpSp>
        <p:nvGrpSpPr>
          <p:cNvPr id="19" name="Grupo 18"/>
          <p:cNvGrpSpPr/>
          <p:nvPr/>
        </p:nvGrpSpPr>
        <p:grpSpPr>
          <a:xfrm>
            <a:off x="8635154" y="1436478"/>
            <a:ext cx="435428" cy="391857"/>
            <a:chOff x="8055429" y="1611086"/>
            <a:chExt cx="435428" cy="391857"/>
          </a:xfrm>
        </p:grpSpPr>
        <p:sp>
          <p:nvSpPr>
            <p:cNvPr id="16" name="Elipse 15"/>
            <p:cNvSpPr/>
            <p:nvPr/>
          </p:nvSpPr>
          <p:spPr>
            <a:xfrm>
              <a:off x="8055429" y="1611086"/>
              <a:ext cx="435428" cy="3918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Multiplicar 17"/>
            <p:cNvSpPr/>
            <p:nvPr/>
          </p:nvSpPr>
          <p:spPr>
            <a:xfrm>
              <a:off x="8113486" y="1625600"/>
              <a:ext cx="319315" cy="362829"/>
            </a:xfrm>
            <a:prstGeom prst="mathMultipl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36" name="Rectángulo 35"/>
          <p:cNvSpPr/>
          <p:nvPr/>
        </p:nvSpPr>
        <p:spPr>
          <a:xfrm>
            <a:off x="564944" y="1386833"/>
            <a:ext cx="2689052" cy="307777"/>
          </a:xfrm>
          <a:prstGeom prst="rect">
            <a:avLst/>
          </a:prstGeom>
        </p:spPr>
        <p:txBody>
          <a:bodyPr wrap="square">
            <a:spAutoFit/>
          </a:bodyPr>
          <a:lstStyle/>
          <a:p>
            <a:pPr algn="ctr"/>
            <a:r>
              <a:rPr lang="es-CO" sz="1400" b="1" dirty="0">
                <a:latin typeface="Calibri" panose="020F0502020204030204" pitchFamily="34" charset="0"/>
                <a:ea typeface="MS PGothic" panose="020B0600070205080204" pitchFamily="34" charset="-128"/>
              </a:rPr>
              <a:t>Supuestos metodológicos</a:t>
            </a:r>
            <a:endParaRPr lang="es-MX" sz="1400" dirty="0"/>
          </a:p>
        </p:txBody>
      </p:sp>
      <p:sp>
        <p:nvSpPr>
          <p:cNvPr id="37" name="CuadroTexto 36"/>
          <p:cNvSpPr txBox="1"/>
          <p:nvPr/>
        </p:nvSpPr>
        <p:spPr>
          <a:xfrm>
            <a:off x="642721" y="3769433"/>
            <a:ext cx="4564631" cy="1169551"/>
          </a:xfrm>
          <a:prstGeom prst="rect">
            <a:avLst/>
          </a:prstGeom>
          <a:noFill/>
        </p:spPr>
        <p:txBody>
          <a:bodyPr wrap="square" rtlCol="0">
            <a:spAutoFit/>
          </a:bodyPr>
          <a:lstStyle/>
          <a:p>
            <a:r>
              <a:rPr lang="es-CO" sz="1400" dirty="0"/>
              <a:t>Debido a que el objeto de la investigación es verificar relaciones entre los eventos, y estas relaciones solo se hacen evidentes si los eventos varían, entonces los eventos de estudio, para los positivistas, necesariamente deben ser variables. </a:t>
            </a:r>
            <a:endParaRPr lang="es-CO" sz="1400" dirty="0" smtClean="0"/>
          </a:p>
        </p:txBody>
      </p:sp>
      <p:sp>
        <p:nvSpPr>
          <p:cNvPr id="38" name="Cheurón 37"/>
          <p:cNvSpPr/>
          <p:nvPr/>
        </p:nvSpPr>
        <p:spPr>
          <a:xfrm>
            <a:off x="9012259" y="3051559"/>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39" name="Elipse 38"/>
          <p:cNvSpPr/>
          <p:nvPr/>
        </p:nvSpPr>
        <p:spPr>
          <a:xfrm>
            <a:off x="197108" y="49757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1</a:t>
            </a:r>
            <a:endParaRPr lang="es-CO" sz="1200" dirty="0">
              <a:solidFill>
                <a:schemeClr val="bg1"/>
              </a:solidFill>
            </a:endParaRPr>
          </a:p>
        </p:txBody>
      </p:sp>
      <p:sp>
        <p:nvSpPr>
          <p:cNvPr id="42"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Popup 5</a:t>
            </a:r>
          </a:p>
          <a:p>
            <a:r>
              <a:rPr lang="es-419" sz="1100" dirty="0" smtClean="0"/>
              <a:t>Este popup contiene navegación interna.</a:t>
            </a:r>
          </a:p>
          <a:p>
            <a:r>
              <a:rPr lang="es-419" sz="1100" dirty="0" smtClean="0"/>
              <a:t>Siguientes internos: 2</a:t>
            </a:r>
          </a:p>
          <a:p>
            <a:r>
              <a:rPr lang="es-419" sz="1100" dirty="0" smtClean="0"/>
              <a:t>Al hacer clic en el botón “Cerrar” se regresa a la pantalla 37.</a:t>
            </a:r>
          </a:p>
          <a:p>
            <a:endParaRPr lang="es-MX" sz="1100" dirty="0"/>
          </a:p>
          <a:p>
            <a:endParaRPr lang="es-419" sz="1100" dirty="0"/>
          </a:p>
        </p:txBody>
      </p:sp>
      <p:pic>
        <p:nvPicPr>
          <p:cNvPr id="40" name="Picture 2" descr="https://previews.123rf.com/images/vasabii/vasabii1209/vasabii120900004/15063861-Ilustraci-n-3D-de-la-cuna-de-Newton-con-cubos-en-lugar-de-esferas-Foto-de-archiv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7424" y="2059531"/>
            <a:ext cx="3687528" cy="2303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876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ángulo redondeado 37"/>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4" name="Rectángulo 33"/>
          <p:cNvSpPr/>
          <p:nvPr/>
        </p:nvSpPr>
        <p:spPr>
          <a:xfrm>
            <a:off x="3574933" y="3570690"/>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5" name="Rectángulo 34"/>
          <p:cNvSpPr/>
          <p:nvPr/>
        </p:nvSpPr>
        <p:spPr>
          <a:xfrm>
            <a:off x="899892" y="3570690"/>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Rectángulo 13"/>
          <p:cNvSpPr/>
          <p:nvPr/>
        </p:nvSpPr>
        <p:spPr>
          <a:xfrm>
            <a:off x="6363055" y="3570690"/>
            <a:ext cx="2544459" cy="73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2" name="Recortar rectángulo de esquina sencilla 31"/>
          <p:cNvSpPr/>
          <p:nvPr/>
        </p:nvSpPr>
        <p:spPr>
          <a:xfrm>
            <a:off x="6600328" y="1447503"/>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a:effectLst>
                  <a:outerShdw blurRad="38100" dist="38100" dir="2700000" algn="tl">
                    <a:srgbClr val="000000">
                      <a:alpha val="43137"/>
                    </a:srgbClr>
                  </a:outerShdw>
                </a:effectLst>
              </a:rPr>
              <a:t>R</a:t>
            </a:r>
            <a:r>
              <a:rPr lang="es-ES" sz="1100" b="1" dirty="0" smtClean="0">
                <a:effectLst>
                  <a:outerShdw blurRad="38100" dist="38100" dir="2700000" algn="tl">
                    <a:srgbClr val="000000">
                      <a:alpha val="43137"/>
                    </a:srgbClr>
                  </a:outerShdw>
                </a:effectLst>
              </a:rPr>
              <a:t>eto</a:t>
            </a:r>
            <a:endParaRPr lang="es-CO" sz="1100" b="1" dirty="0">
              <a:effectLst>
                <a:outerShdw blurRad="38100" dist="38100" dir="2700000" algn="tl">
                  <a:srgbClr val="000000">
                    <a:alpha val="43137"/>
                  </a:srgbClr>
                </a:outerShdw>
              </a:effectLst>
            </a:endParaRPr>
          </a:p>
        </p:txBody>
      </p:sp>
      <p:sp>
        <p:nvSpPr>
          <p:cNvPr id="30" name="Recortar rectángulo de esquina sencilla 29"/>
          <p:cNvSpPr/>
          <p:nvPr/>
        </p:nvSpPr>
        <p:spPr>
          <a:xfrm>
            <a:off x="5832768"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F</a:t>
            </a:r>
            <a:endParaRPr lang="es-CO" sz="1100" b="1" dirty="0">
              <a:effectLst>
                <a:outerShdw blurRad="38100" dist="38100" dir="2700000" algn="tl">
                  <a:srgbClr val="000000">
                    <a:alpha val="43137"/>
                  </a:srgbClr>
                </a:outerShdw>
              </a:effectLst>
            </a:endParaRPr>
          </a:p>
        </p:txBody>
      </p:sp>
      <p:sp>
        <p:nvSpPr>
          <p:cNvPr id="31" name="Recortar rectángulo de esquina sencilla 30"/>
          <p:cNvSpPr/>
          <p:nvPr/>
        </p:nvSpPr>
        <p:spPr>
          <a:xfrm>
            <a:off x="5421798"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E</a:t>
            </a:r>
            <a:endParaRPr lang="es-CO" sz="1100" b="1" dirty="0">
              <a:effectLst>
                <a:outerShdw blurRad="38100" dist="38100" dir="2700000" algn="tl">
                  <a:srgbClr val="000000">
                    <a:alpha val="43137"/>
                  </a:srgbClr>
                </a:outerShdw>
              </a:effectLst>
            </a:endParaRPr>
          </a:p>
        </p:txBody>
      </p:sp>
      <p:sp>
        <p:nvSpPr>
          <p:cNvPr id="28" name="Recortar rectángulo de esquina sencilla 27"/>
          <p:cNvSpPr/>
          <p:nvPr/>
        </p:nvSpPr>
        <p:spPr>
          <a:xfrm>
            <a:off x="5010830"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D</a:t>
            </a:r>
            <a:endParaRPr lang="es-CO" sz="1100" b="1" dirty="0">
              <a:effectLst>
                <a:outerShdw blurRad="38100" dist="38100" dir="2700000" algn="tl">
                  <a:srgbClr val="000000">
                    <a:alpha val="43137"/>
                  </a:srgbClr>
                </a:outerShdw>
              </a:effectLst>
            </a:endParaRPr>
          </a:p>
        </p:txBody>
      </p:sp>
      <p:sp>
        <p:nvSpPr>
          <p:cNvPr id="29" name="Recortar rectángulo de esquina sencilla 28"/>
          <p:cNvSpPr/>
          <p:nvPr/>
        </p:nvSpPr>
        <p:spPr>
          <a:xfrm>
            <a:off x="4599862"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C</a:t>
            </a:r>
            <a:endParaRPr lang="es-CO" sz="1100" b="1" dirty="0">
              <a:effectLst>
                <a:outerShdw blurRad="38100" dist="38100" dir="2700000" algn="tl">
                  <a:srgbClr val="000000">
                    <a:alpha val="43137"/>
                  </a:srgbClr>
                </a:outerShdw>
              </a:effectLst>
            </a:endParaRPr>
          </a:p>
        </p:txBody>
      </p:sp>
      <p:sp>
        <p:nvSpPr>
          <p:cNvPr id="27" name="Recortar rectángulo de esquina sencilla 26"/>
          <p:cNvSpPr/>
          <p:nvPr/>
        </p:nvSpPr>
        <p:spPr>
          <a:xfrm>
            <a:off x="4188894" y="1448146"/>
            <a:ext cx="908257" cy="323296"/>
          </a:xfrm>
          <a:prstGeom prst="snip1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s-ES" sz="1100" b="1" dirty="0" smtClean="0">
                <a:effectLst>
                  <a:outerShdw blurRad="38100" dist="38100" dir="2700000" algn="tl">
                    <a:srgbClr val="000000">
                      <a:alpha val="43137"/>
                    </a:srgbClr>
                  </a:outerShdw>
                </a:effectLst>
              </a:rPr>
              <a:t>B</a:t>
            </a:r>
            <a:endParaRPr lang="es-CO" sz="1100" b="1" dirty="0">
              <a:effectLst>
                <a:outerShdw blurRad="38100" dist="38100" dir="2700000" algn="tl">
                  <a:srgbClr val="000000">
                    <a:alpha val="43137"/>
                  </a:srgbClr>
                </a:outerShdw>
              </a:effectLst>
            </a:endParaRPr>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fundamentación en los modelos epistémicos.</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r>
              <a:rPr lang="es-419" dirty="0" smtClean="0"/>
              <a:t>Identificador de imagen:</a:t>
            </a:r>
            <a:endParaRPr lang="es-MX" dirty="0" smtClean="0"/>
          </a:p>
          <a:p>
            <a:r>
              <a:rPr lang="es-419" dirty="0"/>
              <a:t>Fuente</a:t>
            </a:r>
            <a:r>
              <a:rPr lang="es-419" dirty="0" smtClean="0"/>
              <a:t>:</a:t>
            </a:r>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22" name="Cheurón 21"/>
          <p:cNvSpPr/>
          <p:nvPr/>
        </p:nvSpPr>
        <p:spPr>
          <a:xfrm>
            <a:off x="93598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4" name="Recortar rectángulo de esquina sencilla 23"/>
          <p:cNvSpPr/>
          <p:nvPr/>
        </p:nvSpPr>
        <p:spPr>
          <a:xfrm>
            <a:off x="3777926" y="1448146"/>
            <a:ext cx="908257" cy="323296"/>
          </a:xfrm>
          <a:prstGeom prst="snip1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1100" b="1" dirty="0">
                <a:effectLst>
                  <a:outerShdw blurRad="38100" dist="38100" dir="2700000" algn="tl">
                    <a:srgbClr val="000000">
                      <a:alpha val="43137"/>
                    </a:srgbClr>
                  </a:outerShdw>
                </a:effectLst>
              </a:rPr>
              <a:t>A</a:t>
            </a:r>
            <a:endParaRPr lang="es-CO" sz="1100" b="1" dirty="0">
              <a:effectLst>
                <a:outerShdw blurRad="38100" dist="38100" dir="2700000" algn="tl">
                  <a:srgbClr val="000000">
                    <a:alpha val="43137"/>
                  </a:srgbClr>
                </a:outerShdw>
              </a:effectLst>
            </a:endParaRPr>
          </a:p>
        </p:txBody>
      </p:sp>
      <p:sp>
        <p:nvSpPr>
          <p:cNvPr id="44" name="Rectángulo 43"/>
          <p:cNvSpPr/>
          <p:nvPr/>
        </p:nvSpPr>
        <p:spPr>
          <a:xfrm>
            <a:off x="551638" y="2002943"/>
            <a:ext cx="8652769" cy="1384995"/>
          </a:xfrm>
          <a:prstGeom prst="rect">
            <a:avLst/>
          </a:prstGeom>
        </p:spPr>
        <p:txBody>
          <a:bodyPr wrap="square">
            <a:spAutoFit/>
          </a:bodyPr>
          <a:lstStyle/>
          <a:p>
            <a:r>
              <a:rPr lang="es-419" sz="1400" b="1" dirty="0" smtClean="0"/>
              <a:t>Los supuestos y premisas del estructuralismo</a:t>
            </a:r>
          </a:p>
          <a:p>
            <a:endParaRPr lang="es-MX" sz="1400" b="1" dirty="0" smtClean="0"/>
          </a:p>
          <a:p>
            <a:r>
              <a:rPr lang="es-CO" sz="1400" dirty="0" smtClean="0"/>
              <a:t>El estructuralismo, definido como un </a:t>
            </a:r>
            <a:r>
              <a:rPr lang="es-CO" sz="1400" dirty="0"/>
              <a:t>conjunto de elementos que conforman una unidad, de modo tal que hay una ley que determina la composición interna de dicha unidad, y la modificación de una de las partes implica la modificación de las </a:t>
            </a:r>
            <a:r>
              <a:rPr lang="es-CO" sz="1400" dirty="0" smtClean="0"/>
              <a:t>otras, se basa en los siguientes supuestos:</a:t>
            </a:r>
          </a:p>
          <a:p>
            <a:endParaRPr lang="es-CO" sz="1400" dirty="0"/>
          </a:p>
        </p:txBody>
      </p:sp>
      <p:sp>
        <p:nvSpPr>
          <p:cNvPr id="47" name="Cheurón 46"/>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7" name="Rectángulo redondeado 16"/>
          <p:cNvSpPr/>
          <p:nvPr/>
        </p:nvSpPr>
        <p:spPr>
          <a:xfrm>
            <a:off x="113829" y="1237677"/>
            <a:ext cx="9473556" cy="4234209"/>
          </a:xfrm>
          <a:prstGeom prst="roundRect">
            <a:avLst>
              <a:gd name="adj" fmla="val 0"/>
            </a:avLst>
          </a:prstGeom>
          <a:solidFill>
            <a:schemeClr val="tx1">
              <a:lumMod val="95000"/>
              <a:lumOff val="5000"/>
              <a:alpha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3" name="Rectángulo redondeado 32"/>
          <p:cNvSpPr/>
          <p:nvPr/>
        </p:nvSpPr>
        <p:spPr>
          <a:xfrm>
            <a:off x="396206" y="1356268"/>
            <a:ext cx="8878726" cy="3806191"/>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5" name="CuadroTexto 14"/>
          <p:cNvSpPr txBox="1"/>
          <p:nvPr/>
        </p:nvSpPr>
        <p:spPr>
          <a:xfrm>
            <a:off x="823262" y="2225696"/>
            <a:ext cx="4508395" cy="2246769"/>
          </a:xfrm>
          <a:prstGeom prst="rect">
            <a:avLst/>
          </a:prstGeom>
          <a:noFill/>
        </p:spPr>
        <p:txBody>
          <a:bodyPr wrap="square" rtlCol="0">
            <a:spAutoFit/>
          </a:bodyPr>
          <a:lstStyle/>
          <a:p>
            <a:r>
              <a:rPr lang="es-CO" sz="1400" dirty="0"/>
              <a:t>La lógica de la verificación se basa en que si dos eventos están relacionados y uno varía, entones el otro también variará. Esto no se puede visualizar cuando alguno de los eventos permanece constante</a:t>
            </a:r>
            <a:r>
              <a:rPr lang="es-CO" sz="1400" dirty="0" smtClean="0"/>
              <a:t>.</a:t>
            </a:r>
          </a:p>
          <a:p>
            <a:endParaRPr lang="es-CO" sz="1400" dirty="0" smtClean="0"/>
          </a:p>
          <a:p>
            <a:r>
              <a:rPr lang="es-CO" sz="1400" dirty="0" smtClean="0"/>
              <a:t>Es </a:t>
            </a:r>
            <a:r>
              <a:rPr lang="es-CO" sz="1400" dirty="0"/>
              <a:t>esta condición de variabilidad necesaria la que exige el uso de técnicas cuantitativas, tanto para medir las variables como para analizar los datos a fin de precisar la existencia, e incluso la magnitud de la relación: la variabilidad se mide a través del número.</a:t>
            </a:r>
            <a:endParaRPr lang="es-MX" sz="1400" dirty="0"/>
          </a:p>
        </p:txBody>
      </p:sp>
      <p:grpSp>
        <p:nvGrpSpPr>
          <p:cNvPr id="19" name="Grupo 18"/>
          <p:cNvGrpSpPr/>
          <p:nvPr/>
        </p:nvGrpSpPr>
        <p:grpSpPr>
          <a:xfrm>
            <a:off x="8635154" y="1436478"/>
            <a:ext cx="435428" cy="391857"/>
            <a:chOff x="8055429" y="1611086"/>
            <a:chExt cx="435428" cy="391857"/>
          </a:xfrm>
        </p:grpSpPr>
        <p:sp>
          <p:nvSpPr>
            <p:cNvPr id="16" name="Elipse 15"/>
            <p:cNvSpPr/>
            <p:nvPr/>
          </p:nvSpPr>
          <p:spPr>
            <a:xfrm>
              <a:off x="8055429" y="1611086"/>
              <a:ext cx="435428" cy="3918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Multiplicar 17"/>
            <p:cNvSpPr/>
            <p:nvPr/>
          </p:nvSpPr>
          <p:spPr>
            <a:xfrm>
              <a:off x="8113486" y="1625600"/>
              <a:ext cx="319315" cy="362829"/>
            </a:xfrm>
            <a:prstGeom prst="mathMultipl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36" name="Rectángulo 35"/>
          <p:cNvSpPr/>
          <p:nvPr/>
        </p:nvSpPr>
        <p:spPr>
          <a:xfrm>
            <a:off x="564944" y="1386833"/>
            <a:ext cx="2689052" cy="307777"/>
          </a:xfrm>
          <a:prstGeom prst="rect">
            <a:avLst/>
          </a:prstGeom>
        </p:spPr>
        <p:txBody>
          <a:bodyPr wrap="square">
            <a:spAutoFit/>
          </a:bodyPr>
          <a:lstStyle/>
          <a:p>
            <a:pPr algn="ctr"/>
            <a:r>
              <a:rPr lang="es-CO" sz="1400" b="1" dirty="0">
                <a:latin typeface="Calibri" panose="020F0502020204030204" pitchFamily="34" charset="0"/>
                <a:ea typeface="MS PGothic" panose="020B0600070205080204" pitchFamily="34" charset="-128"/>
              </a:rPr>
              <a:t>Supuestos metodológicos</a:t>
            </a:r>
            <a:endParaRPr lang="es-MX" sz="1400" dirty="0"/>
          </a:p>
        </p:txBody>
      </p:sp>
      <p:sp>
        <p:nvSpPr>
          <p:cNvPr id="39" name="Elipse 38"/>
          <p:cNvSpPr/>
          <p:nvPr/>
        </p:nvSpPr>
        <p:spPr>
          <a:xfrm>
            <a:off x="197108" y="49757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2</a:t>
            </a:r>
            <a:endParaRPr lang="es-CO" sz="1200" dirty="0">
              <a:solidFill>
                <a:schemeClr val="bg1"/>
              </a:solidFill>
            </a:endParaRPr>
          </a:p>
        </p:txBody>
      </p:sp>
      <p:sp>
        <p:nvSpPr>
          <p:cNvPr id="40" name="Cheurón 39"/>
          <p:cNvSpPr/>
          <p:nvPr/>
        </p:nvSpPr>
        <p:spPr>
          <a:xfrm flipH="1">
            <a:off x="444164" y="307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42"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Popup 5</a:t>
            </a:r>
          </a:p>
          <a:p>
            <a:endParaRPr lang="es-419" sz="1100" dirty="0"/>
          </a:p>
          <a:p>
            <a:r>
              <a:rPr lang="es-419" sz="1100" dirty="0" smtClean="0"/>
              <a:t>Navegación interna 2 del popup.</a:t>
            </a:r>
          </a:p>
          <a:p>
            <a:r>
              <a:rPr lang="es-419" sz="1100" dirty="0" smtClean="0"/>
              <a:t>Siguientes internos: 2</a:t>
            </a:r>
          </a:p>
          <a:p>
            <a:r>
              <a:rPr lang="es-419" sz="1100" dirty="0" smtClean="0"/>
              <a:t>Al hacer clic en el botón “Cerrar” se regresa a la pantalla 37.</a:t>
            </a:r>
          </a:p>
          <a:p>
            <a:endParaRPr lang="es-MX" sz="1100" dirty="0"/>
          </a:p>
          <a:p>
            <a:endParaRPr lang="es-419" sz="1100" dirty="0"/>
          </a:p>
        </p:txBody>
      </p:sp>
      <p:pic>
        <p:nvPicPr>
          <p:cNvPr id="37" name="Picture 2" descr="https://previews.123rf.com/images/vasabii/vasabii1209/vasabii120900004/15063861-Ilustraci-n-3D-de-la-cuna-de-Newton-con-cubos-en-lugar-de-esferas-Foto-de-archiv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7424" y="2059531"/>
            <a:ext cx="3687528" cy="2303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6829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6" descr="https://previews.123rf.com/images/belchonock/belchonock1411/belchonock141101927/33284211-Libro-abierto-en-la-mesa-de-madera-sobre-fondo-natural-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t="12439"/>
          <a:stretch/>
        </p:blipFill>
        <p:spPr bwMode="auto">
          <a:xfrm>
            <a:off x="0" y="1276436"/>
            <a:ext cx="9637532" cy="5621534"/>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upo 39"/>
          <p:cNvGrpSpPr/>
          <p:nvPr/>
        </p:nvGrpSpPr>
        <p:grpSpPr>
          <a:xfrm>
            <a:off x="2267961" y="5513030"/>
            <a:ext cx="7279255" cy="1357354"/>
            <a:chOff x="1943076" y="4421147"/>
            <a:chExt cx="7279255" cy="1357354"/>
          </a:xfrm>
        </p:grpSpPr>
        <p:pic>
          <p:nvPicPr>
            <p:cNvPr id="41" name="Imagen 40"/>
            <p:cNvPicPr>
              <a:picLocks noChangeAspect="1"/>
            </p:cNvPicPr>
            <p:nvPr/>
          </p:nvPicPr>
          <p:blipFill rotWithShape="1">
            <a:blip r:embed="rId3"/>
            <a:srcRect b="9125"/>
            <a:stretch/>
          </p:blipFill>
          <p:spPr>
            <a:xfrm>
              <a:off x="1943076" y="4421147"/>
              <a:ext cx="7279255" cy="1357354"/>
            </a:xfrm>
            <a:prstGeom prst="rect">
              <a:avLst/>
            </a:prstGeom>
          </p:spPr>
        </p:pic>
        <p:grpSp>
          <p:nvGrpSpPr>
            <p:cNvPr id="42" name="Grupo 41"/>
            <p:cNvGrpSpPr/>
            <p:nvPr/>
          </p:nvGrpSpPr>
          <p:grpSpPr>
            <a:xfrm>
              <a:off x="3534142" y="4765238"/>
              <a:ext cx="5335360" cy="998351"/>
              <a:chOff x="3267442" y="5820100"/>
              <a:chExt cx="5335360" cy="998351"/>
            </a:xfrm>
          </p:grpSpPr>
          <p:sp>
            <p:nvSpPr>
              <p:cNvPr id="43" name="Rectángulo 42"/>
              <p:cNvSpPr/>
              <p:nvPr/>
            </p:nvSpPr>
            <p:spPr>
              <a:xfrm rot="18138149">
                <a:off x="7095511" y="6225976"/>
                <a:ext cx="841577" cy="184666"/>
              </a:xfrm>
              <a:prstGeom prst="rect">
                <a:avLst/>
              </a:prstGeom>
            </p:spPr>
            <p:txBody>
              <a:bodyPr wrap="none" lIns="0" tIns="0" rIns="0" bIns="0">
                <a:spAutoFit/>
              </a:bodyPr>
              <a:lstStyle/>
              <a:p>
                <a:pPr algn="ctr"/>
                <a:r>
                  <a:rPr lang="es-419" sz="1200" b="1" dirty="0" smtClean="0"/>
                  <a:t>Pragmatismo</a:t>
                </a:r>
                <a:endParaRPr lang="es-MX" sz="1200" b="1" dirty="0"/>
              </a:p>
            </p:txBody>
          </p:sp>
          <p:sp>
            <p:nvSpPr>
              <p:cNvPr id="44" name="Rectángulo 43"/>
              <p:cNvSpPr/>
              <p:nvPr/>
            </p:nvSpPr>
            <p:spPr>
              <a:xfrm rot="18090617">
                <a:off x="8362960" y="6074921"/>
                <a:ext cx="295017" cy="184666"/>
              </a:xfrm>
              <a:prstGeom prst="rect">
                <a:avLst/>
              </a:prstGeom>
            </p:spPr>
            <p:txBody>
              <a:bodyPr wrap="none" lIns="0" tIns="0" rIns="0" bIns="0">
                <a:spAutoFit/>
              </a:bodyPr>
              <a:lstStyle/>
              <a:p>
                <a:pPr algn="ctr"/>
                <a:r>
                  <a:rPr lang="es-419" sz="1200" b="1" dirty="0" smtClean="0"/>
                  <a:t>Reto</a:t>
                </a:r>
                <a:endParaRPr lang="es-MX" sz="1200" b="1" dirty="0"/>
              </a:p>
            </p:txBody>
          </p:sp>
          <p:sp>
            <p:nvSpPr>
              <p:cNvPr id="58" name="Rectángulo 57"/>
              <p:cNvSpPr/>
              <p:nvPr/>
            </p:nvSpPr>
            <p:spPr>
              <a:xfrm rot="18064072">
                <a:off x="6046663" y="6108432"/>
                <a:ext cx="912109" cy="369332"/>
              </a:xfrm>
              <a:prstGeom prst="rect">
                <a:avLst/>
              </a:prstGeom>
            </p:spPr>
            <p:txBody>
              <a:bodyPr wrap="none" lIns="0" tIns="0" rIns="0" bIns="0">
                <a:spAutoFit/>
              </a:bodyPr>
              <a:lstStyle/>
              <a:p>
                <a:pPr algn="ctr"/>
                <a:r>
                  <a:rPr lang="es-CO" sz="1200" b="1" dirty="0" smtClean="0"/>
                  <a:t>Pragmatismo  </a:t>
                </a:r>
              </a:p>
              <a:p>
                <a:pPr algn="ctr"/>
                <a:r>
                  <a:rPr lang="es-CO" sz="1200" b="1" dirty="0" smtClean="0"/>
                  <a:t>sociologista</a:t>
                </a:r>
                <a:endParaRPr lang="es-MX" sz="1200" b="1" dirty="0"/>
              </a:p>
            </p:txBody>
          </p:sp>
          <p:sp>
            <p:nvSpPr>
              <p:cNvPr id="59" name="Rectángulo 58"/>
              <p:cNvSpPr/>
              <p:nvPr/>
            </p:nvSpPr>
            <p:spPr>
              <a:xfrm rot="18167010">
                <a:off x="4888678" y="6133831"/>
                <a:ext cx="886398" cy="369332"/>
              </a:xfrm>
              <a:prstGeom prst="rect">
                <a:avLst/>
              </a:prstGeom>
              <a:solidFill>
                <a:srgbClr val="C00000"/>
              </a:solidFill>
            </p:spPr>
            <p:txBody>
              <a:bodyPr wrap="none" lIns="0" tIns="0" rIns="0" bIns="0">
                <a:spAutoFit/>
              </a:bodyPr>
              <a:lstStyle/>
              <a:p>
                <a:pPr algn="ctr"/>
                <a:r>
                  <a:rPr lang="es-CO" sz="1200" b="1" dirty="0" smtClean="0">
                    <a:solidFill>
                      <a:schemeClr val="bg1"/>
                    </a:solidFill>
                  </a:rPr>
                  <a:t>Materialismo </a:t>
                </a:r>
              </a:p>
              <a:p>
                <a:pPr algn="ctr"/>
                <a:r>
                  <a:rPr lang="es-CO" sz="1200" b="1" dirty="0" smtClean="0">
                    <a:solidFill>
                      <a:schemeClr val="bg1"/>
                    </a:solidFill>
                  </a:rPr>
                  <a:t>dialéctico</a:t>
                </a:r>
                <a:endParaRPr lang="es-MX" sz="1200" b="1" dirty="0">
                  <a:solidFill>
                    <a:schemeClr val="bg1"/>
                  </a:solidFill>
                </a:endParaRPr>
              </a:p>
            </p:txBody>
          </p:sp>
          <p:sp>
            <p:nvSpPr>
              <p:cNvPr id="60" name="Rectángulo 59"/>
              <p:cNvSpPr/>
              <p:nvPr/>
            </p:nvSpPr>
            <p:spPr>
              <a:xfrm rot="18337087">
                <a:off x="3984938" y="6130661"/>
                <a:ext cx="733279" cy="184666"/>
              </a:xfrm>
              <a:prstGeom prst="rect">
                <a:avLst/>
              </a:prstGeom>
            </p:spPr>
            <p:txBody>
              <a:bodyPr wrap="none" lIns="0" tIns="0" rIns="0" bIns="0">
                <a:spAutoFit/>
              </a:bodyPr>
              <a:lstStyle/>
              <a:p>
                <a:pPr algn="ctr"/>
                <a:r>
                  <a:rPr lang="es-419" sz="1200" b="1" dirty="0" smtClean="0"/>
                  <a:t>Positivismo</a:t>
                </a:r>
                <a:endParaRPr lang="es-MX" sz="1200" b="1" dirty="0"/>
              </a:p>
            </p:txBody>
          </p:sp>
          <p:sp>
            <p:nvSpPr>
              <p:cNvPr id="61" name="Rectángulo 60"/>
              <p:cNvSpPr/>
              <p:nvPr/>
            </p:nvSpPr>
            <p:spPr>
              <a:xfrm rot="18298121">
                <a:off x="2860599" y="6226943"/>
                <a:ext cx="998351" cy="184666"/>
              </a:xfrm>
              <a:prstGeom prst="rect">
                <a:avLst/>
              </a:prstGeom>
            </p:spPr>
            <p:txBody>
              <a:bodyPr wrap="none" lIns="0" tIns="0" rIns="0" bIns="0">
                <a:spAutoFit/>
              </a:bodyPr>
              <a:lstStyle/>
              <a:p>
                <a:pPr algn="ctr"/>
                <a:r>
                  <a:rPr lang="es-419" sz="1200" b="1" dirty="0"/>
                  <a:t>Estructuralismo</a:t>
                </a:r>
                <a:endParaRPr lang="es-MX" sz="1200" b="1" dirty="0"/>
              </a:p>
            </p:txBody>
          </p:sp>
        </p:grpSp>
      </p:grpSp>
      <p:sp>
        <p:nvSpPr>
          <p:cNvPr id="31" name="Rectángulo redondeado 30"/>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fundamentación en los modelos epistémicos.</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45" name="Rectángulo 44"/>
          <p:cNvSpPr/>
          <p:nvPr/>
        </p:nvSpPr>
        <p:spPr>
          <a:xfrm>
            <a:off x="948009" y="2291942"/>
            <a:ext cx="5394865" cy="2893100"/>
          </a:xfrm>
          <a:prstGeom prst="rect">
            <a:avLst/>
          </a:prstGeom>
        </p:spPr>
        <p:txBody>
          <a:bodyPr wrap="square">
            <a:spAutoFit/>
          </a:bodyPr>
          <a:lstStyle/>
          <a:p>
            <a:r>
              <a:rPr lang="es-MX" sz="1400" dirty="0"/>
              <a:t>A partir de los planteamientos de la filosofía idealista hegeliana, elementos del materialismo desarrollado por Feuerbach (como una reacción frente al idealismo de Hegel, Gutiérrez, 1984), </a:t>
            </a:r>
            <a:r>
              <a:rPr lang="es-MX" sz="1400" dirty="0" smtClean="0"/>
              <a:t>Marx </a:t>
            </a:r>
            <a:r>
              <a:rPr lang="es-MX" sz="1400" dirty="0"/>
              <a:t>(1966) rescató la dialéctica como forma de conocer la realidad. </a:t>
            </a:r>
            <a:endParaRPr lang="es-MX" sz="1400" dirty="0" smtClean="0"/>
          </a:p>
          <a:p>
            <a:endParaRPr lang="es-MX" sz="1400" dirty="0"/>
          </a:p>
          <a:p>
            <a:r>
              <a:rPr lang="es-MX" sz="1400" dirty="0" smtClean="0"/>
              <a:t>Planteó </a:t>
            </a:r>
            <a:r>
              <a:rPr lang="es-MX" sz="1400" dirty="0"/>
              <a:t>el cambio como un proceso que obedece a contradicciones y señaló que el estudio de la sociedad debe partir de lo real y no de las ideas acerca de lo real. </a:t>
            </a:r>
            <a:endParaRPr lang="es-MX" sz="1400" dirty="0" smtClean="0"/>
          </a:p>
          <a:p>
            <a:endParaRPr lang="es-419" sz="1400" dirty="0"/>
          </a:p>
          <a:p>
            <a:r>
              <a:rPr lang="es-CO" sz="1400" dirty="0"/>
              <a:t>Para Marx, el conocimiento no era estable ni inmutable, tenía que ser continuamente ajustado por la praxis, puesto que la realidad era considerada dinámica.</a:t>
            </a:r>
            <a:endParaRPr lang="es-MX" sz="1400" dirty="0"/>
          </a:p>
          <a:p>
            <a:endParaRPr lang="es-419" sz="1400" dirty="0"/>
          </a:p>
        </p:txBody>
      </p:sp>
      <p:sp>
        <p:nvSpPr>
          <p:cNvPr id="46" name="Cheurón 45"/>
          <p:cNvSpPr/>
          <p:nvPr/>
        </p:nvSpPr>
        <p:spPr>
          <a:xfrm>
            <a:off x="93598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47" name="Elipse 46"/>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1</a:t>
            </a:r>
            <a:endParaRPr lang="es-CO" sz="1200" dirty="0">
              <a:solidFill>
                <a:schemeClr val="bg1"/>
              </a:solidFill>
            </a:endParaRPr>
          </a:p>
        </p:txBody>
      </p:sp>
      <p:sp>
        <p:nvSpPr>
          <p:cNvPr id="48" name="Trapecio 47"/>
          <p:cNvSpPr/>
          <p:nvPr/>
        </p:nvSpPr>
        <p:spPr>
          <a:xfrm>
            <a:off x="2112050" y="5128017"/>
            <a:ext cx="1260000" cy="288000"/>
          </a:xfrm>
          <a:prstGeom prst="trapezoid">
            <a:avLst>
              <a:gd name="adj" fmla="val 52526"/>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s-MX" sz="1050" dirty="0"/>
          </a:p>
        </p:txBody>
      </p:sp>
      <p:sp>
        <p:nvSpPr>
          <p:cNvPr id="49" name="Trapecio 48"/>
          <p:cNvSpPr/>
          <p:nvPr/>
        </p:nvSpPr>
        <p:spPr>
          <a:xfrm rot="10800000">
            <a:off x="3218169" y="5128017"/>
            <a:ext cx="1260000" cy="288000"/>
          </a:xfrm>
          <a:prstGeom prst="trapezoid">
            <a:avLst>
              <a:gd name="adj" fmla="val 52526"/>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s-MX" sz="1050" dirty="0"/>
          </a:p>
        </p:txBody>
      </p:sp>
      <p:sp>
        <p:nvSpPr>
          <p:cNvPr id="50" name="Rectángulo 49"/>
          <p:cNvSpPr/>
          <p:nvPr/>
        </p:nvSpPr>
        <p:spPr>
          <a:xfrm>
            <a:off x="2305288" y="5166776"/>
            <a:ext cx="856004" cy="161583"/>
          </a:xfrm>
          <a:prstGeom prst="rect">
            <a:avLst/>
          </a:prstGeom>
        </p:spPr>
        <p:txBody>
          <a:bodyPr wrap="none" lIns="0" tIns="0" rIns="0" bIns="0">
            <a:spAutoFit/>
          </a:bodyPr>
          <a:lstStyle/>
          <a:p>
            <a:pPr algn="ctr"/>
            <a:r>
              <a:rPr lang="es-419" sz="1050" dirty="0">
                <a:solidFill>
                  <a:schemeClr val="bg1"/>
                </a:solidFill>
              </a:rPr>
              <a:t>Estructuralismo</a:t>
            </a:r>
            <a:endParaRPr lang="es-MX" sz="1050" dirty="0">
              <a:solidFill>
                <a:schemeClr val="bg1"/>
              </a:solidFill>
            </a:endParaRPr>
          </a:p>
        </p:txBody>
      </p:sp>
      <p:sp>
        <p:nvSpPr>
          <p:cNvPr id="51" name="Rectángulo 50"/>
          <p:cNvSpPr/>
          <p:nvPr/>
        </p:nvSpPr>
        <p:spPr>
          <a:xfrm>
            <a:off x="3491152" y="5166776"/>
            <a:ext cx="620362" cy="161583"/>
          </a:xfrm>
          <a:prstGeom prst="rect">
            <a:avLst/>
          </a:prstGeom>
        </p:spPr>
        <p:txBody>
          <a:bodyPr wrap="none" lIns="0" tIns="0" rIns="0" bIns="0">
            <a:spAutoFit/>
          </a:bodyPr>
          <a:lstStyle/>
          <a:p>
            <a:pPr algn="ctr"/>
            <a:r>
              <a:rPr lang="es-419" sz="1050" dirty="0" smtClean="0">
                <a:solidFill>
                  <a:schemeClr val="bg1"/>
                </a:solidFill>
              </a:rPr>
              <a:t>Positivismo</a:t>
            </a:r>
            <a:endParaRPr lang="es-MX" sz="1050" dirty="0">
              <a:solidFill>
                <a:schemeClr val="bg1"/>
              </a:solidFill>
            </a:endParaRPr>
          </a:p>
        </p:txBody>
      </p:sp>
      <p:sp>
        <p:nvSpPr>
          <p:cNvPr id="52" name="Trapecio 51"/>
          <p:cNvSpPr/>
          <p:nvPr/>
        </p:nvSpPr>
        <p:spPr>
          <a:xfrm>
            <a:off x="4324288" y="5128017"/>
            <a:ext cx="1260000" cy="288000"/>
          </a:xfrm>
          <a:prstGeom prst="trapezoid">
            <a:avLst>
              <a:gd name="adj" fmla="val 52526"/>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s-MX" sz="1050" dirty="0"/>
          </a:p>
        </p:txBody>
      </p:sp>
      <p:sp>
        <p:nvSpPr>
          <p:cNvPr id="53" name="Trapecio 52"/>
          <p:cNvSpPr/>
          <p:nvPr/>
        </p:nvSpPr>
        <p:spPr>
          <a:xfrm rot="10800000">
            <a:off x="5430407" y="5128017"/>
            <a:ext cx="1260000" cy="288000"/>
          </a:xfrm>
          <a:prstGeom prst="trapezoid">
            <a:avLst>
              <a:gd name="adj" fmla="val 52526"/>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s-MX" sz="1050" dirty="0"/>
          </a:p>
        </p:txBody>
      </p:sp>
      <p:sp>
        <p:nvSpPr>
          <p:cNvPr id="54" name="Rectángulo 53"/>
          <p:cNvSpPr/>
          <p:nvPr/>
        </p:nvSpPr>
        <p:spPr>
          <a:xfrm>
            <a:off x="4529922" y="5085985"/>
            <a:ext cx="755015" cy="323165"/>
          </a:xfrm>
          <a:prstGeom prst="rect">
            <a:avLst/>
          </a:prstGeom>
        </p:spPr>
        <p:txBody>
          <a:bodyPr wrap="none" lIns="0" tIns="0" rIns="0" bIns="0">
            <a:spAutoFit/>
          </a:bodyPr>
          <a:lstStyle/>
          <a:p>
            <a:pPr algn="ctr"/>
            <a:r>
              <a:rPr lang="es-CO" sz="1050" dirty="0" smtClean="0">
                <a:solidFill>
                  <a:schemeClr val="bg1"/>
                </a:solidFill>
              </a:rPr>
              <a:t>Materialismo </a:t>
            </a:r>
          </a:p>
          <a:p>
            <a:pPr algn="ctr"/>
            <a:r>
              <a:rPr lang="es-CO" sz="1050" dirty="0" smtClean="0">
                <a:solidFill>
                  <a:schemeClr val="bg1"/>
                </a:solidFill>
              </a:rPr>
              <a:t>dialéctico</a:t>
            </a:r>
            <a:endParaRPr lang="es-MX" sz="1050" dirty="0">
              <a:solidFill>
                <a:schemeClr val="bg1"/>
              </a:solidFill>
            </a:endParaRPr>
          </a:p>
        </p:txBody>
      </p:sp>
      <p:sp>
        <p:nvSpPr>
          <p:cNvPr id="55" name="Rectángulo 54"/>
          <p:cNvSpPr/>
          <p:nvPr/>
        </p:nvSpPr>
        <p:spPr>
          <a:xfrm>
            <a:off x="5695606" y="5085985"/>
            <a:ext cx="782265" cy="323165"/>
          </a:xfrm>
          <a:prstGeom prst="rect">
            <a:avLst/>
          </a:prstGeom>
        </p:spPr>
        <p:txBody>
          <a:bodyPr wrap="none" lIns="0" tIns="0" rIns="0" bIns="0">
            <a:spAutoFit/>
          </a:bodyPr>
          <a:lstStyle/>
          <a:p>
            <a:pPr algn="ctr"/>
            <a:r>
              <a:rPr lang="es-CO" sz="1050" dirty="0" smtClean="0">
                <a:solidFill>
                  <a:schemeClr val="bg1"/>
                </a:solidFill>
              </a:rPr>
              <a:t>Pragmatismo  </a:t>
            </a:r>
          </a:p>
          <a:p>
            <a:pPr algn="ctr"/>
            <a:r>
              <a:rPr lang="es-CO" sz="1050" dirty="0" smtClean="0">
                <a:solidFill>
                  <a:schemeClr val="bg1"/>
                </a:solidFill>
              </a:rPr>
              <a:t>sociologista</a:t>
            </a:r>
            <a:endParaRPr lang="es-MX" sz="1050" dirty="0">
              <a:solidFill>
                <a:schemeClr val="bg1"/>
              </a:solidFill>
            </a:endParaRPr>
          </a:p>
        </p:txBody>
      </p:sp>
      <p:sp>
        <p:nvSpPr>
          <p:cNvPr id="56" name="Trapecio 55"/>
          <p:cNvSpPr/>
          <p:nvPr/>
        </p:nvSpPr>
        <p:spPr>
          <a:xfrm>
            <a:off x="6536527" y="5128017"/>
            <a:ext cx="1260000" cy="288000"/>
          </a:xfrm>
          <a:prstGeom prst="trapezoid">
            <a:avLst>
              <a:gd name="adj" fmla="val 52526"/>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s-MX" sz="1050" dirty="0"/>
          </a:p>
        </p:txBody>
      </p:sp>
      <p:sp>
        <p:nvSpPr>
          <p:cNvPr id="57" name="Rectángulo 56"/>
          <p:cNvSpPr/>
          <p:nvPr/>
        </p:nvSpPr>
        <p:spPr>
          <a:xfrm>
            <a:off x="6797092" y="5166776"/>
            <a:ext cx="721351" cy="161583"/>
          </a:xfrm>
          <a:prstGeom prst="rect">
            <a:avLst/>
          </a:prstGeom>
        </p:spPr>
        <p:txBody>
          <a:bodyPr wrap="none" lIns="0" tIns="0" rIns="0" bIns="0">
            <a:spAutoFit/>
          </a:bodyPr>
          <a:lstStyle/>
          <a:p>
            <a:pPr algn="ctr"/>
            <a:r>
              <a:rPr lang="es-419" sz="1050" dirty="0" smtClean="0">
                <a:solidFill>
                  <a:schemeClr val="bg1"/>
                </a:solidFill>
              </a:rPr>
              <a:t>Pragmatismo</a:t>
            </a:r>
            <a:endParaRPr lang="es-MX" sz="1050" dirty="0">
              <a:solidFill>
                <a:schemeClr val="bg1"/>
              </a:solidFill>
            </a:endParaRPr>
          </a:p>
        </p:txBody>
      </p:sp>
      <p:sp>
        <p:nvSpPr>
          <p:cNvPr id="6" name="Rectángulo 5"/>
          <p:cNvSpPr/>
          <p:nvPr/>
        </p:nvSpPr>
        <p:spPr>
          <a:xfrm>
            <a:off x="585396" y="1942553"/>
            <a:ext cx="2098716" cy="286232"/>
          </a:xfrm>
          <a:prstGeom prst="rect">
            <a:avLst/>
          </a:prstGeom>
        </p:spPr>
        <p:txBody>
          <a:bodyPr wrap="none">
            <a:spAutoFit/>
          </a:bodyPr>
          <a:lstStyle/>
          <a:p>
            <a:pPr>
              <a:lnSpc>
                <a:spcPct val="90000"/>
              </a:lnSpc>
              <a:spcBef>
                <a:spcPts val="1000"/>
              </a:spcBef>
            </a:pPr>
            <a:r>
              <a:rPr lang="es-MX" sz="1400" b="1" dirty="0"/>
              <a:t>El materialismo dialéctico</a:t>
            </a:r>
          </a:p>
        </p:txBody>
      </p:sp>
      <p:sp>
        <p:nvSpPr>
          <p:cNvPr id="33" name="Rectángulo 32"/>
          <p:cNvSpPr/>
          <p:nvPr/>
        </p:nvSpPr>
        <p:spPr>
          <a:xfrm>
            <a:off x="228646" y="5217642"/>
            <a:ext cx="1810669"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modelo para ingresar al contenido.</a:t>
            </a:r>
            <a:endParaRPr lang="es-MX" sz="1200" i="1" dirty="0">
              <a:solidFill>
                <a:schemeClr val="tx1"/>
              </a:solidFill>
            </a:endParaRPr>
          </a:p>
        </p:txBody>
      </p:sp>
      <p:sp>
        <p:nvSpPr>
          <p:cNvPr id="34" name="Trapecio 33"/>
          <p:cNvSpPr/>
          <p:nvPr/>
        </p:nvSpPr>
        <p:spPr>
          <a:xfrm rot="10800000">
            <a:off x="7616235" y="5120006"/>
            <a:ext cx="1260000" cy="288000"/>
          </a:xfrm>
          <a:prstGeom prst="trapezoid">
            <a:avLst>
              <a:gd name="adj" fmla="val 52526"/>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s-MX" sz="1050" dirty="0"/>
          </a:p>
        </p:txBody>
      </p:sp>
      <p:sp>
        <p:nvSpPr>
          <p:cNvPr id="35" name="Rectángulo 34"/>
          <p:cNvSpPr/>
          <p:nvPr/>
        </p:nvSpPr>
        <p:spPr>
          <a:xfrm>
            <a:off x="8187791" y="5166563"/>
            <a:ext cx="256480" cy="161583"/>
          </a:xfrm>
          <a:prstGeom prst="rect">
            <a:avLst/>
          </a:prstGeom>
        </p:spPr>
        <p:txBody>
          <a:bodyPr wrap="none" lIns="0" tIns="0" rIns="0" bIns="0">
            <a:spAutoFit/>
          </a:bodyPr>
          <a:lstStyle/>
          <a:p>
            <a:pPr algn="ctr"/>
            <a:r>
              <a:rPr lang="es-419" sz="1050" dirty="0" smtClean="0">
                <a:solidFill>
                  <a:schemeClr val="bg1"/>
                </a:solidFill>
              </a:rPr>
              <a:t>Reto</a:t>
            </a:r>
            <a:endParaRPr lang="es-MX" sz="1050" dirty="0">
              <a:solidFill>
                <a:schemeClr val="bg1"/>
              </a:solidFill>
            </a:endParaRPr>
          </a:p>
        </p:txBody>
      </p:sp>
      <p:sp>
        <p:nvSpPr>
          <p:cNvPr id="36"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a:t>
            </a:r>
            <a:r>
              <a:rPr lang="es-419" sz="1100" dirty="0"/>
              <a:t>botón  de avance muestra el  siguiente interno.</a:t>
            </a:r>
          </a:p>
          <a:p>
            <a:r>
              <a:rPr lang="es-419" sz="1100" dirty="0"/>
              <a:t>N° de internos: </a:t>
            </a:r>
            <a:r>
              <a:rPr lang="es-419" sz="1100" dirty="0" smtClean="0"/>
              <a:t>2</a:t>
            </a:r>
            <a:endParaRPr lang="es-MX" sz="1100" dirty="0"/>
          </a:p>
          <a:p>
            <a:endParaRPr lang="es-419" sz="1100" dirty="0"/>
          </a:p>
        </p:txBody>
      </p:sp>
      <p:pic>
        <p:nvPicPr>
          <p:cNvPr id="9218" name="Picture 2" descr="https://previews.123rf.com/images/bobbigmac/bobbigmac1205/bobbigmac120500001/13704345-Estatua-de-Carlos-Marx-en-la-Plaza-de-la-Revoluci-n-Mosc-Rusia-Foto-de-archivo.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479" t="17667"/>
          <a:stretch/>
        </p:blipFill>
        <p:spPr bwMode="auto">
          <a:xfrm>
            <a:off x="6906458" y="2353979"/>
            <a:ext cx="2025088" cy="2437553"/>
          </a:xfrm>
          <a:prstGeom prst="rect">
            <a:avLst/>
          </a:prstGeom>
          <a:noFill/>
          <a:extLst>
            <a:ext uri="{909E8E84-426E-40DD-AFC4-6F175D3DCCD1}">
              <a14:hiddenFill xmlns:a14="http://schemas.microsoft.com/office/drawing/2010/main">
                <a:solidFill>
                  <a:srgbClr val="FFFFFF"/>
                </a:solidFill>
              </a14:hiddenFill>
            </a:ext>
          </a:extLst>
        </p:spPr>
      </p:pic>
      <p:sp>
        <p:nvSpPr>
          <p:cNvPr id="32" name="Rectángulo redondeado 31"/>
          <p:cNvSpPr/>
          <p:nvPr/>
        </p:nvSpPr>
        <p:spPr>
          <a:xfrm>
            <a:off x="0" y="1276436"/>
            <a:ext cx="3886240" cy="569409"/>
          </a:xfrm>
          <a:prstGeom prst="roundRect">
            <a:avLst>
              <a:gd name="adj" fmla="val 0"/>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8" name="Rectángulo 37"/>
          <p:cNvSpPr/>
          <p:nvPr/>
        </p:nvSpPr>
        <p:spPr>
          <a:xfrm>
            <a:off x="-17922" y="131825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solidFill>
                  <a:prstClr val="black"/>
                </a:solidFill>
              </a:rPr>
              <a:t>Los modelos epistémicos en investigación</a:t>
            </a:r>
          </a:p>
          <a:p>
            <a:pPr lvl="0">
              <a:lnSpc>
                <a:spcPct val="90000"/>
              </a:lnSpc>
              <a:spcBef>
                <a:spcPts val="1000"/>
              </a:spcBef>
            </a:pPr>
            <a:r>
              <a:rPr lang="es-419" sz="1100" b="1" dirty="0">
                <a:solidFill>
                  <a:srgbClr val="C00000"/>
                </a:solidFill>
              </a:rPr>
              <a:t>Subtema</a:t>
            </a:r>
            <a:r>
              <a:rPr lang="es-419" sz="1100" b="1" dirty="0"/>
              <a:t>: </a:t>
            </a:r>
            <a:r>
              <a:rPr lang="es-MX" sz="1100" b="1" dirty="0"/>
              <a:t>Origen, supuestos de implicaciones de cada </a:t>
            </a:r>
            <a:r>
              <a:rPr lang="es-MX" sz="1100" b="1" dirty="0" smtClean="0"/>
              <a:t>modelo</a:t>
            </a:r>
            <a:endParaRPr lang="es-MX" sz="1100" b="1" dirty="0"/>
          </a:p>
        </p:txBody>
      </p:sp>
      <p:sp>
        <p:nvSpPr>
          <p:cNvPr id="62" name="Marcador de texto 8"/>
          <p:cNvSpPr>
            <a:spLocks noGrp="1"/>
          </p:cNvSpPr>
          <p:nvPr>
            <p:ph type="body" sz="half" idx="24"/>
          </p:nvPr>
        </p:nvSpPr>
        <p:spPr>
          <a:xfrm>
            <a:off x="4907430" y="5716293"/>
            <a:ext cx="4679955" cy="1098784"/>
          </a:xfrm>
          <a:solidFill>
            <a:srgbClr val="FFFFFF">
              <a:alpha val="60000"/>
            </a:srgbClr>
          </a:solid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419" sz="1100" dirty="0" smtClean="0">
                <a:solidFill>
                  <a:schemeClr val="dk1"/>
                </a:solidFill>
              </a:rPr>
              <a:t>Imagen de Karl Marx</a:t>
            </a:r>
          </a:p>
          <a:p>
            <a:pPr>
              <a:spcBef>
                <a:spcPts val="0"/>
              </a:spcBef>
            </a:pPr>
            <a:r>
              <a:rPr lang="es-419" sz="1100" dirty="0" smtClean="0">
                <a:solidFill>
                  <a:schemeClr val="dk1"/>
                </a:solidFill>
              </a:rPr>
              <a:t>Identificador </a:t>
            </a:r>
            <a:r>
              <a:rPr lang="es-419" sz="1100" dirty="0">
                <a:solidFill>
                  <a:schemeClr val="dk1"/>
                </a:solidFill>
              </a:rPr>
              <a:t>de imagen: </a:t>
            </a:r>
            <a:r>
              <a:rPr lang="es-MX" sz="1100" dirty="0"/>
              <a:t>13704345</a:t>
            </a:r>
            <a:endParaRPr lang="es-MX" sz="1100" dirty="0">
              <a:solidFill>
                <a:schemeClr val="dk1"/>
              </a:solidFill>
            </a:endParaRPr>
          </a:p>
          <a:p>
            <a:pPr>
              <a:spcBef>
                <a:spcPts val="0"/>
              </a:spcBef>
            </a:pPr>
            <a:r>
              <a:rPr lang="es-419" sz="1100" dirty="0">
                <a:solidFill>
                  <a:schemeClr val="dk1"/>
                </a:solidFill>
              </a:rPr>
              <a:t>Fuente</a:t>
            </a:r>
            <a:r>
              <a:rPr lang="es-419" sz="1100" dirty="0" smtClean="0">
                <a:solidFill>
                  <a:schemeClr val="dk1"/>
                </a:solidFill>
              </a:rPr>
              <a:t>:</a:t>
            </a:r>
            <a:endParaRPr lang="es-MX" sz="1100" dirty="0">
              <a:solidFill>
                <a:schemeClr val="dk1"/>
              </a:solidFill>
            </a:endParaRPr>
          </a:p>
        </p:txBody>
      </p:sp>
    </p:spTree>
    <p:extLst>
      <p:ext uri="{BB962C8B-B14F-4D97-AF65-F5344CB8AC3E}">
        <p14:creationId xmlns:p14="http://schemas.microsoft.com/office/powerpoint/2010/main" val="1973901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half" idx="10"/>
          </p:nvPr>
        </p:nvSpPr>
        <p:spPr/>
        <p:txBody>
          <a:bodyPr/>
          <a:lstStyle/>
          <a:p>
            <a:r>
              <a:rPr lang="es-419" dirty="0" smtClean="0"/>
              <a:t> </a:t>
            </a:r>
            <a:endParaRPr lang="es-MX" dirty="0"/>
          </a:p>
        </p:txBody>
      </p:sp>
      <p:sp>
        <p:nvSpPr>
          <p:cNvPr id="4" name="Rectángulo 3"/>
          <p:cNvSpPr/>
          <p:nvPr/>
        </p:nvSpPr>
        <p:spPr>
          <a:xfrm>
            <a:off x="331694" y="1932201"/>
            <a:ext cx="3594847" cy="861774"/>
          </a:xfrm>
          <a:prstGeom prst="rect">
            <a:avLst/>
          </a:prstGeom>
        </p:spPr>
        <p:txBody>
          <a:bodyPr wrap="square">
            <a:spAutoFit/>
          </a:bodyPr>
          <a:lstStyle/>
          <a:p>
            <a:r>
              <a:rPr lang="es-CO" sz="1000" dirty="0">
                <a:solidFill>
                  <a:schemeClr val="bg1"/>
                </a:solidFill>
                <a:latin typeface="Calibri" panose="020F0502020204030204" pitchFamily="34" charset="0"/>
                <a:ea typeface="MS PGothic" panose="020B0600070205080204" pitchFamily="34" charset="-128"/>
              </a:rPr>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endParaRPr lang="es-MX" sz="1000" dirty="0">
              <a:solidFill>
                <a:schemeClr val="bg1"/>
              </a:solidFill>
            </a:endParaRPr>
          </a:p>
        </p:txBody>
      </p:sp>
      <p:sp>
        <p:nvSpPr>
          <p:cNvPr id="5" name="Rectángulo 4"/>
          <p:cNvSpPr/>
          <p:nvPr/>
        </p:nvSpPr>
        <p:spPr>
          <a:xfrm>
            <a:off x="331694" y="2901552"/>
            <a:ext cx="3594847" cy="707886"/>
          </a:xfrm>
          <a:prstGeom prst="rect">
            <a:avLst/>
          </a:prstGeom>
        </p:spPr>
        <p:txBody>
          <a:bodyPr wrap="square">
            <a:spAutoFit/>
          </a:bodyPr>
          <a:lstStyle/>
          <a:p>
            <a:r>
              <a:rPr lang="es-MX" sz="1000" dirty="0">
                <a:solidFill>
                  <a:schemeClr val="bg1"/>
                </a:solidFill>
                <a:latin typeface="Calibri" panose="020F0502020204030204" pitchFamily="34" charset="0"/>
                <a:ea typeface="MS PGothic" panose="020B0600070205080204" pitchFamily="34" charset="-128"/>
              </a:rPr>
              <a:t>Desarrolla las fases preliminares de un proceso investigación como modelo para su propia actividad de investigación y para el seguimiento de sus estudiantes como profesor, asesor y evaluador.</a:t>
            </a:r>
            <a:endParaRPr lang="es-MX" sz="1000" dirty="0">
              <a:solidFill>
                <a:schemeClr val="bg1"/>
              </a:solidFill>
            </a:endParaRPr>
          </a:p>
        </p:txBody>
      </p:sp>
      <p:sp>
        <p:nvSpPr>
          <p:cNvPr id="6" name="Marcador de texto 11"/>
          <p:cNvSpPr>
            <a:spLocks noGrp="1"/>
          </p:cNvSpPr>
          <p:nvPr>
            <p:ph type="body" sz="half" idx="2"/>
          </p:nvPr>
        </p:nvSpPr>
        <p:spPr>
          <a:xfrm>
            <a:off x="2495227" y="49080"/>
            <a:ext cx="9661432" cy="366743"/>
          </a:xfrm>
        </p:spPr>
        <p:txBody>
          <a:bodyPr/>
          <a:lstStyle/>
          <a:p>
            <a:r>
              <a:rPr lang="es-CO" dirty="0"/>
              <a:t>1. Epistemología de la </a:t>
            </a:r>
            <a:r>
              <a:rPr lang="es-CO" dirty="0" smtClean="0"/>
              <a:t>investigación</a:t>
            </a:r>
            <a:endParaRPr lang="es-ES" dirty="0"/>
          </a:p>
        </p:txBody>
      </p:sp>
      <p:sp>
        <p:nvSpPr>
          <p:cNvPr id="7" name="Rectángulo 6"/>
          <p:cNvSpPr/>
          <p:nvPr/>
        </p:nvSpPr>
        <p:spPr>
          <a:xfrm>
            <a:off x="331694" y="3925489"/>
            <a:ext cx="3594847" cy="553998"/>
          </a:xfrm>
          <a:prstGeom prst="rect">
            <a:avLst/>
          </a:prstGeom>
        </p:spPr>
        <p:txBody>
          <a:bodyPr wrap="square">
            <a:spAutoFit/>
          </a:bodyPr>
          <a:lstStyle/>
          <a:p>
            <a:r>
              <a:rPr lang="es-MX" sz="1000" dirty="0">
                <a:solidFill>
                  <a:schemeClr val="bg1"/>
                </a:solidFill>
                <a:latin typeface="Calibri" panose="020F0502020204030204" pitchFamily="34" charset="0"/>
                <a:ea typeface="MS PGothic" panose="020B0600070205080204" pitchFamily="34" charset="-128"/>
              </a:rPr>
              <a:t>Construye un texto argumentado, sustentado, coherente y riguroso, que sirva de soporte a una investigación y sea susceptible de ser publicado.</a:t>
            </a:r>
            <a:endParaRPr lang="es-MX" sz="1000" dirty="0">
              <a:solidFill>
                <a:schemeClr val="bg1"/>
              </a:solidFill>
            </a:endParaRPr>
          </a:p>
        </p:txBody>
      </p:sp>
      <p:sp>
        <p:nvSpPr>
          <p:cNvPr id="8" name="Rectángulo 7"/>
          <p:cNvSpPr/>
          <p:nvPr/>
        </p:nvSpPr>
        <p:spPr>
          <a:xfrm>
            <a:off x="331694" y="4795538"/>
            <a:ext cx="3594847" cy="553998"/>
          </a:xfrm>
          <a:prstGeom prst="rect">
            <a:avLst/>
          </a:prstGeom>
        </p:spPr>
        <p:txBody>
          <a:bodyPr wrap="square">
            <a:spAutoFit/>
          </a:bodyPr>
          <a:lstStyle/>
          <a:p>
            <a:r>
              <a:rPr lang="es-MX" sz="1000" dirty="0">
                <a:solidFill>
                  <a:schemeClr val="bg1"/>
                </a:solidFill>
                <a:latin typeface="Calibri" panose="020F0502020204030204" pitchFamily="34" charset="0"/>
                <a:ea typeface="MS PGothic" panose="020B0600070205080204" pitchFamily="34" charset="-128"/>
              </a:rPr>
              <a:t>Utiliza los criterios metodológicos, ya sea en la planificación de una investigación o en la docencia, la asesoría y la evaluación de investigaciones, con rigurosidad y calidad metodológica.</a:t>
            </a:r>
            <a:endParaRPr lang="es-MX" sz="1000" dirty="0">
              <a:solidFill>
                <a:schemeClr val="bg1"/>
              </a:solidFill>
            </a:endParaRPr>
          </a:p>
        </p:txBody>
      </p:sp>
    </p:spTree>
    <p:extLst>
      <p:ext uri="{BB962C8B-B14F-4D97-AF65-F5344CB8AC3E}">
        <p14:creationId xmlns:p14="http://schemas.microsoft.com/office/powerpoint/2010/main" val="28222181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6" descr="https://previews.123rf.com/images/belchonock/belchonock1411/belchonock141101927/33284211-Libro-abierto-en-la-mesa-de-madera-sobre-fondo-natural-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t="12439"/>
          <a:stretch/>
        </p:blipFill>
        <p:spPr bwMode="auto">
          <a:xfrm>
            <a:off x="0" y="1276436"/>
            <a:ext cx="9637532" cy="5621534"/>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upo 56"/>
          <p:cNvGrpSpPr/>
          <p:nvPr/>
        </p:nvGrpSpPr>
        <p:grpSpPr>
          <a:xfrm>
            <a:off x="2267961" y="5513030"/>
            <a:ext cx="7279255" cy="1357354"/>
            <a:chOff x="1943076" y="4421147"/>
            <a:chExt cx="7279255" cy="1357354"/>
          </a:xfrm>
        </p:grpSpPr>
        <p:pic>
          <p:nvPicPr>
            <p:cNvPr id="58" name="Imagen 57"/>
            <p:cNvPicPr>
              <a:picLocks noChangeAspect="1"/>
            </p:cNvPicPr>
            <p:nvPr/>
          </p:nvPicPr>
          <p:blipFill rotWithShape="1">
            <a:blip r:embed="rId3"/>
            <a:srcRect b="9125"/>
            <a:stretch/>
          </p:blipFill>
          <p:spPr>
            <a:xfrm>
              <a:off x="1943076" y="4421147"/>
              <a:ext cx="7279255" cy="1357354"/>
            </a:xfrm>
            <a:prstGeom prst="rect">
              <a:avLst/>
            </a:prstGeom>
          </p:spPr>
        </p:pic>
        <p:grpSp>
          <p:nvGrpSpPr>
            <p:cNvPr id="59" name="Grupo 58"/>
            <p:cNvGrpSpPr/>
            <p:nvPr/>
          </p:nvGrpSpPr>
          <p:grpSpPr>
            <a:xfrm>
              <a:off x="3534142" y="4765238"/>
              <a:ext cx="5335360" cy="998351"/>
              <a:chOff x="3267442" y="5820100"/>
              <a:chExt cx="5335360" cy="998351"/>
            </a:xfrm>
          </p:grpSpPr>
          <p:sp>
            <p:nvSpPr>
              <p:cNvPr id="60" name="Rectángulo 59"/>
              <p:cNvSpPr/>
              <p:nvPr/>
            </p:nvSpPr>
            <p:spPr>
              <a:xfrm rot="18138149">
                <a:off x="7095511" y="6225976"/>
                <a:ext cx="841577" cy="184666"/>
              </a:xfrm>
              <a:prstGeom prst="rect">
                <a:avLst/>
              </a:prstGeom>
            </p:spPr>
            <p:txBody>
              <a:bodyPr wrap="none" lIns="0" tIns="0" rIns="0" bIns="0">
                <a:spAutoFit/>
              </a:bodyPr>
              <a:lstStyle/>
              <a:p>
                <a:pPr algn="ctr"/>
                <a:r>
                  <a:rPr lang="es-419" sz="1200" b="1" dirty="0" smtClean="0"/>
                  <a:t>Pragmatismo</a:t>
                </a:r>
                <a:endParaRPr lang="es-MX" sz="1200" b="1" dirty="0"/>
              </a:p>
            </p:txBody>
          </p:sp>
          <p:sp>
            <p:nvSpPr>
              <p:cNvPr id="61" name="Rectángulo 60"/>
              <p:cNvSpPr/>
              <p:nvPr/>
            </p:nvSpPr>
            <p:spPr>
              <a:xfrm rot="18090617">
                <a:off x="8362960" y="6074921"/>
                <a:ext cx="295017" cy="184666"/>
              </a:xfrm>
              <a:prstGeom prst="rect">
                <a:avLst/>
              </a:prstGeom>
            </p:spPr>
            <p:txBody>
              <a:bodyPr wrap="none" lIns="0" tIns="0" rIns="0" bIns="0">
                <a:spAutoFit/>
              </a:bodyPr>
              <a:lstStyle/>
              <a:p>
                <a:pPr algn="ctr"/>
                <a:r>
                  <a:rPr lang="es-419" sz="1200" b="1" dirty="0" smtClean="0"/>
                  <a:t>Reto</a:t>
                </a:r>
                <a:endParaRPr lang="es-MX" sz="1200" b="1" dirty="0"/>
              </a:p>
            </p:txBody>
          </p:sp>
          <p:sp>
            <p:nvSpPr>
              <p:cNvPr id="62" name="Rectángulo 61"/>
              <p:cNvSpPr/>
              <p:nvPr/>
            </p:nvSpPr>
            <p:spPr>
              <a:xfrm rot="18064072">
                <a:off x="6046663" y="6108432"/>
                <a:ext cx="912109" cy="369332"/>
              </a:xfrm>
              <a:prstGeom prst="rect">
                <a:avLst/>
              </a:prstGeom>
            </p:spPr>
            <p:txBody>
              <a:bodyPr wrap="none" lIns="0" tIns="0" rIns="0" bIns="0">
                <a:spAutoFit/>
              </a:bodyPr>
              <a:lstStyle/>
              <a:p>
                <a:pPr algn="ctr"/>
                <a:r>
                  <a:rPr lang="es-CO" sz="1200" b="1" dirty="0" smtClean="0"/>
                  <a:t>Pragmatismo  </a:t>
                </a:r>
              </a:p>
              <a:p>
                <a:pPr algn="ctr"/>
                <a:r>
                  <a:rPr lang="es-CO" sz="1200" b="1" dirty="0" smtClean="0"/>
                  <a:t>sociologista</a:t>
                </a:r>
                <a:endParaRPr lang="es-MX" sz="1200" b="1" dirty="0"/>
              </a:p>
            </p:txBody>
          </p:sp>
          <p:sp>
            <p:nvSpPr>
              <p:cNvPr id="63" name="Rectángulo 62"/>
              <p:cNvSpPr/>
              <p:nvPr/>
            </p:nvSpPr>
            <p:spPr>
              <a:xfrm rot="18167010">
                <a:off x="4888678" y="6133831"/>
                <a:ext cx="886398" cy="369332"/>
              </a:xfrm>
              <a:prstGeom prst="rect">
                <a:avLst/>
              </a:prstGeom>
              <a:solidFill>
                <a:srgbClr val="C00000"/>
              </a:solidFill>
            </p:spPr>
            <p:txBody>
              <a:bodyPr wrap="none" lIns="0" tIns="0" rIns="0" bIns="0">
                <a:spAutoFit/>
              </a:bodyPr>
              <a:lstStyle/>
              <a:p>
                <a:pPr algn="ctr"/>
                <a:r>
                  <a:rPr lang="es-CO" sz="1200" b="1" dirty="0" smtClean="0">
                    <a:solidFill>
                      <a:schemeClr val="bg1"/>
                    </a:solidFill>
                  </a:rPr>
                  <a:t>Materialismo </a:t>
                </a:r>
              </a:p>
              <a:p>
                <a:pPr algn="ctr"/>
                <a:r>
                  <a:rPr lang="es-CO" sz="1200" b="1" dirty="0" smtClean="0">
                    <a:solidFill>
                      <a:schemeClr val="bg1"/>
                    </a:solidFill>
                  </a:rPr>
                  <a:t>dialéctico</a:t>
                </a:r>
                <a:endParaRPr lang="es-MX" sz="1200" b="1" dirty="0">
                  <a:solidFill>
                    <a:schemeClr val="bg1"/>
                  </a:solidFill>
                </a:endParaRPr>
              </a:p>
            </p:txBody>
          </p:sp>
          <p:sp>
            <p:nvSpPr>
              <p:cNvPr id="64" name="Rectángulo 63"/>
              <p:cNvSpPr/>
              <p:nvPr/>
            </p:nvSpPr>
            <p:spPr>
              <a:xfrm rot="18337087">
                <a:off x="3984938" y="6130661"/>
                <a:ext cx="733279" cy="184666"/>
              </a:xfrm>
              <a:prstGeom prst="rect">
                <a:avLst/>
              </a:prstGeom>
            </p:spPr>
            <p:txBody>
              <a:bodyPr wrap="none" lIns="0" tIns="0" rIns="0" bIns="0">
                <a:spAutoFit/>
              </a:bodyPr>
              <a:lstStyle/>
              <a:p>
                <a:pPr algn="ctr"/>
                <a:r>
                  <a:rPr lang="es-419" sz="1200" b="1" dirty="0" smtClean="0"/>
                  <a:t>Positivismo</a:t>
                </a:r>
                <a:endParaRPr lang="es-MX" sz="1200" b="1" dirty="0"/>
              </a:p>
            </p:txBody>
          </p:sp>
          <p:sp>
            <p:nvSpPr>
              <p:cNvPr id="65" name="Rectángulo 64"/>
              <p:cNvSpPr/>
              <p:nvPr/>
            </p:nvSpPr>
            <p:spPr>
              <a:xfrm rot="18298121">
                <a:off x="2860599" y="6226943"/>
                <a:ext cx="998351" cy="184666"/>
              </a:xfrm>
              <a:prstGeom prst="rect">
                <a:avLst/>
              </a:prstGeom>
            </p:spPr>
            <p:txBody>
              <a:bodyPr wrap="none" lIns="0" tIns="0" rIns="0" bIns="0">
                <a:spAutoFit/>
              </a:bodyPr>
              <a:lstStyle/>
              <a:p>
                <a:pPr algn="ctr"/>
                <a:r>
                  <a:rPr lang="es-419" sz="1200" b="1" dirty="0"/>
                  <a:t>Estructuralismo</a:t>
                </a:r>
                <a:endParaRPr lang="es-MX" sz="1200" b="1" dirty="0"/>
              </a:p>
            </p:txBody>
          </p:sp>
        </p:grpSp>
      </p:grpSp>
      <p:sp>
        <p:nvSpPr>
          <p:cNvPr id="32" name="Rectángulo redondeado 31"/>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fundamentación en los modelos epistémicos.</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44" name="Rectángulo 43"/>
          <p:cNvSpPr/>
          <p:nvPr/>
        </p:nvSpPr>
        <p:spPr>
          <a:xfrm>
            <a:off x="859742" y="2353978"/>
            <a:ext cx="8652769" cy="307777"/>
          </a:xfrm>
          <a:prstGeom prst="rect">
            <a:avLst/>
          </a:prstGeom>
        </p:spPr>
        <p:txBody>
          <a:bodyPr wrap="square">
            <a:spAutoFit/>
          </a:bodyPr>
          <a:lstStyle/>
          <a:p>
            <a:r>
              <a:rPr lang="es-CO" sz="1400" dirty="0"/>
              <a:t>El materialismo dialéctico partió de los siguientes supuestos ontológicos: </a:t>
            </a:r>
            <a:endParaRPr lang="es-419" sz="1400" dirty="0"/>
          </a:p>
        </p:txBody>
      </p:sp>
      <p:sp>
        <p:nvSpPr>
          <p:cNvPr id="45" name="Rectángulo 44"/>
          <p:cNvSpPr/>
          <p:nvPr/>
        </p:nvSpPr>
        <p:spPr>
          <a:xfrm>
            <a:off x="1027207" y="2737453"/>
            <a:ext cx="5394865" cy="2246769"/>
          </a:xfrm>
          <a:prstGeom prst="rect">
            <a:avLst/>
          </a:prstGeom>
        </p:spPr>
        <p:txBody>
          <a:bodyPr wrap="square">
            <a:spAutoFit/>
          </a:bodyPr>
          <a:lstStyle/>
          <a:p>
            <a:pPr marL="285750" indent="-285750">
              <a:buFont typeface="Arial" panose="020B0604020202020204" pitchFamily="34" charset="0"/>
              <a:buChar char="•"/>
            </a:pPr>
            <a:r>
              <a:rPr lang="es-MX" sz="1400" dirty="0" smtClean="0"/>
              <a:t>El </a:t>
            </a:r>
            <a:r>
              <a:rPr lang="es-MX" sz="1400" dirty="0"/>
              <a:t>cambio es una constante y que el cambio no ocurre al azar</a:t>
            </a:r>
            <a:r>
              <a:rPr lang="es-MX" sz="1400" dirty="0" smtClean="0"/>
              <a:t>.</a:t>
            </a:r>
          </a:p>
          <a:p>
            <a:pPr marL="285750" indent="-285750">
              <a:buFont typeface="Arial" panose="020B0604020202020204" pitchFamily="34" charset="0"/>
              <a:buChar char="•"/>
            </a:pPr>
            <a:r>
              <a:rPr lang="es-CO" sz="1400" dirty="0"/>
              <a:t>L</a:t>
            </a:r>
            <a:r>
              <a:rPr lang="es-CO" sz="1400" dirty="0" smtClean="0"/>
              <a:t>a </a:t>
            </a:r>
            <a:r>
              <a:rPr lang="es-CO" sz="1400" dirty="0"/>
              <a:t>clave de la vida está no en las ideas de las personas ni en el carácter espiritual, sino en su condición material, y lo que mueve la historia son las condiciones </a:t>
            </a:r>
            <a:r>
              <a:rPr lang="es-CO" sz="1400" dirty="0" smtClean="0"/>
              <a:t>económicas.</a:t>
            </a:r>
          </a:p>
          <a:p>
            <a:pPr marL="285750" indent="-285750">
              <a:buFont typeface="Arial" panose="020B0604020202020204" pitchFamily="34" charset="0"/>
              <a:buChar char="•"/>
            </a:pPr>
            <a:r>
              <a:rPr lang="es-CO" sz="1400" dirty="0"/>
              <a:t>L</a:t>
            </a:r>
            <a:r>
              <a:rPr lang="es-CO" sz="1400" dirty="0" smtClean="0"/>
              <a:t>a </a:t>
            </a:r>
            <a:r>
              <a:rPr lang="es-CO" sz="1400" dirty="0"/>
              <a:t>ciencia no es más que un modo especial de producción que se halla sujeto a la ley general de esta.</a:t>
            </a:r>
            <a:endParaRPr lang="es-419" sz="1400" dirty="0"/>
          </a:p>
          <a:p>
            <a:pPr marL="285750" indent="-285750">
              <a:buFont typeface="Arial" panose="020B0604020202020204" pitchFamily="34" charset="0"/>
              <a:buChar char="•"/>
            </a:pPr>
            <a:r>
              <a:rPr lang="es-MX" sz="1400" dirty="0"/>
              <a:t>Los valores orientan la producción de conocimiento</a:t>
            </a:r>
            <a:r>
              <a:rPr lang="es-MX" sz="1400" dirty="0" smtClean="0"/>
              <a:t>.</a:t>
            </a:r>
          </a:p>
          <a:p>
            <a:pPr marL="285750" indent="-285750">
              <a:buFont typeface="Arial" panose="020B0604020202020204" pitchFamily="34" charset="0"/>
              <a:buChar char="•"/>
            </a:pPr>
            <a:r>
              <a:rPr lang="es-MX" sz="1400" dirty="0"/>
              <a:t>Las diferencias entre sentido común, ideología y ciencia son solo cuestión de cantidad; el sentido común forma parte de un extremo del continuo y la ciencia forma parte del otro extremo.</a:t>
            </a:r>
            <a:endParaRPr lang="es-419" sz="1400" dirty="0"/>
          </a:p>
        </p:txBody>
      </p:sp>
      <p:sp>
        <p:nvSpPr>
          <p:cNvPr id="34" name="Elipse 33"/>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2</a:t>
            </a:r>
            <a:endParaRPr lang="es-CO" sz="1200" dirty="0">
              <a:solidFill>
                <a:schemeClr val="bg1"/>
              </a:solidFill>
            </a:endParaRPr>
          </a:p>
        </p:txBody>
      </p:sp>
      <p:sp>
        <p:nvSpPr>
          <p:cNvPr id="35" name="Cheurón 34"/>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50" name="Rectángulo 49"/>
          <p:cNvSpPr/>
          <p:nvPr/>
        </p:nvSpPr>
        <p:spPr>
          <a:xfrm>
            <a:off x="585396" y="1942553"/>
            <a:ext cx="2098716" cy="286232"/>
          </a:xfrm>
          <a:prstGeom prst="rect">
            <a:avLst/>
          </a:prstGeom>
        </p:spPr>
        <p:txBody>
          <a:bodyPr wrap="none">
            <a:spAutoFit/>
          </a:bodyPr>
          <a:lstStyle/>
          <a:p>
            <a:pPr>
              <a:lnSpc>
                <a:spcPct val="90000"/>
              </a:lnSpc>
              <a:spcBef>
                <a:spcPts val="1000"/>
              </a:spcBef>
            </a:pPr>
            <a:r>
              <a:rPr lang="es-MX" sz="1400" b="1" dirty="0"/>
              <a:t>El materialismo dialéctico</a:t>
            </a:r>
          </a:p>
        </p:txBody>
      </p:sp>
      <p:sp>
        <p:nvSpPr>
          <p:cNvPr id="52" name="Rectángulo 51"/>
          <p:cNvSpPr/>
          <p:nvPr/>
        </p:nvSpPr>
        <p:spPr>
          <a:xfrm>
            <a:off x="228646" y="5217642"/>
            <a:ext cx="1810669"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modelo para ingresar al contenido.</a:t>
            </a:r>
            <a:endParaRPr lang="es-MX" sz="1200" i="1" dirty="0">
              <a:solidFill>
                <a:schemeClr val="tx1"/>
              </a:solidFill>
            </a:endParaRPr>
          </a:p>
        </p:txBody>
      </p:sp>
      <p:sp>
        <p:nvSpPr>
          <p:cNvPr id="55"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a:t>El botón  de regreso muestra la pantalla anterior.</a:t>
            </a:r>
          </a:p>
          <a:p>
            <a:r>
              <a:rPr lang="es-419" sz="1100" dirty="0" smtClean="0"/>
              <a:t>N</a:t>
            </a:r>
            <a:r>
              <a:rPr lang="es-419" sz="1100" dirty="0"/>
              <a:t>° de internos: </a:t>
            </a:r>
            <a:r>
              <a:rPr lang="es-419" sz="1100" dirty="0" smtClean="0"/>
              <a:t>2</a:t>
            </a:r>
            <a:endParaRPr lang="es-MX" sz="1100" dirty="0"/>
          </a:p>
          <a:p>
            <a:endParaRPr lang="es-419" sz="1100" dirty="0"/>
          </a:p>
        </p:txBody>
      </p:sp>
      <p:pic>
        <p:nvPicPr>
          <p:cNvPr id="33" name="Picture 2" descr="https://previews.123rf.com/images/bobbigmac/bobbigmac1205/bobbigmac120500001/13704345-Estatua-de-Carlos-Marx-en-la-Plaza-de-la-Revoluci-n-Mosc-Rusia-Foto-de-archivo.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479" t="17667"/>
          <a:stretch/>
        </p:blipFill>
        <p:spPr bwMode="auto">
          <a:xfrm>
            <a:off x="6906458" y="2353979"/>
            <a:ext cx="2025088" cy="2437553"/>
          </a:xfrm>
          <a:prstGeom prst="rect">
            <a:avLst/>
          </a:prstGeom>
          <a:noFill/>
          <a:extLst>
            <a:ext uri="{909E8E84-426E-40DD-AFC4-6F175D3DCCD1}">
              <a14:hiddenFill xmlns:a14="http://schemas.microsoft.com/office/drawing/2010/main">
                <a:solidFill>
                  <a:srgbClr val="FFFFFF"/>
                </a:solidFill>
              </a14:hiddenFill>
            </a:ext>
          </a:extLst>
        </p:spPr>
      </p:pic>
      <p:sp>
        <p:nvSpPr>
          <p:cNvPr id="39" name="Rectángulo redondeado 38"/>
          <p:cNvSpPr/>
          <p:nvPr/>
        </p:nvSpPr>
        <p:spPr>
          <a:xfrm>
            <a:off x="0" y="1276436"/>
            <a:ext cx="3886240" cy="569409"/>
          </a:xfrm>
          <a:prstGeom prst="roundRect">
            <a:avLst>
              <a:gd name="adj" fmla="val 0"/>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42" name="Rectángulo 41"/>
          <p:cNvSpPr/>
          <p:nvPr/>
        </p:nvSpPr>
        <p:spPr>
          <a:xfrm>
            <a:off x="-17922" y="131825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solidFill>
                  <a:prstClr val="black"/>
                </a:solidFill>
              </a:rPr>
              <a:t>Los modelos epistémicos en investigación</a:t>
            </a:r>
          </a:p>
          <a:p>
            <a:pPr lvl="0">
              <a:lnSpc>
                <a:spcPct val="90000"/>
              </a:lnSpc>
              <a:spcBef>
                <a:spcPts val="1000"/>
              </a:spcBef>
            </a:pPr>
            <a:r>
              <a:rPr lang="es-419" sz="1100" b="1" dirty="0">
                <a:solidFill>
                  <a:srgbClr val="C00000"/>
                </a:solidFill>
              </a:rPr>
              <a:t>Subtema</a:t>
            </a:r>
            <a:r>
              <a:rPr lang="es-419" sz="1100" b="1" dirty="0"/>
              <a:t>: </a:t>
            </a:r>
            <a:r>
              <a:rPr lang="es-MX" sz="1100" b="1" dirty="0"/>
              <a:t>Origen, supuestos de implicaciones de cada </a:t>
            </a:r>
            <a:r>
              <a:rPr lang="es-MX" sz="1100" b="1" dirty="0" smtClean="0"/>
              <a:t>modelo</a:t>
            </a:r>
            <a:endParaRPr lang="es-MX" sz="1100" b="1" dirty="0"/>
          </a:p>
        </p:txBody>
      </p:sp>
    </p:spTree>
    <p:extLst>
      <p:ext uri="{BB962C8B-B14F-4D97-AF65-F5344CB8AC3E}">
        <p14:creationId xmlns:p14="http://schemas.microsoft.com/office/powerpoint/2010/main" val="31661063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6" descr="https://previews.123rf.com/images/belchonock/belchonock1411/belchonock141101927/33284211-Libro-abierto-en-la-mesa-de-madera-sobre-fondo-natural-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t="12439"/>
          <a:stretch/>
        </p:blipFill>
        <p:spPr bwMode="auto">
          <a:xfrm>
            <a:off x="0" y="1276436"/>
            <a:ext cx="9637532" cy="5621534"/>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upo 49"/>
          <p:cNvGrpSpPr/>
          <p:nvPr/>
        </p:nvGrpSpPr>
        <p:grpSpPr>
          <a:xfrm>
            <a:off x="2267961" y="5513030"/>
            <a:ext cx="7279255" cy="1357354"/>
            <a:chOff x="1943076" y="4421147"/>
            <a:chExt cx="7279255" cy="1357354"/>
          </a:xfrm>
        </p:grpSpPr>
        <p:pic>
          <p:nvPicPr>
            <p:cNvPr id="51" name="Imagen 50"/>
            <p:cNvPicPr>
              <a:picLocks noChangeAspect="1"/>
            </p:cNvPicPr>
            <p:nvPr/>
          </p:nvPicPr>
          <p:blipFill rotWithShape="1">
            <a:blip r:embed="rId3"/>
            <a:srcRect b="9125"/>
            <a:stretch/>
          </p:blipFill>
          <p:spPr>
            <a:xfrm>
              <a:off x="1943076" y="4421147"/>
              <a:ext cx="7279255" cy="1357354"/>
            </a:xfrm>
            <a:prstGeom prst="rect">
              <a:avLst/>
            </a:prstGeom>
          </p:spPr>
        </p:pic>
        <p:grpSp>
          <p:nvGrpSpPr>
            <p:cNvPr id="52" name="Grupo 51"/>
            <p:cNvGrpSpPr/>
            <p:nvPr/>
          </p:nvGrpSpPr>
          <p:grpSpPr>
            <a:xfrm>
              <a:off x="3534142" y="4765238"/>
              <a:ext cx="5335360" cy="998351"/>
              <a:chOff x="3267442" y="5820100"/>
              <a:chExt cx="5335360" cy="998351"/>
            </a:xfrm>
          </p:grpSpPr>
          <p:sp>
            <p:nvSpPr>
              <p:cNvPr id="53" name="Rectángulo 52"/>
              <p:cNvSpPr/>
              <p:nvPr/>
            </p:nvSpPr>
            <p:spPr>
              <a:xfrm rot="18138149">
                <a:off x="7095511" y="6225976"/>
                <a:ext cx="841577" cy="184666"/>
              </a:xfrm>
              <a:prstGeom prst="rect">
                <a:avLst/>
              </a:prstGeom>
            </p:spPr>
            <p:txBody>
              <a:bodyPr wrap="none" lIns="0" tIns="0" rIns="0" bIns="0">
                <a:spAutoFit/>
              </a:bodyPr>
              <a:lstStyle/>
              <a:p>
                <a:pPr algn="ctr"/>
                <a:r>
                  <a:rPr lang="es-419" sz="1200" b="1" dirty="0" smtClean="0"/>
                  <a:t>Pragmatismo</a:t>
                </a:r>
                <a:endParaRPr lang="es-MX" sz="1200" b="1" dirty="0"/>
              </a:p>
            </p:txBody>
          </p:sp>
          <p:sp>
            <p:nvSpPr>
              <p:cNvPr id="54" name="Rectángulo 53"/>
              <p:cNvSpPr/>
              <p:nvPr/>
            </p:nvSpPr>
            <p:spPr>
              <a:xfrm rot="18090617">
                <a:off x="8362960" y="6074921"/>
                <a:ext cx="295017" cy="184666"/>
              </a:xfrm>
              <a:prstGeom prst="rect">
                <a:avLst/>
              </a:prstGeom>
            </p:spPr>
            <p:txBody>
              <a:bodyPr wrap="none" lIns="0" tIns="0" rIns="0" bIns="0">
                <a:spAutoFit/>
              </a:bodyPr>
              <a:lstStyle/>
              <a:p>
                <a:pPr algn="ctr"/>
                <a:r>
                  <a:rPr lang="es-419" sz="1200" b="1" dirty="0" smtClean="0"/>
                  <a:t>Reto</a:t>
                </a:r>
                <a:endParaRPr lang="es-MX" sz="1200" b="1" dirty="0"/>
              </a:p>
            </p:txBody>
          </p:sp>
          <p:sp>
            <p:nvSpPr>
              <p:cNvPr id="55" name="Rectángulo 54"/>
              <p:cNvSpPr/>
              <p:nvPr/>
            </p:nvSpPr>
            <p:spPr>
              <a:xfrm rot="18064072">
                <a:off x="6046663" y="6108432"/>
                <a:ext cx="912109" cy="369332"/>
              </a:xfrm>
              <a:prstGeom prst="rect">
                <a:avLst/>
              </a:prstGeom>
              <a:solidFill>
                <a:srgbClr val="C00000"/>
              </a:solidFill>
            </p:spPr>
            <p:txBody>
              <a:bodyPr wrap="none" lIns="0" tIns="0" rIns="0" bIns="0">
                <a:spAutoFit/>
              </a:bodyPr>
              <a:lstStyle/>
              <a:p>
                <a:pPr algn="ctr"/>
                <a:r>
                  <a:rPr lang="es-CO" sz="1200" b="1" dirty="0" smtClean="0">
                    <a:solidFill>
                      <a:schemeClr val="bg1"/>
                    </a:solidFill>
                  </a:rPr>
                  <a:t>Pragmatismo  </a:t>
                </a:r>
              </a:p>
              <a:p>
                <a:pPr algn="ctr"/>
                <a:r>
                  <a:rPr lang="es-CO" sz="1200" b="1" dirty="0" smtClean="0">
                    <a:solidFill>
                      <a:schemeClr val="bg1"/>
                    </a:solidFill>
                  </a:rPr>
                  <a:t>sociologista</a:t>
                </a:r>
                <a:endParaRPr lang="es-MX" sz="1200" b="1" dirty="0">
                  <a:solidFill>
                    <a:schemeClr val="bg1"/>
                  </a:solidFill>
                </a:endParaRPr>
              </a:p>
            </p:txBody>
          </p:sp>
          <p:sp>
            <p:nvSpPr>
              <p:cNvPr id="56" name="Rectángulo 55"/>
              <p:cNvSpPr/>
              <p:nvPr/>
            </p:nvSpPr>
            <p:spPr>
              <a:xfrm rot="18167010">
                <a:off x="4888678" y="6133831"/>
                <a:ext cx="886398" cy="369332"/>
              </a:xfrm>
              <a:prstGeom prst="rect">
                <a:avLst/>
              </a:prstGeom>
            </p:spPr>
            <p:txBody>
              <a:bodyPr wrap="none" lIns="0" tIns="0" rIns="0" bIns="0">
                <a:spAutoFit/>
              </a:bodyPr>
              <a:lstStyle/>
              <a:p>
                <a:pPr algn="ctr"/>
                <a:r>
                  <a:rPr lang="es-CO" sz="1200" b="1" dirty="0" smtClean="0"/>
                  <a:t>Materialismo </a:t>
                </a:r>
              </a:p>
              <a:p>
                <a:pPr algn="ctr"/>
                <a:r>
                  <a:rPr lang="es-CO" sz="1200" b="1" dirty="0" smtClean="0"/>
                  <a:t>dialéctico</a:t>
                </a:r>
                <a:endParaRPr lang="es-MX" sz="1200" b="1" dirty="0"/>
              </a:p>
            </p:txBody>
          </p:sp>
          <p:sp>
            <p:nvSpPr>
              <p:cNvPr id="57" name="Rectángulo 56"/>
              <p:cNvSpPr/>
              <p:nvPr/>
            </p:nvSpPr>
            <p:spPr>
              <a:xfrm rot="18337087">
                <a:off x="3984938" y="6130661"/>
                <a:ext cx="733279" cy="184666"/>
              </a:xfrm>
              <a:prstGeom prst="rect">
                <a:avLst/>
              </a:prstGeom>
            </p:spPr>
            <p:txBody>
              <a:bodyPr wrap="none" lIns="0" tIns="0" rIns="0" bIns="0">
                <a:spAutoFit/>
              </a:bodyPr>
              <a:lstStyle/>
              <a:p>
                <a:pPr algn="ctr"/>
                <a:r>
                  <a:rPr lang="es-419" sz="1200" b="1" dirty="0" smtClean="0"/>
                  <a:t>Positivismo</a:t>
                </a:r>
                <a:endParaRPr lang="es-MX" sz="1200" b="1" dirty="0"/>
              </a:p>
            </p:txBody>
          </p:sp>
          <p:sp>
            <p:nvSpPr>
              <p:cNvPr id="58" name="Rectángulo 57"/>
              <p:cNvSpPr/>
              <p:nvPr/>
            </p:nvSpPr>
            <p:spPr>
              <a:xfrm rot="18298121">
                <a:off x="2860599" y="6226943"/>
                <a:ext cx="998351" cy="184666"/>
              </a:xfrm>
              <a:prstGeom prst="rect">
                <a:avLst/>
              </a:prstGeom>
            </p:spPr>
            <p:txBody>
              <a:bodyPr wrap="none" lIns="0" tIns="0" rIns="0" bIns="0">
                <a:spAutoFit/>
              </a:bodyPr>
              <a:lstStyle/>
              <a:p>
                <a:pPr algn="ctr"/>
                <a:r>
                  <a:rPr lang="es-419" sz="1200" b="1" dirty="0"/>
                  <a:t>Estructuralismo</a:t>
                </a:r>
                <a:endParaRPr lang="es-MX" sz="1200" b="1" dirty="0"/>
              </a:p>
            </p:txBody>
          </p:sp>
        </p:grpSp>
      </p:grpSp>
      <p:sp>
        <p:nvSpPr>
          <p:cNvPr id="28" name="Rectángulo redondeado 27"/>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fundamentación en los modelos epistémicos.</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2" name="Rectángulo 1"/>
          <p:cNvSpPr/>
          <p:nvPr/>
        </p:nvSpPr>
        <p:spPr>
          <a:xfrm>
            <a:off x="536787" y="1916866"/>
            <a:ext cx="2256002" cy="307777"/>
          </a:xfrm>
          <a:prstGeom prst="rect">
            <a:avLst/>
          </a:prstGeom>
        </p:spPr>
        <p:txBody>
          <a:bodyPr wrap="none">
            <a:spAutoFit/>
          </a:bodyPr>
          <a:lstStyle/>
          <a:p>
            <a:r>
              <a:rPr lang="es-MX" sz="1400" b="1" dirty="0"/>
              <a:t>El pragmatismo sociologista</a:t>
            </a:r>
            <a:endParaRPr lang="es-MX" sz="1400" dirty="0"/>
          </a:p>
        </p:txBody>
      </p:sp>
      <p:sp>
        <p:nvSpPr>
          <p:cNvPr id="30" name="Rectángulo 29"/>
          <p:cNvSpPr/>
          <p:nvPr/>
        </p:nvSpPr>
        <p:spPr>
          <a:xfrm>
            <a:off x="228646" y="5217642"/>
            <a:ext cx="1810669"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modelo para ingresar al contenido.</a:t>
            </a:r>
            <a:endParaRPr lang="es-MX" sz="1200" i="1" dirty="0">
              <a:solidFill>
                <a:schemeClr val="tx1"/>
              </a:solidFill>
            </a:endParaRPr>
          </a:p>
        </p:txBody>
      </p:sp>
      <p:pic>
        <p:nvPicPr>
          <p:cNvPr id="11266" name="Picture 2" descr="https://previews.123rf.com/images/khamlaksana/khamlaksana1410/khamlaksana141000010/32793366-Mao-Tse-Tung-busto-aislado-en-fondo-blanco-Foto-de-archivo.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656" r="18033"/>
          <a:stretch/>
        </p:blipFill>
        <p:spPr bwMode="auto">
          <a:xfrm>
            <a:off x="848798" y="2593524"/>
            <a:ext cx="2038995" cy="2287447"/>
          </a:xfrm>
          <a:prstGeom prst="rect">
            <a:avLst/>
          </a:prstGeom>
          <a:noFill/>
          <a:extLst>
            <a:ext uri="{909E8E84-426E-40DD-AFC4-6F175D3DCCD1}">
              <a14:hiddenFill xmlns:a14="http://schemas.microsoft.com/office/drawing/2010/main">
                <a:solidFill>
                  <a:srgbClr val="FFFFFF"/>
                </a:solidFill>
              </a14:hiddenFill>
            </a:ext>
          </a:extLst>
        </p:spPr>
      </p:pic>
      <p:sp>
        <p:nvSpPr>
          <p:cNvPr id="44" name="Rectángulo 43"/>
          <p:cNvSpPr/>
          <p:nvPr/>
        </p:nvSpPr>
        <p:spPr>
          <a:xfrm>
            <a:off x="3582737" y="2853918"/>
            <a:ext cx="5023217" cy="1600438"/>
          </a:xfrm>
          <a:prstGeom prst="rect">
            <a:avLst/>
          </a:prstGeom>
        </p:spPr>
        <p:txBody>
          <a:bodyPr wrap="square">
            <a:spAutoFit/>
          </a:bodyPr>
          <a:lstStyle/>
          <a:p>
            <a:r>
              <a:rPr lang="es-MX" sz="1400" dirty="0"/>
              <a:t>El pragmatismo sociológico, desarrollado por Mao Tse-Tung, puede calificarse como una derivación del materialismo histórico dialéctico, que asume muchas de sus ideas en cuanto a la concepción de sociedad y de política, pero que, en el ámbito de la investigación, desarrolla otro método y enfatiza otra noción de conocimiento: la praxis social es la encaminada a resolver los dilemas humanos y sociales. </a:t>
            </a:r>
            <a:endParaRPr lang="es-419" sz="1400" dirty="0"/>
          </a:p>
        </p:txBody>
      </p:sp>
      <p:sp>
        <p:nvSpPr>
          <p:cNvPr id="39" name="Cheurón 38"/>
          <p:cNvSpPr/>
          <p:nvPr/>
        </p:nvSpPr>
        <p:spPr>
          <a:xfrm>
            <a:off x="93598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42" name="Elipse 41"/>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1</a:t>
            </a:r>
            <a:endParaRPr lang="es-CO" sz="1200" dirty="0">
              <a:solidFill>
                <a:schemeClr val="bg1"/>
              </a:solidFill>
            </a:endParaRPr>
          </a:p>
        </p:txBody>
      </p:sp>
      <p:sp>
        <p:nvSpPr>
          <p:cNvPr id="46"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a:t>
            </a:r>
            <a:r>
              <a:rPr lang="es-419" sz="1100" dirty="0"/>
              <a:t>botón  de avance muestra el  siguiente interno.</a:t>
            </a:r>
          </a:p>
          <a:p>
            <a:r>
              <a:rPr lang="es-419" sz="1100" dirty="0"/>
              <a:t>N° de internos: </a:t>
            </a:r>
            <a:r>
              <a:rPr lang="es-419" sz="1100" dirty="0" smtClean="0"/>
              <a:t>2</a:t>
            </a:r>
            <a:endParaRPr lang="es-MX" sz="1100" dirty="0"/>
          </a:p>
          <a:p>
            <a:endParaRPr lang="es-419" sz="1100" dirty="0"/>
          </a:p>
        </p:txBody>
      </p:sp>
      <p:sp>
        <p:nvSpPr>
          <p:cNvPr id="33" name="Rectángulo redondeado 32"/>
          <p:cNvSpPr/>
          <p:nvPr/>
        </p:nvSpPr>
        <p:spPr>
          <a:xfrm>
            <a:off x="0" y="1276436"/>
            <a:ext cx="3886240" cy="569409"/>
          </a:xfrm>
          <a:prstGeom prst="roundRect">
            <a:avLst>
              <a:gd name="adj" fmla="val 0"/>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45" name="Rectángulo 44"/>
          <p:cNvSpPr/>
          <p:nvPr/>
        </p:nvSpPr>
        <p:spPr>
          <a:xfrm>
            <a:off x="-17922" y="131825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solidFill>
                  <a:prstClr val="black"/>
                </a:solidFill>
              </a:rPr>
              <a:t>Los modelos epistémicos en investigación</a:t>
            </a:r>
          </a:p>
          <a:p>
            <a:pPr lvl="0">
              <a:lnSpc>
                <a:spcPct val="90000"/>
              </a:lnSpc>
              <a:spcBef>
                <a:spcPts val="1000"/>
              </a:spcBef>
            </a:pPr>
            <a:r>
              <a:rPr lang="es-419" sz="1100" b="1" dirty="0">
                <a:solidFill>
                  <a:srgbClr val="C00000"/>
                </a:solidFill>
              </a:rPr>
              <a:t>Subtema</a:t>
            </a:r>
            <a:r>
              <a:rPr lang="es-419" sz="1100" b="1" dirty="0"/>
              <a:t>: </a:t>
            </a:r>
            <a:r>
              <a:rPr lang="es-MX" sz="1100" b="1" dirty="0"/>
              <a:t>Origen, supuestos de implicaciones de cada </a:t>
            </a:r>
            <a:r>
              <a:rPr lang="es-MX" sz="1100" b="1" dirty="0" smtClean="0"/>
              <a:t>modelo</a:t>
            </a:r>
            <a:endParaRPr lang="es-MX" sz="1100" b="1" dirty="0"/>
          </a:p>
        </p:txBody>
      </p:sp>
      <p:sp>
        <p:nvSpPr>
          <p:cNvPr id="59" name="Marcador de texto 8"/>
          <p:cNvSpPr>
            <a:spLocks noGrp="1"/>
          </p:cNvSpPr>
          <p:nvPr>
            <p:ph type="body" sz="half" idx="24"/>
          </p:nvPr>
        </p:nvSpPr>
        <p:spPr>
          <a:xfrm>
            <a:off x="4907430" y="5716293"/>
            <a:ext cx="4679955" cy="1098784"/>
          </a:xfrm>
          <a:solidFill>
            <a:srgbClr val="FFFFFF">
              <a:alpha val="60000"/>
            </a:srgbClr>
          </a:solid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419" sz="1100" dirty="0" smtClean="0">
                <a:solidFill>
                  <a:schemeClr val="dk1"/>
                </a:solidFill>
              </a:rPr>
              <a:t>Imagen de Mao Tse Tung</a:t>
            </a:r>
          </a:p>
          <a:p>
            <a:pPr>
              <a:spcBef>
                <a:spcPts val="0"/>
              </a:spcBef>
            </a:pPr>
            <a:r>
              <a:rPr lang="es-419" sz="1100" dirty="0" smtClean="0">
                <a:solidFill>
                  <a:schemeClr val="dk1"/>
                </a:solidFill>
              </a:rPr>
              <a:t>Identificador </a:t>
            </a:r>
            <a:r>
              <a:rPr lang="es-419" sz="1100" dirty="0">
                <a:solidFill>
                  <a:schemeClr val="dk1"/>
                </a:solidFill>
              </a:rPr>
              <a:t>de imagen</a:t>
            </a:r>
            <a:r>
              <a:rPr lang="es-419" sz="1100" dirty="0" smtClean="0">
                <a:solidFill>
                  <a:schemeClr val="dk1"/>
                </a:solidFill>
              </a:rPr>
              <a:t>: </a:t>
            </a:r>
            <a:r>
              <a:rPr lang="es-MX" sz="1100" dirty="0"/>
              <a:t>32793366</a:t>
            </a:r>
            <a:endParaRPr lang="es-MX" sz="1100" dirty="0">
              <a:solidFill>
                <a:schemeClr val="dk1"/>
              </a:solidFill>
            </a:endParaRPr>
          </a:p>
          <a:p>
            <a:pPr>
              <a:spcBef>
                <a:spcPts val="0"/>
              </a:spcBef>
            </a:pPr>
            <a:r>
              <a:rPr lang="es-419" sz="1100" dirty="0">
                <a:solidFill>
                  <a:schemeClr val="dk1"/>
                </a:solidFill>
              </a:rPr>
              <a:t>Fuente</a:t>
            </a:r>
            <a:r>
              <a:rPr lang="es-419" sz="1100" dirty="0" smtClean="0">
                <a:solidFill>
                  <a:schemeClr val="dk1"/>
                </a:solidFill>
              </a:rPr>
              <a:t>: </a:t>
            </a:r>
            <a:endParaRPr lang="es-MX" sz="1100" dirty="0">
              <a:solidFill>
                <a:schemeClr val="dk1"/>
              </a:solidFill>
            </a:endParaRPr>
          </a:p>
        </p:txBody>
      </p:sp>
    </p:spTree>
    <p:extLst>
      <p:ext uri="{BB962C8B-B14F-4D97-AF65-F5344CB8AC3E}">
        <p14:creationId xmlns:p14="http://schemas.microsoft.com/office/powerpoint/2010/main" val="9042934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6" descr="https://previews.123rf.com/images/belchonock/belchonock1411/belchonock141101927/33284211-Libro-abierto-en-la-mesa-de-madera-sobre-fondo-natural-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t="12439"/>
          <a:stretch/>
        </p:blipFill>
        <p:spPr bwMode="auto">
          <a:xfrm>
            <a:off x="0" y="1276436"/>
            <a:ext cx="9637532" cy="5621534"/>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upo 49"/>
          <p:cNvGrpSpPr/>
          <p:nvPr/>
        </p:nvGrpSpPr>
        <p:grpSpPr>
          <a:xfrm>
            <a:off x="2267961" y="5513030"/>
            <a:ext cx="7279255" cy="1357354"/>
            <a:chOff x="1943076" y="4421147"/>
            <a:chExt cx="7279255" cy="1357354"/>
          </a:xfrm>
        </p:grpSpPr>
        <p:pic>
          <p:nvPicPr>
            <p:cNvPr id="51" name="Imagen 50"/>
            <p:cNvPicPr>
              <a:picLocks noChangeAspect="1"/>
            </p:cNvPicPr>
            <p:nvPr/>
          </p:nvPicPr>
          <p:blipFill rotWithShape="1">
            <a:blip r:embed="rId3"/>
            <a:srcRect b="9125"/>
            <a:stretch/>
          </p:blipFill>
          <p:spPr>
            <a:xfrm>
              <a:off x="1943076" y="4421147"/>
              <a:ext cx="7279255" cy="1357354"/>
            </a:xfrm>
            <a:prstGeom prst="rect">
              <a:avLst/>
            </a:prstGeom>
          </p:spPr>
        </p:pic>
        <p:grpSp>
          <p:nvGrpSpPr>
            <p:cNvPr id="52" name="Grupo 51"/>
            <p:cNvGrpSpPr/>
            <p:nvPr/>
          </p:nvGrpSpPr>
          <p:grpSpPr>
            <a:xfrm>
              <a:off x="3534142" y="4765238"/>
              <a:ext cx="5335360" cy="998351"/>
              <a:chOff x="3267442" y="5820100"/>
              <a:chExt cx="5335360" cy="998351"/>
            </a:xfrm>
          </p:grpSpPr>
          <p:sp>
            <p:nvSpPr>
              <p:cNvPr id="53" name="Rectángulo 52"/>
              <p:cNvSpPr/>
              <p:nvPr/>
            </p:nvSpPr>
            <p:spPr>
              <a:xfrm rot="18138149">
                <a:off x="7095511" y="6225976"/>
                <a:ext cx="841577" cy="184666"/>
              </a:xfrm>
              <a:prstGeom prst="rect">
                <a:avLst/>
              </a:prstGeom>
            </p:spPr>
            <p:txBody>
              <a:bodyPr wrap="none" lIns="0" tIns="0" rIns="0" bIns="0">
                <a:spAutoFit/>
              </a:bodyPr>
              <a:lstStyle/>
              <a:p>
                <a:pPr algn="ctr"/>
                <a:r>
                  <a:rPr lang="es-419" sz="1200" b="1" dirty="0" smtClean="0"/>
                  <a:t>Pragmatismo</a:t>
                </a:r>
                <a:endParaRPr lang="es-MX" sz="1200" b="1" dirty="0"/>
              </a:p>
            </p:txBody>
          </p:sp>
          <p:sp>
            <p:nvSpPr>
              <p:cNvPr id="54" name="Rectángulo 53"/>
              <p:cNvSpPr/>
              <p:nvPr/>
            </p:nvSpPr>
            <p:spPr>
              <a:xfrm rot="18090617">
                <a:off x="8362960" y="6074921"/>
                <a:ext cx="295017" cy="184666"/>
              </a:xfrm>
              <a:prstGeom prst="rect">
                <a:avLst/>
              </a:prstGeom>
            </p:spPr>
            <p:txBody>
              <a:bodyPr wrap="none" lIns="0" tIns="0" rIns="0" bIns="0">
                <a:spAutoFit/>
              </a:bodyPr>
              <a:lstStyle/>
              <a:p>
                <a:pPr algn="ctr"/>
                <a:r>
                  <a:rPr lang="es-419" sz="1200" b="1" dirty="0" smtClean="0"/>
                  <a:t>Reto</a:t>
                </a:r>
                <a:endParaRPr lang="es-MX" sz="1200" b="1" dirty="0"/>
              </a:p>
            </p:txBody>
          </p:sp>
          <p:sp>
            <p:nvSpPr>
              <p:cNvPr id="55" name="Rectángulo 54"/>
              <p:cNvSpPr/>
              <p:nvPr/>
            </p:nvSpPr>
            <p:spPr>
              <a:xfrm rot="18064072">
                <a:off x="6046663" y="6108432"/>
                <a:ext cx="912109" cy="369332"/>
              </a:xfrm>
              <a:prstGeom prst="rect">
                <a:avLst/>
              </a:prstGeom>
              <a:solidFill>
                <a:srgbClr val="C00000"/>
              </a:solidFill>
            </p:spPr>
            <p:txBody>
              <a:bodyPr wrap="none" lIns="0" tIns="0" rIns="0" bIns="0">
                <a:spAutoFit/>
              </a:bodyPr>
              <a:lstStyle/>
              <a:p>
                <a:pPr algn="ctr"/>
                <a:r>
                  <a:rPr lang="es-CO" sz="1200" b="1" dirty="0" smtClean="0">
                    <a:solidFill>
                      <a:schemeClr val="bg1"/>
                    </a:solidFill>
                  </a:rPr>
                  <a:t>Pragmatismo  </a:t>
                </a:r>
              </a:p>
              <a:p>
                <a:pPr algn="ctr"/>
                <a:r>
                  <a:rPr lang="es-CO" sz="1200" b="1" dirty="0" smtClean="0">
                    <a:solidFill>
                      <a:schemeClr val="bg1"/>
                    </a:solidFill>
                  </a:rPr>
                  <a:t>sociologista</a:t>
                </a:r>
                <a:endParaRPr lang="es-MX" sz="1200" b="1" dirty="0">
                  <a:solidFill>
                    <a:schemeClr val="bg1"/>
                  </a:solidFill>
                </a:endParaRPr>
              </a:p>
            </p:txBody>
          </p:sp>
          <p:sp>
            <p:nvSpPr>
              <p:cNvPr id="56" name="Rectángulo 55"/>
              <p:cNvSpPr/>
              <p:nvPr/>
            </p:nvSpPr>
            <p:spPr>
              <a:xfrm rot="18167010">
                <a:off x="4888678" y="6133831"/>
                <a:ext cx="886398" cy="369332"/>
              </a:xfrm>
              <a:prstGeom prst="rect">
                <a:avLst/>
              </a:prstGeom>
            </p:spPr>
            <p:txBody>
              <a:bodyPr wrap="none" lIns="0" tIns="0" rIns="0" bIns="0">
                <a:spAutoFit/>
              </a:bodyPr>
              <a:lstStyle/>
              <a:p>
                <a:pPr algn="ctr"/>
                <a:r>
                  <a:rPr lang="es-CO" sz="1200" b="1" dirty="0" smtClean="0"/>
                  <a:t>Materialismo </a:t>
                </a:r>
              </a:p>
              <a:p>
                <a:pPr algn="ctr"/>
                <a:r>
                  <a:rPr lang="es-CO" sz="1200" b="1" dirty="0" smtClean="0"/>
                  <a:t>dialéctico</a:t>
                </a:r>
                <a:endParaRPr lang="es-MX" sz="1200" b="1" dirty="0"/>
              </a:p>
            </p:txBody>
          </p:sp>
          <p:sp>
            <p:nvSpPr>
              <p:cNvPr id="57" name="Rectángulo 56"/>
              <p:cNvSpPr/>
              <p:nvPr/>
            </p:nvSpPr>
            <p:spPr>
              <a:xfrm rot="18337087">
                <a:off x="3984938" y="6130661"/>
                <a:ext cx="733279" cy="184666"/>
              </a:xfrm>
              <a:prstGeom prst="rect">
                <a:avLst/>
              </a:prstGeom>
            </p:spPr>
            <p:txBody>
              <a:bodyPr wrap="none" lIns="0" tIns="0" rIns="0" bIns="0">
                <a:spAutoFit/>
              </a:bodyPr>
              <a:lstStyle/>
              <a:p>
                <a:pPr algn="ctr"/>
                <a:r>
                  <a:rPr lang="es-419" sz="1200" b="1" dirty="0" smtClean="0"/>
                  <a:t>Positivismo</a:t>
                </a:r>
                <a:endParaRPr lang="es-MX" sz="1200" b="1" dirty="0"/>
              </a:p>
            </p:txBody>
          </p:sp>
          <p:sp>
            <p:nvSpPr>
              <p:cNvPr id="58" name="Rectángulo 57"/>
              <p:cNvSpPr/>
              <p:nvPr/>
            </p:nvSpPr>
            <p:spPr>
              <a:xfrm rot="18298121">
                <a:off x="2860599" y="6226943"/>
                <a:ext cx="998351" cy="184666"/>
              </a:xfrm>
              <a:prstGeom prst="rect">
                <a:avLst/>
              </a:prstGeom>
            </p:spPr>
            <p:txBody>
              <a:bodyPr wrap="none" lIns="0" tIns="0" rIns="0" bIns="0">
                <a:spAutoFit/>
              </a:bodyPr>
              <a:lstStyle/>
              <a:p>
                <a:pPr algn="ctr"/>
                <a:r>
                  <a:rPr lang="es-419" sz="1200" b="1" dirty="0"/>
                  <a:t>Estructuralismo</a:t>
                </a:r>
                <a:endParaRPr lang="es-MX" sz="1200" b="1" dirty="0"/>
              </a:p>
            </p:txBody>
          </p:sp>
        </p:grpSp>
      </p:grpSp>
      <p:sp>
        <p:nvSpPr>
          <p:cNvPr id="28" name="Rectángulo redondeado 27"/>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fundamentación en los modelos epistémicos.</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45" name="Rectángulo 44"/>
          <p:cNvSpPr/>
          <p:nvPr/>
        </p:nvSpPr>
        <p:spPr>
          <a:xfrm>
            <a:off x="3622762" y="2750332"/>
            <a:ext cx="5394865" cy="1815882"/>
          </a:xfrm>
          <a:prstGeom prst="rect">
            <a:avLst/>
          </a:prstGeom>
        </p:spPr>
        <p:txBody>
          <a:bodyPr wrap="square">
            <a:spAutoFit/>
          </a:bodyPr>
          <a:lstStyle/>
          <a:p>
            <a:r>
              <a:rPr lang="es-MX" sz="1400" dirty="0"/>
              <a:t>Para el pragmatismo sociológico, la justificación del conocimiento está en su vinculación con la praxis social concreta. Las teorías son relevantes si guían la práctica y tienen la capacidad de generar resultados deseados. </a:t>
            </a:r>
            <a:endParaRPr lang="es-MX" sz="1400" dirty="0" smtClean="0"/>
          </a:p>
          <a:p>
            <a:endParaRPr lang="es-419" sz="1400" dirty="0"/>
          </a:p>
          <a:p>
            <a:r>
              <a:rPr lang="es-MX" sz="1400" dirty="0"/>
              <a:t>El pragmatismo sociológico se diferencia del pragmatismo de Pierce, James Mill y Kurt Lewin, entre otras cosas, en la ideología que lo sustenta.</a:t>
            </a:r>
            <a:endParaRPr lang="es-419" sz="1400" dirty="0"/>
          </a:p>
        </p:txBody>
      </p:sp>
      <p:sp>
        <p:nvSpPr>
          <p:cNvPr id="2" name="Rectángulo 1"/>
          <p:cNvSpPr/>
          <p:nvPr/>
        </p:nvSpPr>
        <p:spPr>
          <a:xfrm>
            <a:off x="536787" y="1916866"/>
            <a:ext cx="2256002" cy="307777"/>
          </a:xfrm>
          <a:prstGeom prst="rect">
            <a:avLst/>
          </a:prstGeom>
        </p:spPr>
        <p:txBody>
          <a:bodyPr wrap="none">
            <a:spAutoFit/>
          </a:bodyPr>
          <a:lstStyle/>
          <a:p>
            <a:r>
              <a:rPr lang="es-MX" sz="1400" b="1" dirty="0"/>
              <a:t>El pragmatismo sociologista</a:t>
            </a:r>
            <a:endParaRPr lang="es-MX" sz="1400" dirty="0"/>
          </a:p>
        </p:txBody>
      </p:sp>
      <p:sp>
        <p:nvSpPr>
          <p:cNvPr id="30" name="Rectángulo 29"/>
          <p:cNvSpPr/>
          <p:nvPr/>
        </p:nvSpPr>
        <p:spPr>
          <a:xfrm>
            <a:off x="228646" y="5217642"/>
            <a:ext cx="1810669"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modelo para ingresar al contenido.</a:t>
            </a:r>
            <a:endParaRPr lang="es-MX" sz="1200" i="1" dirty="0">
              <a:solidFill>
                <a:schemeClr val="tx1"/>
              </a:solidFill>
            </a:endParaRPr>
          </a:p>
        </p:txBody>
      </p:sp>
      <p:pic>
        <p:nvPicPr>
          <p:cNvPr id="11266" name="Picture 2" descr="https://previews.123rf.com/images/khamlaksana/khamlaksana1410/khamlaksana141000010/32793366-Mao-Tse-Tung-busto-aislado-en-fondo-blanco-Foto-de-archivo.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656" r="18033"/>
          <a:stretch/>
        </p:blipFill>
        <p:spPr bwMode="auto">
          <a:xfrm>
            <a:off x="848798" y="2593524"/>
            <a:ext cx="2038995" cy="2287447"/>
          </a:xfrm>
          <a:prstGeom prst="rect">
            <a:avLst/>
          </a:prstGeom>
          <a:noFill/>
          <a:extLst>
            <a:ext uri="{909E8E84-426E-40DD-AFC4-6F175D3DCCD1}">
              <a14:hiddenFill xmlns:a14="http://schemas.microsoft.com/office/drawing/2010/main">
                <a:solidFill>
                  <a:srgbClr val="FFFFFF"/>
                </a:solidFill>
              </a14:hiddenFill>
            </a:ext>
          </a:extLst>
        </p:spPr>
      </p:pic>
      <p:sp>
        <p:nvSpPr>
          <p:cNvPr id="39" name="Elipse 38"/>
          <p:cNvSpPr/>
          <p:nvPr/>
        </p:nvSpPr>
        <p:spPr>
          <a:xfrm>
            <a:off x="197108" y="49757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2</a:t>
            </a:r>
            <a:endParaRPr lang="es-CO" sz="1200" dirty="0">
              <a:solidFill>
                <a:schemeClr val="bg1"/>
              </a:solidFill>
            </a:endParaRPr>
          </a:p>
        </p:txBody>
      </p:sp>
      <p:sp>
        <p:nvSpPr>
          <p:cNvPr id="42" name="Cheurón 41"/>
          <p:cNvSpPr/>
          <p:nvPr/>
        </p:nvSpPr>
        <p:spPr>
          <a:xfrm flipH="1">
            <a:off x="342839" y="34075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46"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a:t>El botón  de regreso muestra la pantalla anterior.</a:t>
            </a:r>
          </a:p>
          <a:p>
            <a:r>
              <a:rPr lang="es-419" sz="1100" dirty="0" smtClean="0"/>
              <a:t>N</a:t>
            </a:r>
            <a:r>
              <a:rPr lang="es-419" sz="1100" dirty="0"/>
              <a:t>° de internos: </a:t>
            </a:r>
            <a:r>
              <a:rPr lang="es-419" sz="1100" dirty="0" smtClean="0"/>
              <a:t>2</a:t>
            </a:r>
            <a:endParaRPr lang="es-MX" sz="1100" dirty="0"/>
          </a:p>
          <a:p>
            <a:endParaRPr lang="es-419" sz="1100" dirty="0"/>
          </a:p>
        </p:txBody>
      </p:sp>
      <p:sp>
        <p:nvSpPr>
          <p:cNvPr id="33" name="Rectángulo redondeado 32"/>
          <p:cNvSpPr/>
          <p:nvPr/>
        </p:nvSpPr>
        <p:spPr>
          <a:xfrm>
            <a:off x="0" y="1276436"/>
            <a:ext cx="3886240" cy="569409"/>
          </a:xfrm>
          <a:prstGeom prst="roundRect">
            <a:avLst>
              <a:gd name="adj" fmla="val 0"/>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44" name="Rectángulo 43"/>
          <p:cNvSpPr/>
          <p:nvPr/>
        </p:nvSpPr>
        <p:spPr>
          <a:xfrm>
            <a:off x="-17922" y="131825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solidFill>
                  <a:prstClr val="black"/>
                </a:solidFill>
              </a:rPr>
              <a:t>Los modelos epistémicos en investigación</a:t>
            </a:r>
          </a:p>
          <a:p>
            <a:pPr lvl="0">
              <a:lnSpc>
                <a:spcPct val="90000"/>
              </a:lnSpc>
              <a:spcBef>
                <a:spcPts val="1000"/>
              </a:spcBef>
            </a:pPr>
            <a:r>
              <a:rPr lang="es-419" sz="1100" b="1" dirty="0">
                <a:solidFill>
                  <a:srgbClr val="C00000"/>
                </a:solidFill>
              </a:rPr>
              <a:t>Subtema</a:t>
            </a:r>
            <a:r>
              <a:rPr lang="es-419" sz="1100" b="1" dirty="0"/>
              <a:t>: </a:t>
            </a:r>
            <a:r>
              <a:rPr lang="es-MX" sz="1100" b="1" dirty="0"/>
              <a:t>Origen, supuestos de implicaciones de cada </a:t>
            </a:r>
            <a:r>
              <a:rPr lang="es-MX" sz="1100" b="1" dirty="0" smtClean="0"/>
              <a:t>modelo</a:t>
            </a:r>
            <a:endParaRPr lang="es-MX" sz="1100" b="1" dirty="0"/>
          </a:p>
        </p:txBody>
      </p:sp>
    </p:spTree>
    <p:extLst>
      <p:ext uri="{BB962C8B-B14F-4D97-AF65-F5344CB8AC3E}">
        <p14:creationId xmlns:p14="http://schemas.microsoft.com/office/powerpoint/2010/main" val="9475436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6" descr="https://previews.123rf.com/images/belchonock/belchonock1411/belchonock141101927/33284211-Libro-abierto-en-la-mesa-de-madera-sobre-fondo-natural-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t="12439"/>
          <a:stretch/>
        </p:blipFill>
        <p:spPr bwMode="auto">
          <a:xfrm>
            <a:off x="0" y="1276436"/>
            <a:ext cx="9637532" cy="5621534"/>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upo 53"/>
          <p:cNvGrpSpPr/>
          <p:nvPr/>
        </p:nvGrpSpPr>
        <p:grpSpPr>
          <a:xfrm>
            <a:off x="2267961" y="5513030"/>
            <a:ext cx="7279255" cy="1357354"/>
            <a:chOff x="1943076" y="4421147"/>
            <a:chExt cx="7279255" cy="1357354"/>
          </a:xfrm>
        </p:grpSpPr>
        <p:pic>
          <p:nvPicPr>
            <p:cNvPr id="55" name="Imagen 54"/>
            <p:cNvPicPr>
              <a:picLocks noChangeAspect="1"/>
            </p:cNvPicPr>
            <p:nvPr/>
          </p:nvPicPr>
          <p:blipFill rotWithShape="1">
            <a:blip r:embed="rId3"/>
            <a:srcRect b="9125"/>
            <a:stretch/>
          </p:blipFill>
          <p:spPr>
            <a:xfrm>
              <a:off x="1943076" y="4421147"/>
              <a:ext cx="7279255" cy="1357354"/>
            </a:xfrm>
            <a:prstGeom prst="rect">
              <a:avLst/>
            </a:prstGeom>
          </p:spPr>
        </p:pic>
        <p:grpSp>
          <p:nvGrpSpPr>
            <p:cNvPr id="56" name="Grupo 55"/>
            <p:cNvGrpSpPr/>
            <p:nvPr/>
          </p:nvGrpSpPr>
          <p:grpSpPr>
            <a:xfrm>
              <a:off x="3534142" y="4765238"/>
              <a:ext cx="5335360" cy="998351"/>
              <a:chOff x="3267442" y="5820100"/>
              <a:chExt cx="5335360" cy="998351"/>
            </a:xfrm>
          </p:grpSpPr>
          <p:sp>
            <p:nvSpPr>
              <p:cNvPr id="57" name="Rectángulo 56"/>
              <p:cNvSpPr/>
              <p:nvPr/>
            </p:nvSpPr>
            <p:spPr>
              <a:xfrm rot="18138149">
                <a:off x="7095511" y="6225976"/>
                <a:ext cx="841577" cy="184666"/>
              </a:xfrm>
              <a:prstGeom prst="rect">
                <a:avLst/>
              </a:prstGeom>
              <a:solidFill>
                <a:srgbClr val="C00000"/>
              </a:solidFill>
            </p:spPr>
            <p:txBody>
              <a:bodyPr wrap="none" lIns="0" tIns="0" rIns="0" bIns="0">
                <a:spAutoFit/>
              </a:bodyPr>
              <a:lstStyle/>
              <a:p>
                <a:pPr algn="ctr"/>
                <a:r>
                  <a:rPr lang="es-419" sz="1200" b="1" dirty="0" smtClean="0">
                    <a:solidFill>
                      <a:schemeClr val="bg1"/>
                    </a:solidFill>
                  </a:rPr>
                  <a:t>Pragmatismo</a:t>
                </a:r>
                <a:endParaRPr lang="es-MX" sz="1200" b="1" dirty="0">
                  <a:solidFill>
                    <a:schemeClr val="bg1"/>
                  </a:solidFill>
                </a:endParaRPr>
              </a:p>
            </p:txBody>
          </p:sp>
          <p:sp>
            <p:nvSpPr>
              <p:cNvPr id="58" name="Rectángulo 57"/>
              <p:cNvSpPr/>
              <p:nvPr/>
            </p:nvSpPr>
            <p:spPr>
              <a:xfrm rot="18090617">
                <a:off x="8362960" y="6074921"/>
                <a:ext cx="295017" cy="184666"/>
              </a:xfrm>
              <a:prstGeom prst="rect">
                <a:avLst/>
              </a:prstGeom>
            </p:spPr>
            <p:txBody>
              <a:bodyPr wrap="none" lIns="0" tIns="0" rIns="0" bIns="0">
                <a:spAutoFit/>
              </a:bodyPr>
              <a:lstStyle/>
              <a:p>
                <a:pPr algn="ctr"/>
                <a:r>
                  <a:rPr lang="es-419" sz="1200" b="1" dirty="0" smtClean="0"/>
                  <a:t>Reto</a:t>
                </a:r>
                <a:endParaRPr lang="es-MX" sz="1200" b="1" dirty="0"/>
              </a:p>
            </p:txBody>
          </p:sp>
          <p:sp>
            <p:nvSpPr>
              <p:cNvPr id="59" name="Rectángulo 58"/>
              <p:cNvSpPr/>
              <p:nvPr/>
            </p:nvSpPr>
            <p:spPr>
              <a:xfrm rot="18064072">
                <a:off x="6046663" y="6108432"/>
                <a:ext cx="912109" cy="369332"/>
              </a:xfrm>
              <a:prstGeom prst="rect">
                <a:avLst/>
              </a:prstGeom>
            </p:spPr>
            <p:txBody>
              <a:bodyPr wrap="none" lIns="0" tIns="0" rIns="0" bIns="0">
                <a:spAutoFit/>
              </a:bodyPr>
              <a:lstStyle/>
              <a:p>
                <a:pPr algn="ctr"/>
                <a:r>
                  <a:rPr lang="es-CO" sz="1200" b="1" dirty="0" smtClean="0"/>
                  <a:t>Pragmatismo  </a:t>
                </a:r>
              </a:p>
              <a:p>
                <a:pPr algn="ctr"/>
                <a:r>
                  <a:rPr lang="es-CO" sz="1200" b="1" dirty="0" smtClean="0"/>
                  <a:t>sociologista</a:t>
                </a:r>
                <a:endParaRPr lang="es-MX" sz="1200" b="1" dirty="0"/>
              </a:p>
            </p:txBody>
          </p:sp>
          <p:sp>
            <p:nvSpPr>
              <p:cNvPr id="60" name="Rectángulo 59"/>
              <p:cNvSpPr/>
              <p:nvPr/>
            </p:nvSpPr>
            <p:spPr>
              <a:xfrm rot="18167010">
                <a:off x="4888678" y="6133831"/>
                <a:ext cx="886398" cy="369332"/>
              </a:xfrm>
              <a:prstGeom prst="rect">
                <a:avLst/>
              </a:prstGeom>
            </p:spPr>
            <p:txBody>
              <a:bodyPr wrap="none" lIns="0" tIns="0" rIns="0" bIns="0">
                <a:spAutoFit/>
              </a:bodyPr>
              <a:lstStyle/>
              <a:p>
                <a:pPr algn="ctr"/>
                <a:r>
                  <a:rPr lang="es-CO" sz="1200" b="1" dirty="0" smtClean="0"/>
                  <a:t>Materialismo </a:t>
                </a:r>
              </a:p>
              <a:p>
                <a:pPr algn="ctr"/>
                <a:r>
                  <a:rPr lang="es-CO" sz="1200" b="1" dirty="0" smtClean="0"/>
                  <a:t>dialéctico</a:t>
                </a:r>
                <a:endParaRPr lang="es-MX" sz="1200" b="1" dirty="0"/>
              </a:p>
            </p:txBody>
          </p:sp>
          <p:sp>
            <p:nvSpPr>
              <p:cNvPr id="61" name="Rectángulo 60"/>
              <p:cNvSpPr/>
              <p:nvPr/>
            </p:nvSpPr>
            <p:spPr>
              <a:xfrm rot="18337087">
                <a:off x="3984938" y="6130661"/>
                <a:ext cx="733279" cy="184666"/>
              </a:xfrm>
              <a:prstGeom prst="rect">
                <a:avLst/>
              </a:prstGeom>
            </p:spPr>
            <p:txBody>
              <a:bodyPr wrap="none" lIns="0" tIns="0" rIns="0" bIns="0">
                <a:spAutoFit/>
              </a:bodyPr>
              <a:lstStyle/>
              <a:p>
                <a:pPr algn="ctr"/>
                <a:r>
                  <a:rPr lang="es-419" sz="1200" b="1" dirty="0" smtClean="0"/>
                  <a:t>Positivismo</a:t>
                </a:r>
                <a:endParaRPr lang="es-MX" sz="1200" b="1" dirty="0"/>
              </a:p>
            </p:txBody>
          </p:sp>
          <p:sp>
            <p:nvSpPr>
              <p:cNvPr id="62" name="Rectángulo 61"/>
              <p:cNvSpPr/>
              <p:nvPr/>
            </p:nvSpPr>
            <p:spPr>
              <a:xfrm rot="18298121">
                <a:off x="2860599" y="6226943"/>
                <a:ext cx="998351" cy="184666"/>
              </a:xfrm>
              <a:prstGeom prst="rect">
                <a:avLst/>
              </a:prstGeom>
            </p:spPr>
            <p:txBody>
              <a:bodyPr wrap="none" lIns="0" tIns="0" rIns="0" bIns="0">
                <a:spAutoFit/>
              </a:bodyPr>
              <a:lstStyle/>
              <a:p>
                <a:pPr algn="ctr"/>
                <a:r>
                  <a:rPr lang="es-419" sz="1200" b="1" dirty="0"/>
                  <a:t>Estructuralismo</a:t>
                </a:r>
                <a:endParaRPr lang="es-MX" sz="1200" b="1" dirty="0"/>
              </a:p>
            </p:txBody>
          </p:sp>
        </p:grpSp>
      </p:grpSp>
      <p:sp>
        <p:nvSpPr>
          <p:cNvPr id="31" name="Rectángulo redondeado 30"/>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fundamentación en los modelos epistémicos.</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44" name="Rectángulo 43"/>
          <p:cNvSpPr/>
          <p:nvPr/>
        </p:nvSpPr>
        <p:spPr>
          <a:xfrm>
            <a:off x="2230975" y="2551850"/>
            <a:ext cx="7128864" cy="738664"/>
          </a:xfrm>
          <a:prstGeom prst="rect">
            <a:avLst/>
          </a:prstGeom>
        </p:spPr>
        <p:txBody>
          <a:bodyPr wrap="square">
            <a:spAutoFit/>
          </a:bodyPr>
          <a:lstStyle/>
          <a:p>
            <a:r>
              <a:rPr lang="es-CO" sz="1400" dirty="0"/>
              <a:t>El término pragmatismo proviene del griego </a:t>
            </a:r>
            <a:r>
              <a:rPr lang="es-CO" sz="1400" i="1" dirty="0"/>
              <a:t>pragma</a:t>
            </a:r>
            <a:r>
              <a:rPr lang="es-CO" sz="1400" dirty="0"/>
              <a:t>, que significa “acción”. El pragmatismo es una tendencia filosófica descrita por Pierce (1839-1914) en 1878 (James, 1975), que señala que las creencias humanas en realidad son reglas para la acción.</a:t>
            </a:r>
            <a:endParaRPr lang="es-419" sz="1400" dirty="0"/>
          </a:p>
        </p:txBody>
      </p:sp>
      <p:sp>
        <p:nvSpPr>
          <p:cNvPr id="45" name="Rectángulo 44"/>
          <p:cNvSpPr/>
          <p:nvPr/>
        </p:nvSpPr>
        <p:spPr>
          <a:xfrm>
            <a:off x="2258072" y="3487880"/>
            <a:ext cx="6779706" cy="1384995"/>
          </a:xfrm>
          <a:prstGeom prst="rect">
            <a:avLst/>
          </a:prstGeom>
        </p:spPr>
        <p:txBody>
          <a:bodyPr wrap="square">
            <a:spAutoFit/>
          </a:bodyPr>
          <a:lstStyle/>
          <a:p>
            <a:r>
              <a:rPr lang="es-MX" sz="1400" dirty="0"/>
              <a:t>Fue, en principio, una reacción contra el materialismo y el dominio del pensamiento positivista. James (1975) lo definió como una filosofía que puede satisfacer ambas exigencias y que tiene el raro nombre de pragmatismo. </a:t>
            </a:r>
            <a:endParaRPr lang="es-MX" sz="1400" dirty="0" smtClean="0"/>
          </a:p>
          <a:p>
            <a:endParaRPr lang="es-MX" sz="1400" dirty="0"/>
          </a:p>
          <a:p>
            <a:r>
              <a:rPr lang="es-MX" sz="1400" dirty="0" smtClean="0"/>
              <a:t>Es </a:t>
            </a:r>
            <a:r>
              <a:rPr lang="es-MX" sz="1400" dirty="0"/>
              <a:t>religiosa, como el racionalismo, pero al mismo tiempo conserva el más íntimo contacto con los hechos, como el empirismo</a:t>
            </a:r>
            <a:r>
              <a:rPr lang="es-MX" sz="1400" dirty="0" smtClean="0"/>
              <a:t>.</a:t>
            </a:r>
            <a:endParaRPr lang="es-419" sz="1400" dirty="0"/>
          </a:p>
        </p:txBody>
      </p:sp>
      <p:sp>
        <p:nvSpPr>
          <p:cNvPr id="46" name="Cheurón 45"/>
          <p:cNvSpPr/>
          <p:nvPr/>
        </p:nvSpPr>
        <p:spPr>
          <a:xfrm>
            <a:off x="93598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47" name="Elipse 46"/>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1</a:t>
            </a:r>
            <a:endParaRPr lang="es-CO" sz="1200" dirty="0">
              <a:solidFill>
                <a:schemeClr val="bg1"/>
              </a:solidFill>
            </a:endParaRPr>
          </a:p>
        </p:txBody>
      </p:sp>
      <p:sp>
        <p:nvSpPr>
          <p:cNvPr id="2" name="Rectángulo 1"/>
          <p:cNvSpPr/>
          <p:nvPr/>
        </p:nvSpPr>
        <p:spPr>
          <a:xfrm>
            <a:off x="552794" y="1970901"/>
            <a:ext cx="2685159" cy="307777"/>
          </a:xfrm>
          <a:prstGeom prst="rect">
            <a:avLst/>
          </a:prstGeom>
        </p:spPr>
        <p:txBody>
          <a:bodyPr wrap="none">
            <a:spAutoFit/>
          </a:bodyPr>
          <a:lstStyle/>
          <a:p>
            <a:r>
              <a:rPr lang="es-MX" sz="1400" b="1" dirty="0"/>
              <a:t>El pragmatismo de Pierce y James</a:t>
            </a:r>
            <a:endParaRPr lang="es-MX" sz="1400" dirty="0"/>
          </a:p>
        </p:txBody>
      </p:sp>
      <p:sp>
        <p:nvSpPr>
          <p:cNvPr id="48" name="Rectángulo 47"/>
          <p:cNvSpPr/>
          <p:nvPr/>
        </p:nvSpPr>
        <p:spPr>
          <a:xfrm>
            <a:off x="228646" y="5217642"/>
            <a:ext cx="1810669"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modelo para ingresar al contenido.</a:t>
            </a:r>
            <a:endParaRPr lang="es-MX" sz="1200" i="1" dirty="0">
              <a:solidFill>
                <a:schemeClr val="tx1"/>
              </a:solidFill>
            </a:endParaRPr>
          </a:p>
        </p:txBody>
      </p:sp>
      <p:sp>
        <p:nvSpPr>
          <p:cNvPr id="52"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a:t>
            </a:r>
            <a:r>
              <a:rPr lang="es-419" sz="1100" dirty="0"/>
              <a:t>botón  de avance muestra el  siguiente interno.</a:t>
            </a:r>
          </a:p>
          <a:p>
            <a:r>
              <a:rPr lang="es-419" sz="1100" dirty="0"/>
              <a:t>N° de internos: 2</a:t>
            </a:r>
            <a:endParaRPr lang="es-MX" sz="1100" dirty="0"/>
          </a:p>
          <a:p>
            <a:endParaRPr lang="es-419" sz="1100" dirty="0"/>
          </a:p>
        </p:txBody>
      </p:sp>
      <p:grpSp>
        <p:nvGrpSpPr>
          <p:cNvPr id="12" name="Grupo 11"/>
          <p:cNvGrpSpPr/>
          <p:nvPr/>
        </p:nvGrpSpPr>
        <p:grpSpPr>
          <a:xfrm>
            <a:off x="301199" y="2643531"/>
            <a:ext cx="1752615" cy="1946237"/>
            <a:chOff x="-1147" y="2168251"/>
            <a:chExt cx="2087597" cy="2521185"/>
          </a:xfrm>
        </p:grpSpPr>
        <p:sp>
          <p:nvSpPr>
            <p:cNvPr id="6" name="Rectángulo 5"/>
            <p:cNvSpPr/>
            <p:nvPr/>
          </p:nvSpPr>
          <p:spPr>
            <a:xfrm>
              <a:off x="142457" y="2168251"/>
              <a:ext cx="1943993" cy="25011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3316" name="Picture 4" descr="https://previews.123rf.com/images/ia64/ia640908/ia64090800036/5313693-Mano-humana-herramienta-de-trabajo-con-el-cincel-y-un-martillo-Foto-de-archivo.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684"/>
            <a:stretch/>
          </p:blipFill>
          <p:spPr bwMode="auto">
            <a:xfrm>
              <a:off x="897485" y="2188289"/>
              <a:ext cx="1183426" cy="199142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https://previews.123rf.com/images/gearstd/gearstd1608/gearstd160800090/62276543-Representaci-n-3D-de-signo-de-interrogaci-n-de-hormig-n-aislado-en-el-fondo-blanco--Foto-de-archiv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7" y="3343695"/>
              <a:ext cx="1345739" cy="1345741"/>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Rectángulo redondeado 38"/>
          <p:cNvSpPr/>
          <p:nvPr/>
        </p:nvSpPr>
        <p:spPr>
          <a:xfrm>
            <a:off x="0" y="1276436"/>
            <a:ext cx="3886240" cy="569409"/>
          </a:xfrm>
          <a:prstGeom prst="roundRect">
            <a:avLst>
              <a:gd name="adj" fmla="val 0"/>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51" name="Rectángulo 50"/>
          <p:cNvSpPr/>
          <p:nvPr/>
        </p:nvSpPr>
        <p:spPr>
          <a:xfrm>
            <a:off x="-17922" y="131825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solidFill>
                  <a:prstClr val="black"/>
                </a:solidFill>
              </a:rPr>
              <a:t>Los modelos epistémicos en investigación</a:t>
            </a:r>
          </a:p>
          <a:p>
            <a:pPr lvl="0">
              <a:lnSpc>
                <a:spcPct val="90000"/>
              </a:lnSpc>
              <a:spcBef>
                <a:spcPts val="1000"/>
              </a:spcBef>
            </a:pPr>
            <a:r>
              <a:rPr lang="es-419" sz="1100" b="1" dirty="0">
                <a:solidFill>
                  <a:srgbClr val="C00000"/>
                </a:solidFill>
              </a:rPr>
              <a:t>Subtema</a:t>
            </a:r>
            <a:r>
              <a:rPr lang="es-419" sz="1100" b="1" dirty="0"/>
              <a:t>: </a:t>
            </a:r>
            <a:r>
              <a:rPr lang="es-MX" sz="1100" b="1" dirty="0"/>
              <a:t>Origen, supuestos de implicaciones de cada </a:t>
            </a:r>
            <a:r>
              <a:rPr lang="es-MX" sz="1100" b="1" dirty="0" smtClean="0"/>
              <a:t>modelo</a:t>
            </a:r>
            <a:endParaRPr lang="es-MX" sz="1100" b="1" dirty="0"/>
          </a:p>
        </p:txBody>
      </p:sp>
      <p:sp>
        <p:nvSpPr>
          <p:cNvPr id="63" name="Marcador de texto 8"/>
          <p:cNvSpPr>
            <a:spLocks noGrp="1"/>
          </p:cNvSpPr>
          <p:nvPr>
            <p:ph type="body" sz="half" idx="24"/>
          </p:nvPr>
        </p:nvSpPr>
        <p:spPr>
          <a:xfrm>
            <a:off x="4907430" y="5716293"/>
            <a:ext cx="4679955" cy="1098784"/>
          </a:xfrm>
          <a:solidFill>
            <a:srgbClr val="FFFFFF">
              <a:alpha val="60000"/>
            </a:srgbClr>
          </a:solid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419" sz="1100" dirty="0" smtClean="0">
                <a:solidFill>
                  <a:schemeClr val="dk1"/>
                </a:solidFill>
              </a:rPr>
              <a:t>Montaje de imagen:</a:t>
            </a:r>
          </a:p>
          <a:p>
            <a:pPr>
              <a:spcBef>
                <a:spcPts val="0"/>
              </a:spcBef>
            </a:pPr>
            <a:r>
              <a:rPr lang="es-419" sz="1100" dirty="0" smtClean="0">
                <a:solidFill>
                  <a:schemeClr val="dk1"/>
                </a:solidFill>
              </a:rPr>
              <a:t>Martillo y cincel: Identificador </a:t>
            </a:r>
            <a:r>
              <a:rPr lang="es-419" sz="1100" dirty="0">
                <a:solidFill>
                  <a:schemeClr val="dk1"/>
                </a:solidFill>
              </a:rPr>
              <a:t>de imagen: </a:t>
            </a:r>
            <a:r>
              <a:rPr lang="es-MX" sz="1100" dirty="0" smtClean="0"/>
              <a:t>5313693</a:t>
            </a:r>
          </a:p>
          <a:p>
            <a:pPr>
              <a:spcBef>
                <a:spcPts val="0"/>
              </a:spcBef>
            </a:pPr>
            <a:r>
              <a:rPr lang="es-MX" sz="1100" dirty="0" smtClean="0">
                <a:solidFill>
                  <a:schemeClr val="dk1"/>
                </a:solidFill>
              </a:rPr>
              <a:t>Interrogación en piedra: </a:t>
            </a:r>
            <a:r>
              <a:rPr lang="es-419" sz="1100" dirty="0">
                <a:solidFill>
                  <a:schemeClr val="dk1"/>
                </a:solidFill>
              </a:rPr>
              <a:t>Identificador de imagen </a:t>
            </a:r>
            <a:r>
              <a:rPr lang="es-MX" sz="1100" dirty="0" smtClean="0"/>
              <a:t>62276543</a:t>
            </a:r>
            <a:r>
              <a:rPr lang="es-MX" sz="1100" dirty="0">
                <a:solidFill>
                  <a:schemeClr val="dk1"/>
                </a:solidFill>
              </a:rPr>
              <a:t/>
            </a:r>
            <a:br>
              <a:rPr lang="es-MX" sz="1100" dirty="0">
                <a:solidFill>
                  <a:schemeClr val="dk1"/>
                </a:solidFill>
              </a:rPr>
            </a:br>
            <a:r>
              <a:rPr lang="es-419" sz="1100" dirty="0">
                <a:solidFill>
                  <a:schemeClr val="dk1"/>
                </a:solidFill>
              </a:rPr>
              <a:t>Fuente: https://es.123rf.com</a:t>
            </a:r>
            <a:endParaRPr lang="es-MX" sz="1100" dirty="0">
              <a:solidFill>
                <a:schemeClr val="dk1"/>
              </a:solidFill>
            </a:endParaRPr>
          </a:p>
        </p:txBody>
      </p:sp>
    </p:spTree>
    <p:extLst>
      <p:ext uri="{BB962C8B-B14F-4D97-AF65-F5344CB8AC3E}">
        <p14:creationId xmlns:p14="http://schemas.microsoft.com/office/powerpoint/2010/main" val="3646325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6" descr="https://previews.123rf.com/images/belchonock/belchonock1411/belchonock141101927/33284211-Libro-abierto-en-la-mesa-de-madera-sobre-fondo-natural-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t="12439"/>
          <a:stretch/>
        </p:blipFill>
        <p:spPr bwMode="auto">
          <a:xfrm>
            <a:off x="0" y="1276436"/>
            <a:ext cx="9637532" cy="5621534"/>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upo 55"/>
          <p:cNvGrpSpPr/>
          <p:nvPr/>
        </p:nvGrpSpPr>
        <p:grpSpPr>
          <a:xfrm>
            <a:off x="2267961" y="5513030"/>
            <a:ext cx="7279255" cy="1357354"/>
            <a:chOff x="1943076" y="4421147"/>
            <a:chExt cx="7279255" cy="1357354"/>
          </a:xfrm>
        </p:grpSpPr>
        <p:pic>
          <p:nvPicPr>
            <p:cNvPr id="57" name="Imagen 56"/>
            <p:cNvPicPr>
              <a:picLocks noChangeAspect="1"/>
            </p:cNvPicPr>
            <p:nvPr/>
          </p:nvPicPr>
          <p:blipFill rotWithShape="1">
            <a:blip r:embed="rId3"/>
            <a:srcRect b="9125"/>
            <a:stretch/>
          </p:blipFill>
          <p:spPr>
            <a:xfrm>
              <a:off x="1943076" y="4421147"/>
              <a:ext cx="7279255" cy="1357354"/>
            </a:xfrm>
            <a:prstGeom prst="rect">
              <a:avLst/>
            </a:prstGeom>
          </p:spPr>
        </p:pic>
        <p:grpSp>
          <p:nvGrpSpPr>
            <p:cNvPr id="58" name="Grupo 57"/>
            <p:cNvGrpSpPr/>
            <p:nvPr/>
          </p:nvGrpSpPr>
          <p:grpSpPr>
            <a:xfrm>
              <a:off x="3534142" y="4765238"/>
              <a:ext cx="5335360" cy="998351"/>
              <a:chOff x="3267442" y="5820100"/>
              <a:chExt cx="5335360" cy="998351"/>
            </a:xfrm>
          </p:grpSpPr>
          <p:sp>
            <p:nvSpPr>
              <p:cNvPr id="59" name="Rectángulo 58"/>
              <p:cNvSpPr/>
              <p:nvPr/>
            </p:nvSpPr>
            <p:spPr>
              <a:xfrm rot="18138149">
                <a:off x="7095511" y="6225976"/>
                <a:ext cx="841577" cy="184666"/>
              </a:xfrm>
              <a:prstGeom prst="rect">
                <a:avLst/>
              </a:prstGeom>
              <a:solidFill>
                <a:srgbClr val="C00000"/>
              </a:solidFill>
            </p:spPr>
            <p:txBody>
              <a:bodyPr wrap="none" lIns="0" tIns="0" rIns="0" bIns="0">
                <a:spAutoFit/>
              </a:bodyPr>
              <a:lstStyle/>
              <a:p>
                <a:pPr algn="ctr"/>
                <a:r>
                  <a:rPr lang="es-419" sz="1200" b="1" dirty="0" smtClean="0">
                    <a:solidFill>
                      <a:schemeClr val="bg1"/>
                    </a:solidFill>
                  </a:rPr>
                  <a:t>Pragmatismo</a:t>
                </a:r>
                <a:endParaRPr lang="es-MX" sz="1200" b="1" dirty="0">
                  <a:solidFill>
                    <a:schemeClr val="bg1"/>
                  </a:solidFill>
                </a:endParaRPr>
              </a:p>
            </p:txBody>
          </p:sp>
          <p:sp>
            <p:nvSpPr>
              <p:cNvPr id="60" name="Rectángulo 59"/>
              <p:cNvSpPr/>
              <p:nvPr/>
            </p:nvSpPr>
            <p:spPr>
              <a:xfrm rot="18090617">
                <a:off x="8362960" y="6074921"/>
                <a:ext cx="295017" cy="184666"/>
              </a:xfrm>
              <a:prstGeom prst="rect">
                <a:avLst/>
              </a:prstGeom>
            </p:spPr>
            <p:txBody>
              <a:bodyPr wrap="none" lIns="0" tIns="0" rIns="0" bIns="0">
                <a:spAutoFit/>
              </a:bodyPr>
              <a:lstStyle/>
              <a:p>
                <a:pPr algn="ctr"/>
                <a:r>
                  <a:rPr lang="es-419" sz="1200" b="1" dirty="0" smtClean="0"/>
                  <a:t>Reto</a:t>
                </a:r>
                <a:endParaRPr lang="es-MX" sz="1200" b="1" dirty="0"/>
              </a:p>
            </p:txBody>
          </p:sp>
          <p:sp>
            <p:nvSpPr>
              <p:cNvPr id="61" name="Rectángulo 60"/>
              <p:cNvSpPr/>
              <p:nvPr/>
            </p:nvSpPr>
            <p:spPr>
              <a:xfrm rot="18064072">
                <a:off x="6046663" y="6108432"/>
                <a:ext cx="912109" cy="369332"/>
              </a:xfrm>
              <a:prstGeom prst="rect">
                <a:avLst/>
              </a:prstGeom>
            </p:spPr>
            <p:txBody>
              <a:bodyPr wrap="none" lIns="0" tIns="0" rIns="0" bIns="0">
                <a:spAutoFit/>
              </a:bodyPr>
              <a:lstStyle/>
              <a:p>
                <a:pPr algn="ctr"/>
                <a:r>
                  <a:rPr lang="es-CO" sz="1200" b="1" dirty="0" smtClean="0"/>
                  <a:t>Pragmatismo  </a:t>
                </a:r>
              </a:p>
              <a:p>
                <a:pPr algn="ctr"/>
                <a:r>
                  <a:rPr lang="es-CO" sz="1200" b="1" dirty="0" smtClean="0"/>
                  <a:t>sociologista</a:t>
                </a:r>
                <a:endParaRPr lang="es-MX" sz="1200" b="1" dirty="0"/>
              </a:p>
            </p:txBody>
          </p:sp>
          <p:sp>
            <p:nvSpPr>
              <p:cNvPr id="62" name="Rectángulo 61"/>
              <p:cNvSpPr/>
              <p:nvPr/>
            </p:nvSpPr>
            <p:spPr>
              <a:xfrm rot="18167010">
                <a:off x="4888678" y="6133831"/>
                <a:ext cx="886398" cy="369332"/>
              </a:xfrm>
              <a:prstGeom prst="rect">
                <a:avLst/>
              </a:prstGeom>
            </p:spPr>
            <p:txBody>
              <a:bodyPr wrap="none" lIns="0" tIns="0" rIns="0" bIns="0">
                <a:spAutoFit/>
              </a:bodyPr>
              <a:lstStyle/>
              <a:p>
                <a:pPr algn="ctr"/>
                <a:r>
                  <a:rPr lang="es-CO" sz="1200" b="1" dirty="0" smtClean="0"/>
                  <a:t>Materialismo </a:t>
                </a:r>
              </a:p>
              <a:p>
                <a:pPr algn="ctr"/>
                <a:r>
                  <a:rPr lang="es-CO" sz="1200" b="1" dirty="0" smtClean="0"/>
                  <a:t>dialéctico</a:t>
                </a:r>
                <a:endParaRPr lang="es-MX" sz="1200" b="1" dirty="0"/>
              </a:p>
            </p:txBody>
          </p:sp>
          <p:sp>
            <p:nvSpPr>
              <p:cNvPr id="63" name="Rectángulo 62"/>
              <p:cNvSpPr/>
              <p:nvPr/>
            </p:nvSpPr>
            <p:spPr>
              <a:xfrm rot="18337087">
                <a:off x="3984938" y="6130661"/>
                <a:ext cx="733279" cy="184666"/>
              </a:xfrm>
              <a:prstGeom prst="rect">
                <a:avLst/>
              </a:prstGeom>
            </p:spPr>
            <p:txBody>
              <a:bodyPr wrap="none" lIns="0" tIns="0" rIns="0" bIns="0">
                <a:spAutoFit/>
              </a:bodyPr>
              <a:lstStyle/>
              <a:p>
                <a:pPr algn="ctr"/>
                <a:r>
                  <a:rPr lang="es-419" sz="1200" b="1" dirty="0" smtClean="0"/>
                  <a:t>Positivismo</a:t>
                </a:r>
                <a:endParaRPr lang="es-MX" sz="1200" b="1" dirty="0"/>
              </a:p>
            </p:txBody>
          </p:sp>
          <p:sp>
            <p:nvSpPr>
              <p:cNvPr id="64" name="Rectángulo 63"/>
              <p:cNvSpPr/>
              <p:nvPr/>
            </p:nvSpPr>
            <p:spPr>
              <a:xfrm rot="18298121">
                <a:off x="2860599" y="6226943"/>
                <a:ext cx="998351" cy="184666"/>
              </a:xfrm>
              <a:prstGeom prst="rect">
                <a:avLst/>
              </a:prstGeom>
            </p:spPr>
            <p:txBody>
              <a:bodyPr wrap="none" lIns="0" tIns="0" rIns="0" bIns="0">
                <a:spAutoFit/>
              </a:bodyPr>
              <a:lstStyle/>
              <a:p>
                <a:pPr algn="ctr"/>
                <a:r>
                  <a:rPr lang="es-419" sz="1200" b="1" dirty="0"/>
                  <a:t>Estructuralismo</a:t>
                </a:r>
                <a:endParaRPr lang="es-MX" sz="1200" b="1" dirty="0"/>
              </a:p>
            </p:txBody>
          </p:sp>
        </p:grpSp>
      </p:grpSp>
      <p:sp>
        <p:nvSpPr>
          <p:cNvPr id="32" name="Rectángulo redondeado 31"/>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fundamentación en los modelos epistémicos.</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44" name="Rectángulo 43"/>
          <p:cNvSpPr/>
          <p:nvPr/>
        </p:nvSpPr>
        <p:spPr>
          <a:xfrm>
            <a:off x="2244852" y="2566044"/>
            <a:ext cx="7128864" cy="2462213"/>
          </a:xfrm>
          <a:prstGeom prst="rect">
            <a:avLst/>
          </a:prstGeom>
        </p:spPr>
        <p:txBody>
          <a:bodyPr wrap="square">
            <a:spAutoFit/>
          </a:bodyPr>
          <a:lstStyle/>
          <a:p>
            <a:r>
              <a:rPr lang="es-CO" sz="1400" dirty="0"/>
              <a:t>Para el </a:t>
            </a:r>
            <a:r>
              <a:rPr lang="es-CO" sz="1400" dirty="0" smtClean="0"/>
              <a:t>pragmatismo: </a:t>
            </a:r>
          </a:p>
          <a:p>
            <a:endParaRPr lang="es-CO" sz="1400" dirty="0"/>
          </a:p>
          <a:p>
            <a:pPr marL="285750" indent="-285750">
              <a:buFontTx/>
              <a:buChar char="-"/>
            </a:pPr>
            <a:r>
              <a:rPr lang="es-CO" sz="1400" dirty="0" smtClean="0"/>
              <a:t>Las </a:t>
            </a:r>
            <a:r>
              <a:rPr lang="es-CO" sz="1400" dirty="0"/>
              <a:t>teorías eran instrumentos en lugar de respuestas a </a:t>
            </a:r>
            <a:r>
              <a:rPr lang="es-CO" sz="1400" dirty="0" smtClean="0"/>
              <a:t>enigmas</a:t>
            </a:r>
            <a:r>
              <a:rPr lang="es-CO" sz="1400" dirty="0"/>
              <a:t> </a:t>
            </a:r>
            <a:r>
              <a:rPr lang="es-CO" sz="1400" dirty="0" smtClean="0"/>
              <a:t>y la </a:t>
            </a:r>
            <a:r>
              <a:rPr lang="es-CO" sz="1400" dirty="0"/>
              <a:t>producción del conocimiento debía comenzar con problemas </a:t>
            </a:r>
            <a:r>
              <a:rPr lang="es-CO" sz="1400" dirty="0" smtClean="0"/>
              <a:t>prácticos.</a:t>
            </a:r>
          </a:p>
          <a:p>
            <a:pPr marL="285750" indent="-285750">
              <a:buFontTx/>
              <a:buChar char="-"/>
            </a:pPr>
            <a:r>
              <a:rPr lang="es-CO" sz="1400" dirty="0" smtClean="0"/>
              <a:t>Los </a:t>
            </a:r>
            <a:r>
              <a:rPr lang="es-CO" sz="1400" dirty="0"/>
              <a:t>objetos del conocimiento eran definidos por operaciones activas, y el conocimiento era un producto de la acción </a:t>
            </a:r>
            <a:r>
              <a:rPr lang="es-CO" sz="1400" dirty="0" smtClean="0"/>
              <a:t>humana, es decir, no hay la </a:t>
            </a:r>
            <a:r>
              <a:rPr lang="es-CO" sz="1400" dirty="0"/>
              <a:t>dicotomía entre teoría y práctica. </a:t>
            </a:r>
          </a:p>
          <a:p>
            <a:pPr marL="285750" indent="-285750">
              <a:buFontTx/>
              <a:buChar char="-"/>
            </a:pPr>
            <a:r>
              <a:rPr lang="es-MX" sz="1400" dirty="0" smtClean="0"/>
              <a:t>El </a:t>
            </a:r>
            <a:r>
              <a:rPr lang="es-MX" sz="1400" dirty="0"/>
              <a:t>objetivo de la ciencia era solucionar problemas prácticos, la acción era la base de la ciencia, y el conocimiento no se consideraba un fin en sí mismo.</a:t>
            </a:r>
            <a:r>
              <a:rPr lang="es-CO" sz="1400" dirty="0" smtClean="0"/>
              <a:t> </a:t>
            </a:r>
          </a:p>
          <a:p>
            <a:pPr marL="285750" indent="-285750">
              <a:buFontTx/>
              <a:buChar char="-"/>
            </a:pPr>
            <a:r>
              <a:rPr lang="es-CO" sz="1400" dirty="0" smtClean="0"/>
              <a:t>Los </a:t>
            </a:r>
            <a:r>
              <a:rPr lang="es-CO" sz="1400" dirty="0"/>
              <a:t>valores eran fines que guiaban la conducta hacia la solución de problemas. La ciencia era una actividad intencional y los valores formaban parte de la investigación. </a:t>
            </a:r>
          </a:p>
          <a:p>
            <a:pPr marL="285750" indent="-285750">
              <a:buFontTx/>
              <a:buChar char="-"/>
            </a:pPr>
            <a:endParaRPr lang="es-419" sz="1400" dirty="0"/>
          </a:p>
        </p:txBody>
      </p:sp>
      <p:sp>
        <p:nvSpPr>
          <p:cNvPr id="47" name="Elipse 46"/>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2</a:t>
            </a:r>
            <a:endParaRPr lang="es-CO" sz="1200" dirty="0">
              <a:solidFill>
                <a:schemeClr val="bg1"/>
              </a:solidFill>
            </a:endParaRPr>
          </a:p>
        </p:txBody>
      </p:sp>
      <p:sp>
        <p:nvSpPr>
          <p:cNvPr id="28" name="Rectángulo 27"/>
          <p:cNvSpPr/>
          <p:nvPr/>
        </p:nvSpPr>
        <p:spPr>
          <a:xfrm>
            <a:off x="552794" y="1970901"/>
            <a:ext cx="2685159" cy="307777"/>
          </a:xfrm>
          <a:prstGeom prst="rect">
            <a:avLst/>
          </a:prstGeom>
        </p:spPr>
        <p:txBody>
          <a:bodyPr wrap="none">
            <a:spAutoFit/>
          </a:bodyPr>
          <a:lstStyle/>
          <a:p>
            <a:r>
              <a:rPr lang="es-MX" sz="1400" b="1" dirty="0"/>
              <a:t>El pragmatismo de Pierce y James</a:t>
            </a:r>
            <a:endParaRPr lang="es-MX" sz="1400" dirty="0"/>
          </a:p>
        </p:txBody>
      </p:sp>
      <p:sp>
        <p:nvSpPr>
          <p:cNvPr id="43" name="Rectángulo 42"/>
          <p:cNvSpPr/>
          <p:nvPr/>
        </p:nvSpPr>
        <p:spPr>
          <a:xfrm>
            <a:off x="228646" y="5217642"/>
            <a:ext cx="1810669"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modelo para ingresar al contenido.</a:t>
            </a:r>
            <a:endParaRPr lang="es-MX" sz="1200" i="1" dirty="0">
              <a:solidFill>
                <a:schemeClr val="tx1"/>
              </a:solidFill>
            </a:endParaRPr>
          </a:p>
        </p:txBody>
      </p:sp>
      <p:sp>
        <p:nvSpPr>
          <p:cNvPr id="39" name="Cheurón 38"/>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50"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a:t>El botón  de regreso muestra la pantalla anterior.</a:t>
            </a:r>
          </a:p>
          <a:p>
            <a:r>
              <a:rPr lang="es-419" sz="1100" dirty="0" smtClean="0"/>
              <a:t>N</a:t>
            </a:r>
            <a:r>
              <a:rPr lang="es-419" sz="1100" dirty="0"/>
              <a:t>° de internos: </a:t>
            </a:r>
            <a:r>
              <a:rPr lang="es-419" sz="1100" dirty="0" smtClean="0"/>
              <a:t>2</a:t>
            </a:r>
            <a:endParaRPr lang="es-MX" sz="1100" dirty="0"/>
          </a:p>
          <a:p>
            <a:endParaRPr lang="es-419" sz="1100" dirty="0"/>
          </a:p>
        </p:txBody>
      </p:sp>
      <p:grpSp>
        <p:nvGrpSpPr>
          <p:cNvPr id="51" name="Grupo 50"/>
          <p:cNvGrpSpPr/>
          <p:nvPr/>
        </p:nvGrpSpPr>
        <p:grpSpPr>
          <a:xfrm>
            <a:off x="301199" y="2643531"/>
            <a:ext cx="1752615" cy="1946237"/>
            <a:chOff x="-1147" y="2168251"/>
            <a:chExt cx="2087597" cy="2521185"/>
          </a:xfrm>
        </p:grpSpPr>
        <p:sp>
          <p:nvSpPr>
            <p:cNvPr id="52" name="Rectángulo 51"/>
            <p:cNvSpPr/>
            <p:nvPr/>
          </p:nvSpPr>
          <p:spPr>
            <a:xfrm>
              <a:off x="142457" y="2168251"/>
              <a:ext cx="1943993" cy="25011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3" name="Picture 4" descr="https://previews.123rf.com/images/ia64/ia640908/ia64090800036/5313693-Mano-humana-herramienta-de-trabajo-con-el-cincel-y-un-martillo-Foto-de-archivo.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684"/>
            <a:stretch/>
          </p:blipFill>
          <p:spPr bwMode="auto">
            <a:xfrm>
              <a:off x="897485" y="2188289"/>
              <a:ext cx="1183426" cy="199142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https://previews.123rf.com/images/gearstd/gearstd1608/gearstd160800090/62276543-Representaci-n-3D-de-signo-de-interrogaci-n-de-hormig-n-aislado-en-el-fondo-blanco--Foto-de-archiv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7" y="3343695"/>
              <a:ext cx="1345739" cy="1345741"/>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ángulo redondeado 45"/>
          <p:cNvSpPr/>
          <p:nvPr/>
        </p:nvSpPr>
        <p:spPr>
          <a:xfrm>
            <a:off x="0" y="1276436"/>
            <a:ext cx="3886240" cy="569409"/>
          </a:xfrm>
          <a:prstGeom prst="roundRect">
            <a:avLst>
              <a:gd name="adj" fmla="val 0"/>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49" name="Rectángulo 48"/>
          <p:cNvSpPr/>
          <p:nvPr/>
        </p:nvSpPr>
        <p:spPr>
          <a:xfrm>
            <a:off x="-17922" y="131825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solidFill>
                  <a:prstClr val="black"/>
                </a:solidFill>
              </a:rPr>
              <a:t>Los modelos epistémicos en investigación</a:t>
            </a:r>
          </a:p>
          <a:p>
            <a:pPr lvl="0">
              <a:lnSpc>
                <a:spcPct val="90000"/>
              </a:lnSpc>
              <a:spcBef>
                <a:spcPts val="1000"/>
              </a:spcBef>
            </a:pPr>
            <a:r>
              <a:rPr lang="es-419" sz="1100" b="1" dirty="0">
                <a:solidFill>
                  <a:srgbClr val="C00000"/>
                </a:solidFill>
              </a:rPr>
              <a:t>Subtema</a:t>
            </a:r>
            <a:r>
              <a:rPr lang="es-419" sz="1100" b="1" dirty="0"/>
              <a:t>: </a:t>
            </a:r>
            <a:r>
              <a:rPr lang="es-MX" sz="1100" b="1" dirty="0"/>
              <a:t>Origen, supuestos de implicaciones de cada </a:t>
            </a:r>
            <a:r>
              <a:rPr lang="es-MX" sz="1100" b="1" dirty="0" smtClean="0"/>
              <a:t>modelo</a:t>
            </a:r>
            <a:endParaRPr lang="es-MX" sz="1100" b="1" dirty="0"/>
          </a:p>
        </p:txBody>
      </p:sp>
    </p:spTree>
    <p:extLst>
      <p:ext uri="{BB962C8B-B14F-4D97-AF65-F5344CB8AC3E}">
        <p14:creationId xmlns:p14="http://schemas.microsoft.com/office/powerpoint/2010/main" val="2169955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6" descr="https://previews.123rf.com/images/belchonock/belchonock1411/belchonock141101927/33284211-Libro-abierto-en-la-mesa-de-madera-sobre-fondo-natural-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t="12439"/>
          <a:stretch/>
        </p:blipFill>
        <p:spPr bwMode="auto">
          <a:xfrm>
            <a:off x="0" y="1276436"/>
            <a:ext cx="9637532" cy="5621534"/>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fundamentación en los modelos epistémicos.</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a:solidFill>
            <a:srgbClr val="FFFFFF">
              <a:alpha val="50196"/>
            </a:srgbClr>
          </a:solidFill>
        </p:spPr>
        <p:txBody>
          <a:bodyPr anchor="ctr"/>
          <a:lstStyle/>
          <a:p>
            <a:r>
              <a:rPr lang="es-419" sz="1100" dirty="0" smtClean="0"/>
              <a:t>Poner en distinto orden de aparición las opciones de respuesta.</a:t>
            </a:r>
            <a:endParaRPr lang="es-MX" sz="1100"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7" name="Rectángulo redondeado 16"/>
          <p:cNvSpPr/>
          <p:nvPr/>
        </p:nvSpPr>
        <p:spPr>
          <a:xfrm>
            <a:off x="113829" y="1918324"/>
            <a:ext cx="9473556" cy="3448753"/>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4" name="CuadroTexto 13"/>
          <p:cNvSpPr txBox="1"/>
          <p:nvPr/>
        </p:nvSpPr>
        <p:spPr>
          <a:xfrm>
            <a:off x="1042014" y="1955597"/>
            <a:ext cx="8235461" cy="954107"/>
          </a:xfrm>
          <a:prstGeom prst="rect">
            <a:avLst/>
          </a:prstGeom>
          <a:noFill/>
        </p:spPr>
        <p:txBody>
          <a:bodyPr wrap="square" rtlCol="0">
            <a:spAutoFit/>
          </a:bodyPr>
          <a:lstStyle/>
          <a:p>
            <a:r>
              <a:rPr lang="es-419" sz="1400" dirty="0" smtClean="0"/>
              <a:t>A continuación encontrará algunos de los modelos epistémicos tratados anteriormente, para que compruebe su proceso de estudio. </a:t>
            </a:r>
          </a:p>
          <a:p>
            <a:endParaRPr lang="es-419" sz="1400" i="1" dirty="0" smtClean="0"/>
          </a:p>
          <a:p>
            <a:r>
              <a:rPr lang="es-419" sz="1400" i="1" dirty="0" smtClean="0"/>
              <a:t>Arrastre la respuesta al modelo que le corresponde .</a:t>
            </a:r>
            <a:endParaRPr lang="es-MX" sz="1400" i="1" dirty="0"/>
          </a:p>
        </p:txBody>
      </p:sp>
      <p:sp>
        <p:nvSpPr>
          <p:cNvPr id="15" name="Marcador de texto 4"/>
          <p:cNvSpPr txBox="1">
            <a:spLocks/>
          </p:cNvSpPr>
          <p:nvPr/>
        </p:nvSpPr>
        <p:spPr>
          <a:xfrm>
            <a:off x="9672292" y="1441819"/>
            <a:ext cx="2519708" cy="302858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Tipo de actividad: Arrastre (</a:t>
            </a:r>
            <a:r>
              <a:rPr lang="es-419" sz="1100" i="1" dirty="0" smtClean="0"/>
              <a:t>drag and drop</a:t>
            </a:r>
            <a:r>
              <a:rPr lang="es-419" sz="1100" dirty="0" smtClean="0"/>
              <a:t>)</a:t>
            </a:r>
          </a:p>
          <a:p>
            <a:r>
              <a:rPr lang="es-419" sz="1100" dirty="0" smtClean="0"/>
              <a:t>El usuario deberá deslizar  opción de respuesta al modelo epistémico que le corresponde.</a:t>
            </a:r>
          </a:p>
          <a:p>
            <a:r>
              <a:rPr lang="es-419" sz="1100" dirty="0" smtClean="0"/>
              <a:t>Para poder corroborar, el usuario deberá hacer clic en el botón “Verificar” para recibir la realimentación respectiva.</a:t>
            </a:r>
          </a:p>
          <a:p>
            <a:r>
              <a:rPr lang="es-419" sz="1100" dirty="0" smtClean="0"/>
              <a:t>En esta página se activa el botón “Volver al menú” el cual lleva a la diapositiva 8.</a:t>
            </a:r>
          </a:p>
        </p:txBody>
      </p:sp>
      <p:sp>
        <p:nvSpPr>
          <p:cNvPr id="18" name="Rectángulo 17"/>
          <p:cNvSpPr/>
          <p:nvPr/>
        </p:nvSpPr>
        <p:spPr>
          <a:xfrm>
            <a:off x="1042014"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419" sz="1400" dirty="0"/>
              <a:t>Estructuralismo</a:t>
            </a:r>
            <a:endParaRPr lang="es-MX" sz="1400" dirty="0"/>
          </a:p>
        </p:txBody>
      </p:sp>
      <p:sp>
        <p:nvSpPr>
          <p:cNvPr id="19" name="Rectángulo 18"/>
          <p:cNvSpPr/>
          <p:nvPr/>
        </p:nvSpPr>
        <p:spPr>
          <a:xfrm>
            <a:off x="2633579"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419" sz="1400" dirty="0" smtClean="0"/>
              <a:t>Positivismo</a:t>
            </a:r>
            <a:endParaRPr lang="es-MX" sz="1400" dirty="0"/>
          </a:p>
        </p:txBody>
      </p:sp>
      <p:sp>
        <p:nvSpPr>
          <p:cNvPr id="20" name="Rectángulo 19"/>
          <p:cNvSpPr/>
          <p:nvPr/>
        </p:nvSpPr>
        <p:spPr>
          <a:xfrm>
            <a:off x="4225144"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CO" sz="1400" dirty="0" smtClean="0"/>
              <a:t>Materialismo </a:t>
            </a:r>
          </a:p>
          <a:p>
            <a:pPr algn="ctr"/>
            <a:r>
              <a:rPr lang="es-CO" sz="1400" dirty="0" smtClean="0"/>
              <a:t>dialéctico</a:t>
            </a:r>
            <a:endParaRPr lang="es-MX" sz="1400" dirty="0"/>
          </a:p>
        </p:txBody>
      </p:sp>
      <p:sp>
        <p:nvSpPr>
          <p:cNvPr id="21" name="Rectángulo 20"/>
          <p:cNvSpPr/>
          <p:nvPr/>
        </p:nvSpPr>
        <p:spPr>
          <a:xfrm>
            <a:off x="5816709"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CO" sz="1400" dirty="0" smtClean="0"/>
              <a:t>Pragmatismo  </a:t>
            </a:r>
          </a:p>
          <a:p>
            <a:pPr algn="ctr"/>
            <a:r>
              <a:rPr lang="es-CO" sz="1400" dirty="0" smtClean="0"/>
              <a:t>Sociologista</a:t>
            </a:r>
            <a:endParaRPr lang="es-MX" sz="1400" dirty="0"/>
          </a:p>
        </p:txBody>
      </p:sp>
      <p:sp>
        <p:nvSpPr>
          <p:cNvPr id="22" name="Rectángulo 21"/>
          <p:cNvSpPr/>
          <p:nvPr/>
        </p:nvSpPr>
        <p:spPr>
          <a:xfrm>
            <a:off x="7408274"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419" sz="1400" dirty="0" smtClean="0"/>
              <a:t>Pragmatismo</a:t>
            </a:r>
            <a:endParaRPr lang="es-MX" sz="1400" dirty="0"/>
          </a:p>
        </p:txBody>
      </p:sp>
      <p:sp>
        <p:nvSpPr>
          <p:cNvPr id="2" name="Rectángulo redondeado 1"/>
          <p:cNvSpPr/>
          <p:nvPr/>
        </p:nvSpPr>
        <p:spPr>
          <a:xfrm>
            <a:off x="2553439" y="4031141"/>
            <a:ext cx="4499429" cy="1256074"/>
          </a:xfrm>
          <a:prstGeom prst="roundRect">
            <a:avLst/>
          </a:prstGeom>
          <a:solidFill>
            <a:srgbClr val="FFFFFF">
              <a:alpha val="4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dirty="0" smtClean="0">
                <a:solidFill>
                  <a:schemeClr val="tx1"/>
                </a:solidFill>
              </a:rPr>
              <a:t>Su concepto básico está definido un </a:t>
            </a:r>
            <a:r>
              <a:rPr lang="es-CO" sz="1400" dirty="0">
                <a:solidFill>
                  <a:schemeClr val="tx1"/>
                </a:solidFill>
              </a:rPr>
              <a:t>conjunto de elementos que conforman una unidad, de modo tal que hay una ley que determina la composición interna de dicha unidad, y la modificación de una de las partes implica la modificación de las otras. </a:t>
            </a:r>
            <a:endParaRPr lang="es-MX" sz="1400" dirty="0">
              <a:solidFill>
                <a:schemeClr val="tx1"/>
              </a:solidFill>
            </a:endParaRPr>
          </a:p>
        </p:txBody>
      </p:sp>
      <p:cxnSp>
        <p:nvCxnSpPr>
          <p:cNvPr id="25" name="Conector recto de flecha 24"/>
          <p:cNvCxnSpPr/>
          <p:nvPr/>
        </p:nvCxnSpPr>
        <p:spPr>
          <a:xfrm flipH="1" flipV="1">
            <a:off x="2032000" y="3642700"/>
            <a:ext cx="1861579" cy="21258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ángulo redondeado 22"/>
          <p:cNvSpPr/>
          <p:nvPr/>
        </p:nvSpPr>
        <p:spPr>
          <a:xfrm>
            <a:off x="0" y="1276436"/>
            <a:ext cx="3886240" cy="569409"/>
          </a:xfrm>
          <a:prstGeom prst="roundRect">
            <a:avLst>
              <a:gd name="adj" fmla="val 0"/>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2" name="Rectángulo 11"/>
          <p:cNvSpPr/>
          <p:nvPr/>
        </p:nvSpPr>
        <p:spPr>
          <a:xfrm>
            <a:off x="0" y="1293693"/>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solidFill>
                  <a:prstClr val="black"/>
                </a:solidFill>
              </a:rPr>
              <a:t>Los modelos epistémicos en investigación</a:t>
            </a:r>
          </a:p>
          <a:p>
            <a:pPr lvl="0">
              <a:lnSpc>
                <a:spcPct val="90000"/>
              </a:lnSpc>
              <a:spcBef>
                <a:spcPts val="1000"/>
              </a:spcBef>
            </a:pPr>
            <a:r>
              <a:rPr lang="es-419" sz="1100" b="1" dirty="0" smtClean="0">
                <a:solidFill>
                  <a:srgbClr val="C00000"/>
                </a:solidFill>
              </a:rPr>
              <a:t>Subtema</a:t>
            </a:r>
            <a:r>
              <a:rPr lang="es-419" sz="1100" b="1" dirty="0">
                <a:solidFill>
                  <a:prstClr val="white">
                    <a:lumMod val="50000"/>
                  </a:prstClr>
                </a:solidFill>
              </a:rPr>
              <a:t>: </a:t>
            </a:r>
            <a:r>
              <a:rPr lang="es-CO" sz="1100" b="1" dirty="0" smtClean="0">
                <a:solidFill>
                  <a:prstClr val="black"/>
                </a:solidFill>
              </a:rPr>
              <a:t>Reto</a:t>
            </a:r>
            <a:endParaRPr lang="es-MX" sz="1100" b="1" dirty="0">
              <a:solidFill>
                <a:prstClr val="black"/>
              </a:solidFill>
            </a:endParaRPr>
          </a:p>
        </p:txBody>
      </p:sp>
    </p:spTree>
    <p:extLst>
      <p:ext uri="{BB962C8B-B14F-4D97-AF65-F5344CB8AC3E}">
        <p14:creationId xmlns:p14="http://schemas.microsoft.com/office/powerpoint/2010/main" val="27903117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fundamentación en los modelos epistémicos.</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r>
              <a:rPr lang="es-CO" dirty="0"/>
              <a:t/>
            </a:r>
            <a:br>
              <a:rPr lang="es-CO" dirty="0"/>
            </a:br>
            <a:endParaRPr lang="es-CO" dirty="0" smtClean="0"/>
          </a:p>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7" name="Rectángulo redondeado 16"/>
          <p:cNvSpPr/>
          <p:nvPr/>
        </p:nvSpPr>
        <p:spPr>
          <a:xfrm>
            <a:off x="113829" y="1918324"/>
            <a:ext cx="9473556" cy="3448753"/>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5" name="Marcador de texto 4"/>
          <p:cNvSpPr txBox="1">
            <a:spLocks/>
          </p:cNvSpPr>
          <p:nvPr/>
        </p:nvSpPr>
        <p:spPr>
          <a:xfrm>
            <a:off x="9672292" y="1441819"/>
            <a:ext cx="2519708" cy="302858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Tipo de actividad: Arrastre (</a:t>
            </a:r>
            <a:r>
              <a:rPr lang="es-419" sz="1100" i="1" dirty="0" smtClean="0"/>
              <a:t>drag and drop</a:t>
            </a:r>
            <a:r>
              <a:rPr lang="es-419" sz="1100" dirty="0" smtClean="0"/>
              <a:t>)</a:t>
            </a:r>
          </a:p>
          <a:p>
            <a:r>
              <a:rPr lang="es-419" sz="1100" dirty="0" smtClean="0"/>
              <a:t>El usuario deberá deslizar  opción de respuesta al modelo epistémico que le corresponde.</a:t>
            </a:r>
          </a:p>
          <a:p>
            <a:r>
              <a:rPr lang="es-419" sz="1100" dirty="0" smtClean="0"/>
              <a:t>Para poder corroborar, el usuario deberá hacer clic en el botón “Verificar” para recibir la realimentación respectiva.</a:t>
            </a:r>
          </a:p>
          <a:p>
            <a:r>
              <a:rPr lang="es-419" sz="1100" dirty="0" smtClean="0"/>
              <a:t>En esta página se activa el botón “Volver al menú” el cual lleva a la diapositiva 8.</a:t>
            </a:r>
          </a:p>
        </p:txBody>
      </p:sp>
      <p:sp>
        <p:nvSpPr>
          <p:cNvPr id="18" name="Rectángulo 17"/>
          <p:cNvSpPr/>
          <p:nvPr/>
        </p:nvSpPr>
        <p:spPr>
          <a:xfrm>
            <a:off x="1042014"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419" sz="1400" dirty="0"/>
              <a:t>Estructuralismo</a:t>
            </a:r>
            <a:endParaRPr lang="es-MX" sz="1400" dirty="0"/>
          </a:p>
        </p:txBody>
      </p:sp>
      <p:sp>
        <p:nvSpPr>
          <p:cNvPr id="19" name="Rectángulo 18"/>
          <p:cNvSpPr/>
          <p:nvPr/>
        </p:nvSpPr>
        <p:spPr>
          <a:xfrm>
            <a:off x="2633579"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419" sz="1400" dirty="0" smtClean="0"/>
              <a:t>Positivismo</a:t>
            </a:r>
            <a:endParaRPr lang="es-MX" sz="1400" dirty="0"/>
          </a:p>
        </p:txBody>
      </p:sp>
      <p:sp>
        <p:nvSpPr>
          <p:cNvPr id="20" name="Rectángulo 19"/>
          <p:cNvSpPr/>
          <p:nvPr/>
        </p:nvSpPr>
        <p:spPr>
          <a:xfrm>
            <a:off x="4225144"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CO" sz="1400" dirty="0" smtClean="0"/>
              <a:t>Materialismo </a:t>
            </a:r>
          </a:p>
          <a:p>
            <a:pPr algn="ctr"/>
            <a:r>
              <a:rPr lang="es-CO" sz="1400" dirty="0" smtClean="0"/>
              <a:t>dialéctico</a:t>
            </a:r>
            <a:endParaRPr lang="es-MX" sz="1400" dirty="0"/>
          </a:p>
        </p:txBody>
      </p:sp>
      <p:sp>
        <p:nvSpPr>
          <p:cNvPr id="21" name="Rectángulo 20"/>
          <p:cNvSpPr/>
          <p:nvPr/>
        </p:nvSpPr>
        <p:spPr>
          <a:xfrm>
            <a:off x="5816709"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CO" sz="1400" dirty="0" smtClean="0"/>
              <a:t>Pragmatismo  </a:t>
            </a:r>
          </a:p>
          <a:p>
            <a:pPr algn="ctr"/>
            <a:r>
              <a:rPr lang="es-CO" sz="1400" dirty="0" smtClean="0"/>
              <a:t>Sociologista</a:t>
            </a:r>
            <a:endParaRPr lang="es-MX" sz="1400" dirty="0"/>
          </a:p>
        </p:txBody>
      </p:sp>
      <p:sp>
        <p:nvSpPr>
          <p:cNvPr id="22" name="Rectángulo 21"/>
          <p:cNvSpPr/>
          <p:nvPr/>
        </p:nvSpPr>
        <p:spPr>
          <a:xfrm>
            <a:off x="7408274"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419" sz="1400" dirty="0" smtClean="0"/>
              <a:t>Pragmatismo</a:t>
            </a:r>
            <a:endParaRPr lang="es-MX" sz="1400" dirty="0"/>
          </a:p>
        </p:txBody>
      </p:sp>
      <p:sp>
        <p:nvSpPr>
          <p:cNvPr id="2" name="Rectángulo redondeado 1"/>
          <p:cNvSpPr/>
          <p:nvPr/>
        </p:nvSpPr>
        <p:spPr>
          <a:xfrm>
            <a:off x="2553439" y="4031141"/>
            <a:ext cx="4499429" cy="1256074"/>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400" dirty="0" smtClean="0">
                <a:solidFill>
                  <a:schemeClr val="tx1"/>
                </a:solidFill>
              </a:rPr>
              <a:t>Centra la </a:t>
            </a:r>
            <a:r>
              <a:rPr lang="es-MX" sz="1400" dirty="0">
                <a:solidFill>
                  <a:schemeClr val="tx1"/>
                </a:solidFill>
              </a:rPr>
              <a:t>importancia de los hechos por encima de las ideas, </a:t>
            </a:r>
            <a:r>
              <a:rPr lang="es-MX" sz="1400" dirty="0" smtClean="0">
                <a:solidFill>
                  <a:schemeClr val="tx1"/>
                </a:solidFill>
              </a:rPr>
              <a:t>en donde la experimentación en vez de los </a:t>
            </a:r>
            <a:r>
              <a:rPr lang="es-MX" sz="1400" dirty="0">
                <a:solidFill>
                  <a:schemeClr val="tx1"/>
                </a:solidFill>
              </a:rPr>
              <a:t>desarrollos </a:t>
            </a:r>
            <a:r>
              <a:rPr lang="es-MX" sz="1400" dirty="0" smtClean="0">
                <a:solidFill>
                  <a:schemeClr val="tx1"/>
                </a:solidFill>
              </a:rPr>
              <a:t>fundamentalmente teóricos. </a:t>
            </a:r>
            <a:endParaRPr lang="es-MX" sz="1400" dirty="0">
              <a:solidFill>
                <a:schemeClr val="tx1"/>
              </a:solidFill>
            </a:endParaRPr>
          </a:p>
        </p:txBody>
      </p:sp>
      <p:cxnSp>
        <p:nvCxnSpPr>
          <p:cNvPr id="25" name="Conector recto de flecha 24"/>
          <p:cNvCxnSpPr/>
          <p:nvPr/>
        </p:nvCxnSpPr>
        <p:spPr>
          <a:xfrm flipH="1" flipV="1">
            <a:off x="3468914" y="3657600"/>
            <a:ext cx="424666" cy="19768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ángulo redondeado 22"/>
          <p:cNvSpPr/>
          <p:nvPr/>
        </p:nvSpPr>
        <p:spPr>
          <a:xfrm>
            <a:off x="0" y="1276436"/>
            <a:ext cx="3886240" cy="569409"/>
          </a:xfrm>
          <a:prstGeom prst="roundRect">
            <a:avLst>
              <a:gd name="adj" fmla="val 0"/>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4" name="Rectángulo 23"/>
          <p:cNvSpPr/>
          <p:nvPr/>
        </p:nvSpPr>
        <p:spPr>
          <a:xfrm>
            <a:off x="0" y="1293693"/>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solidFill>
                  <a:prstClr val="black"/>
                </a:solidFill>
              </a:rPr>
              <a:t>Los modelos epistémicos en investigación</a:t>
            </a:r>
          </a:p>
          <a:p>
            <a:pPr lvl="0">
              <a:lnSpc>
                <a:spcPct val="90000"/>
              </a:lnSpc>
              <a:spcBef>
                <a:spcPts val="1000"/>
              </a:spcBef>
            </a:pPr>
            <a:r>
              <a:rPr lang="es-419" sz="1100" b="1" dirty="0" smtClean="0">
                <a:solidFill>
                  <a:srgbClr val="C00000"/>
                </a:solidFill>
              </a:rPr>
              <a:t>Subtema</a:t>
            </a:r>
            <a:r>
              <a:rPr lang="es-419" sz="1100" b="1" dirty="0">
                <a:solidFill>
                  <a:prstClr val="white">
                    <a:lumMod val="50000"/>
                  </a:prstClr>
                </a:solidFill>
              </a:rPr>
              <a:t>: </a:t>
            </a:r>
            <a:r>
              <a:rPr lang="es-CO" sz="1100" b="1" dirty="0" smtClean="0">
                <a:solidFill>
                  <a:prstClr val="black"/>
                </a:solidFill>
              </a:rPr>
              <a:t>Reto</a:t>
            </a:r>
            <a:endParaRPr lang="es-MX" sz="1100" b="1" dirty="0">
              <a:solidFill>
                <a:prstClr val="black"/>
              </a:solidFill>
            </a:endParaRPr>
          </a:p>
        </p:txBody>
      </p:sp>
      <p:sp>
        <p:nvSpPr>
          <p:cNvPr id="26" name="CuadroTexto 25"/>
          <p:cNvSpPr txBox="1"/>
          <p:nvPr/>
        </p:nvSpPr>
        <p:spPr>
          <a:xfrm>
            <a:off x="1042014" y="1955597"/>
            <a:ext cx="8235461" cy="954107"/>
          </a:xfrm>
          <a:prstGeom prst="rect">
            <a:avLst/>
          </a:prstGeom>
          <a:noFill/>
        </p:spPr>
        <p:txBody>
          <a:bodyPr wrap="square" rtlCol="0">
            <a:spAutoFit/>
          </a:bodyPr>
          <a:lstStyle/>
          <a:p>
            <a:r>
              <a:rPr lang="es-419" sz="1400" dirty="0" smtClean="0"/>
              <a:t>A continuación encontrará algunos de los modelos epistémicos tratados anteriormente, para que compruebe su proceso de estudio. </a:t>
            </a:r>
          </a:p>
          <a:p>
            <a:endParaRPr lang="es-419" sz="1400" i="1" dirty="0" smtClean="0"/>
          </a:p>
          <a:p>
            <a:r>
              <a:rPr lang="es-419" sz="1400" i="1" dirty="0" smtClean="0"/>
              <a:t>Arrastre la respuesta al modelo que le corresponde .</a:t>
            </a:r>
            <a:endParaRPr lang="es-MX" sz="1400" i="1" dirty="0"/>
          </a:p>
        </p:txBody>
      </p:sp>
    </p:spTree>
    <p:extLst>
      <p:ext uri="{BB962C8B-B14F-4D97-AF65-F5344CB8AC3E}">
        <p14:creationId xmlns:p14="http://schemas.microsoft.com/office/powerpoint/2010/main" val="29441522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fundamentación en los modelos epistémicos.</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r>
              <a:rPr lang="es-CO" dirty="0"/>
              <a:t/>
            </a:r>
            <a:br>
              <a:rPr lang="es-CO" dirty="0"/>
            </a:br>
            <a:endParaRPr lang="es-CO" dirty="0" smtClean="0"/>
          </a:p>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7" name="Rectángulo redondeado 16"/>
          <p:cNvSpPr/>
          <p:nvPr/>
        </p:nvSpPr>
        <p:spPr>
          <a:xfrm>
            <a:off x="113829" y="1918324"/>
            <a:ext cx="9473556" cy="3448753"/>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5" name="Marcador de texto 4"/>
          <p:cNvSpPr txBox="1">
            <a:spLocks/>
          </p:cNvSpPr>
          <p:nvPr/>
        </p:nvSpPr>
        <p:spPr>
          <a:xfrm>
            <a:off x="9672292" y="1441819"/>
            <a:ext cx="2519708" cy="302858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Tipo de actividad: Arrastre (</a:t>
            </a:r>
            <a:r>
              <a:rPr lang="es-419" sz="1100" i="1" dirty="0" smtClean="0"/>
              <a:t>drag and drop</a:t>
            </a:r>
            <a:r>
              <a:rPr lang="es-419" sz="1100" dirty="0" smtClean="0"/>
              <a:t>)</a:t>
            </a:r>
          </a:p>
          <a:p>
            <a:r>
              <a:rPr lang="es-419" sz="1100" dirty="0" smtClean="0"/>
              <a:t>El usuario deberá deslizar  opción de respuesta al modelo epistémico que le corresponde.</a:t>
            </a:r>
          </a:p>
          <a:p>
            <a:r>
              <a:rPr lang="es-419" sz="1100" dirty="0" smtClean="0"/>
              <a:t>Para poder corroborar, el usuario deberá hacer clic en el botón “Verificar” para recibir la realimentación respectiva.</a:t>
            </a:r>
          </a:p>
          <a:p>
            <a:r>
              <a:rPr lang="es-419" sz="1100" dirty="0" smtClean="0"/>
              <a:t>En esta página se activa el botón “Volver al menú” el cual lleva a la diapositiva 8.</a:t>
            </a:r>
          </a:p>
        </p:txBody>
      </p:sp>
      <p:sp>
        <p:nvSpPr>
          <p:cNvPr id="18" name="Rectángulo 17"/>
          <p:cNvSpPr/>
          <p:nvPr/>
        </p:nvSpPr>
        <p:spPr>
          <a:xfrm>
            <a:off x="1042014"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419" sz="1400" dirty="0"/>
              <a:t>Estructuralismo</a:t>
            </a:r>
            <a:endParaRPr lang="es-MX" sz="1400" dirty="0"/>
          </a:p>
        </p:txBody>
      </p:sp>
      <p:sp>
        <p:nvSpPr>
          <p:cNvPr id="19" name="Rectángulo 18"/>
          <p:cNvSpPr/>
          <p:nvPr/>
        </p:nvSpPr>
        <p:spPr>
          <a:xfrm>
            <a:off x="2633579"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419" sz="1400" dirty="0" smtClean="0"/>
              <a:t>Positivismo</a:t>
            </a:r>
            <a:endParaRPr lang="es-MX" sz="1400" dirty="0"/>
          </a:p>
        </p:txBody>
      </p:sp>
      <p:sp>
        <p:nvSpPr>
          <p:cNvPr id="20" name="Rectángulo 19"/>
          <p:cNvSpPr/>
          <p:nvPr/>
        </p:nvSpPr>
        <p:spPr>
          <a:xfrm>
            <a:off x="4225144"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CO" sz="1400" dirty="0" smtClean="0"/>
              <a:t>Materialismo </a:t>
            </a:r>
          </a:p>
          <a:p>
            <a:pPr algn="ctr"/>
            <a:r>
              <a:rPr lang="es-CO" sz="1400" dirty="0" smtClean="0"/>
              <a:t>dialéctico</a:t>
            </a:r>
            <a:endParaRPr lang="es-MX" sz="1400" dirty="0"/>
          </a:p>
        </p:txBody>
      </p:sp>
      <p:sp>
        <p:nvSpPr>
          <p:cNvPr id="21" name="Rectángulo 20"/>
          <p:cNvSpPr/>
          <p:nvPr/>
        </p:nvSpPr>
        <p:spPr>
          <a:xfrm>
            <a:off x="5816709"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CO" sz="1400" dirty="0" smtClean="0"/>
              <a:t>Pragmatismo  </a:t>
            </a:r>
          </a:p>
          <a:p>
            <a:pPr algn="ctr"/>
            <a:r>
              <a:rPr lang="es-CO" sz="1400" dirty="0" smtClean="0"/>
              <a:t>Sociologista</a:t>
            </a:r>
            <a:endParaRPr lang="es-MX" sz="1400" dirty="0"/>
          </a:p>
        </p:txBody>
      </p:sp>
      <p:sp>
        <p:nvSpPr>
          <p:cNvPr id="22" name="Rectángulo 21"/>
          <p:cNvSpPr/>
          <p:nvPr/>
        </p:nvSpPr>
        <p:spPr>
          <a:xfrm>
            <a:off x="7408274"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419" sz="1400" dirty="0" smtClean="0"/>
              <a:t>Pragmatismo</a:t>
            </a:r>
            <a:endParaRPr lang="es-MX" sz="1400" dirty="0"/>
          </a:p>
        </p:txBody>
      </p:sp>
      <p:sp>
        <p:nvSpPr>
          <p:cNvPr id="2" name="Rectángulo redondeado 1"/>
          <p:cNvSpPr/>
          <p:nvPr/>
        </p:nvSpPr>
        <p:spPr>
          <a:xfrm>
            <a:off x="2553439" y="4031141"/>
            <a:ext cx="4499429" cy="1256074"/>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400" dirty="0" smtClean="0">
                <a:solidFill>
                  <a:schemeClr val="tx1"/>
                </a:solidFill>
              </a:rPr>
              <a:t>Una de sus planteamientos principales está fundamentado en el </a:t>
            </a:r>
            <a:r>
              <a:rPr lang="es-MX" sz="1400" dirty="0">
                <a:solidFill>
                  <a:schemeClr val="tx1"/>
                </a:solidFill>
              </a:rPr>
              <a:t>cambio como un proceso que obedece a contradicciones y </a:t>
            </a:r>
            <a:r>
              <a:rPr lang="es-MX" sz="1400" dirty="0" smtClean="0">
                <a:solidFill>
                  <a:schemeClr val="tx1"/>
                </a:solidFill>
              </a:rPr>
              <a:t>busca que el </a:t>
            </a:r>
            <a:r>
              <a:rPr lang="es-MX" sz="1400" dirty="0">
                <a:solidFill>
                  <a:schemeClr val="tx1"/>
                </a:solidFill>
              </a:rPr>
              <a:t>estudio de la sociedad </a:t>
            </a:r>
            <a:r>
              <a:rPr lang="es-MX" sz="1400" dirty="0" smtClean="0">
                <a:solidFill>
                  <a:schemeClr val="tx1"/>
                </a:solidFill>
              </a:rPr>
              <a:t>se realice partir </a:t>
            </a:r>
            <a:r>
              <a:rPr lang="es-MX" sz="1400" dirty="0">
                <a:solidFill>
                  <a:schemeClr val="tx1"/>
                </a:solidFill>
              </a:rPr>
              <a:t>de lo real y no de las ideas acerca de lo real.</a:t>
            </a:r>
          </a:p>
        </p:txBody>
      </p:sp>
      <p:cxnSp>
        <p:nvCxnSpPr>
          <p:cNvPr id="25" name="Conector recto de flecha 24"/>
          <p:cNvCxnSpPr/>
          <p:nvPr/>
        </p:nvCxnSpPr>
        <p:spPr>
          <a:xfrm flipV="1">
            <a:off x="4834939" y="3672114"/>
            <a:ext cx="0" cy="2032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ángulo redondeado 22"/>
          <p:cNvSpPr/>
          <p:nvPr/>
        </p:nvSpPr>
        <p:spPr>
          <a:xfrm>
            <a:off x="0" y="1276436"/>
            <a:ext cx="3886240" cy="569409"/>
          </a:xfrm>
          <a:prstGeom prst="roundRect">
            <a:avLst>
              <a:gd name="adj" fmla="val 0"/>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4" name="Rectángulo 23"/>
          <p:cNvSpPr/>
          <p:nvPr/>
        </p:nvSpPr>
        <p:spPr>
          <a:xfrm>
            <a:off x="0" y="1293693"/>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solidFill>
                  <a:prstClr val="black"/>
                </a:solidFill>
              </a:rPr>
              <a:t>Los modelos epistémicos en investigación</a:t>
            </a:r>
          </a:p>
          <a:p>
            <a:pPr lvl="0">
              <a:lnSpc>
                <a:spcPct val="90000"/>
              </a:lnSpc>
              <a:spcBef>
                <a:spcPts val="1000"/>
              </a:spcBef>
            </a:pPr>
            <a:r>
              <a:rPr lang="es-419" sz="1100" b="1" dirty="0" smtClean="0">
                <a:solidFill>
                  <a:srgbClr val="C00000"/>
                </a:solidFill>
              </a:rPr>
              <a:t>Subtema</a:t>
            </a:r>
            <a:r>
              <a:rPr lang="es-419" sz="1100" b="1" dirty="0">
                <a:solidFill>
                  <a:prstClr val="white">
                    <a:lumMod val="50000"/>
                  </a:prstClr>
                </a:solidFill>
              </a:rPr>
              <a:t>: </a:t>
            </a:r>
            <a:r>
              <a:rPr lang="es-CO" sz="1100" b="1" dirty="0" smtClean="0">
                <a:solidFill>
                  <a:prstClr val="black"/>
                </a:solidFill>
              </a:rPr>
              <a:t>Reto</a:t>
            </a:r>
            <a:endParaRPr lang="es-MX" sz="1100" b="1" dirty="0">
              <a:solidFill>
                <a:prstClr val="black"/>
              </a:solidFill>
            </a:endParaRPr>
          </a:p>
        </p:txBody>
      </p:sp>
      <p:sp>
        <p:nvSpPr>
          <p:cNvPr id="26" name="CuadroTexto 25"/>
          <p:cNvSpPr txBox="1"/>
          <p:nvPr/>
        </p:nvSpPr>
        <p:spPr>
          <a:xfrm>
            <a:off x="1042014" y="1955597"/>
            <a:ext cx="8235461" cy="954107"/>
          </a:xfrm>
          <a:prstGeom prst="rect">
            <a:avLst/>
          </a:prstGeom>
          <a:noFill/>
        </p:spPr>
        <p:txBody>
          <a:bodyPr wrap="square" rtlCol="0">
            <a:spAutoFit/>
          </a:bodyPr>
          <a:lstStyle/>
          <a:p>
            <a:r>
              <a:rPr lang="es-419" sz="1400" dirty="0" smtClean="0"/>
              <a:t>A continuación encontrará algunos de los modelos epistémicos tratados anteriormente, para que compruebe su proceso de estudio. </a:t>
            </a:r>
          </a:p>
          <a:p>
            <a:endParaRPr lang="es-419" sz="1400" i="1" dirty="0" smtClean="0"/>
          </a:p>
          <a:p>
            <a:r>
              <a:rPr lang="es-419" sz="1400" i="1" dirty="0" smtClean="0"/>
              <a:t>Arrastre la respuesta al modelo que le corresponde .</a:t>
            </a:r>
            <a:endParaRPr lang="es-MX" sz="1400" i="1" dirty="0"/>
          </a:p>
        </p:txBody>
      </p:sp>
    </p:spTree>
    <p:extLst>
      <p:ext uri="{BB962C8B-B14F-4D97-AF65-F5344CB8AC3E}">
        <p14:creationId xmlns:p14="http://schemas.microsoft.com/office/powerpoint/2010/main" val="1804347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fundamentación en los modelos epistémicos.</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r>
              <a:rPr lang="es-CO" dirty="0"/>
              <a:t/>
            </a:r>
            <a:br>
              <a:rPr lang="es-CO" dirty="0"/>
            </a:br>
            <a:endParaRPr lang="es-CO" dirty="0" smtClean="0"/>
          </a:p>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7" name="Rectángulo redondeado 16"/>
          <p:cNvSpPr/>
          <p:nvPr/>
        </p:nvSpPr>
        <p:spPr>
          <a:xfrm>
            <a:off x="113829" y="1918324"/>
            <a:ext cx="9473556" cy="3448753"/>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5" name="Marcador de texto 4"/>
          <p:cNvSpPr txBox="1">
            <a:spLocks/>
          </p:cNvSpPr>
          <p:nvPr/>
        </p:nvSpPr>
        <p:spPr>
          <a:xfrm>
            <a:off x="9672292" y="1441819"/>
            <a:ext cx="2519708" cy="302858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Tipo de actividad: Arrastre (</a:t>
            </a:r>
            <a:r>
              <a:rPr lang="es-419" sz="1100" i="1" dirty="0" smtClean="0"/>
              <a:t>drag and drop</a:t>
            </a:r>
            <a:r>
              <a:rPr lang="es-419" sz="1100" dirty="0" smtClean="0"/>
              <a:t>)</a:t>
            </a:r>
          </a:p>
          <a:p>
            <a:r>
              <a:rPr lang="es-419" sz="1100" dirty="0" smtClean="0"/>
              <a:t>El usuario deberá deslizar  opción de respuesta al modelo epistémico que le corresponde.</a:t>
            </a:r>
          </a:p>
          <a:p>
            <a:r>
              <a:rPr lang="es-419" sz="1100" dirty="0" smtClean="0"/>
              <a:t>Para poder corroborar, el usuario deberá hacer clic en el botón “Verificar” para recibir la realimentación respectiva.</a:t>
            </a:r>
          </a:p>
          <a:p>
            <a:r>
              <a:rPr lang="es-419" sz="1100" dirty="0" smtClean="0"/>
              <a:t>En esta página se activa el botón “Volver al menú” el cual lleva a la diapositiva 8.</a:t>
            </a:r>
          </a:p>
        </p:txBody>
      </p:sp>
      <p:sp>
        <p:nvSpPr>
          <p:cNvPr id="18" name="Rectángulo 17"/>
          <p:cNvSpPr/>
          <p:nvPr/>
        </p:nvSpPr>
        <p:spPr>
          <a:xfrm>
            <a:off x="1042014"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419" sz="1400" dirty="0"/>
              <a:t>Estructuralismo</a:t>
            </a:r>
            <a:endParaRPr lang="es-MX" sz="1400" dirty="0"/>
          </a:p>
        </p:txBody>
      </p:sp>
      <p:sp>
        <p:nvSpPr>
          <p:cNvPr id="19" name="Rectángulo 18"/>
          <p:cNvSpPr/>
          <p:nvPr/>
        </p:nvSpPr>
        <p:spPr>
          <a:xfrm>
            <a:off x="2633579"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419" sz="1400" dirty="0" smtClean="0"/>
              <a:t>Positivismo</a:t>
            </a:r>
            <a:endParaRPr lang="es-MX" sz="1400" dirty="0"/>
          </a:p>
        </p:txBody>
      </p:sp>
      <p:sp>
        <p:nvSpPr>
          <p:cNvPr id="20" name="Rectángulo 19"/>
          <p:cNvSpPr/>
          <p:nvPr/>
        </p:nvSpPr>
        <p:spPr>
          <a:xfrm>
            <a:off x="4225144"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CO" sz="1400" dirty="0" smtClean="0"/>
              <a:t>Materialismo </a:t>
            </a:r>
          </a:p>
          <a:p>
            <a:pPr algn="ctr"/>
            <a:r>
              <a:rPr lang="es-CO" sz="1400" dirty="0" smtClean="0"/>
              <a:t>dialéctico</a:t>
            </a:r>
            <a:endParaRPr lang="es-MX" sz="1400" dirty="0"/>
          </a:p>
        </p:txBody>
      </p:sp>
      <p:sp>
        <p:nvSpPr>
          <p:cNvPr id="21" name="Rectángulo 20"/>
          <p:cNvSpPr/>
          <p:nvPr/>
        </p:nvSpPr>
        <p:spPr>
          <a:xfrm>
            <a:off x="5816709"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CO" sz="1400" dirty="0" smtClean="0"/>
              <a:t>Pragmatismo  </a:t>
            </a:r>
          </a:p>
          <a:p>
            <a:pPr algn="ctr"/>
            <a:r>
              <a:rPr lang="es-CO" sz="1400" dirty="0" smtClean="0"/>
              <a:t>Sociologista</a:t>
            </a:r>
            <a:endParaRPr lang="es-MX" sz="1400" dirty="0"/>
          </a:p>
        </p:txBody>
      </p:sp>
      <p:sp>
        <p:nvSpPr>
          <p:cNvPr id="22" name="Rectángulo 21"/>
          <p:cNvSpPr/>
          <p:nvPr/>
        </p:nvSpPr>
        <p:spPr>
          <a:xfrm>
            <a:off x="7408274"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419" sz="1400" dirty="0" smtClean="0"/>
              <a:t>Pragmatismo</a:t>
            </a:r>
            <a:endParaRPr lang="es-MX" sz="1400" dirty="0"/>
          </a:p>
        </p:txBody>
      </p:sp>
      <p:sp>
        <p:nvSpPr>
          <p:cNvPr id="2" name="Rectángulo redondeado 1"/>
          <p:cNvSpPr/>
          <p:nvPr/>
        </p:nvSpPr>
        <p:spPr>
          <a:xfrm>
            <a:off x="2553439" y="4031141"/>
            <a:ext cx="4499429" cy="1256074"/>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400" dirty="0" smtClean="0">
                <a:solidFill>
                  <a:schemeClr val="tx1"/>
                </a:solidFill>
              </a:rPr>
              <a:t>Para este modelo, las </a:t>
            </a:r>
            <a:r>
              <a:rPr lang="es-MX" sz="1400" dirty="0">
                <a:solidFill>
                  <a:schemeClr val="tx1"/>
                </a:solidFill>
              </a:rPr>
              <a:t>teorías son relevantes </a:t>
            </a:r>
            <a:r>
              <a:rPr lang="es-MX" sz="1400" dirty="0" smtClean="0">
                <a:solidFill>
                  <a:schemeClr val="tx1"/>
                </a:solidFill>
              </a:rPr>
              <a:t>solo si </a:t>
            </a:r>
            <a:r>
              <a:rPr lang="es-MX" sz="1400" dirty="0">
                <a:solidFill>
                  <a:schemeClr val="tx1"/>
                </a:solidFill>
              </a:rPr>
              <a:t>guían la práctica y tienen la capacidad de generar resultados </a:t>
            </a:r>
            <a:r>
              <a:rPr lang="es-MX" sz="1400" dirty="0" smtClean="0">
                <a:solidFill>
                  <a:schemeClr val="tx1"/>
                </a:solidFill>
              </a:rPr>
              <a:t>deseados</a:t>
            </a:r>
            <a:r>
              <a:rPr lang="es-MX" sz="1400" dirty="0">
                <a:solidFill>
                  <a:schemeClr val="tx1"/>
                </a:solidFill>
              </a:rPr>
              <a:t> </a:t>
            </a:r>
            <a:r>
              <a:rPr lang="es-MX" sz="1400" dirty="0" smtClean="0">
                <a:solidFill>
                  <a:schemeClr val="tx1"/>
                </a:solidFill>
              </a:rPr>
              <a:t>para resolver </a:t>
            </a:r>
            <a:r>
              <a:rPr lang="es-MX" sz="1400" dirty="0">
                <a:solidFill>
                  <a:schemeClr val="tx1"/>
                </a:solidFill>
              </a:rPr>
              <a:t>los dilemas humanos y sociales. </a:t>
            </a:r>
          </a:p>
        </p:txBody>
      </p:sp>
      <p:cxnSp>
        <p:nvCxnSpPr>
          <p:cNvPr id="25" name="Conector recto de flecha 24"/>
          <p:cNvCxnSpPr/>
          <p:nvPr/>
        </p:nvCxnSpPr>
        <p:spPr>
          <a:xfrm flipV="1">
            <a:off x="4834939" y="3643086"/>
            <a:ext cx="1406204" cy="23222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ángulo redondeado 22"/>
          <p:cNvSpPr/>
          <p:nvPr/>
        </p:nvSpPr>
        <p:spPr>
          <a:xfrm>
            <a:off x="0" y="1276436"/>
            <a:ext cx="3886240" cy="569409"/>
          </a:xfrm>
          <a:prstGeom prst="roundRect">
            <a:avLst>
              <a:gd name="adj" fmla="val 0"/>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4" name="Rectángulo 23"/>
          <p:cNvSpPr/>
          <p:nvPr/>
        </p:nvSpPr>
        <p:spPr>
          <a:xfrm>
            <a:off x="0" y="1293693"/>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solidFill>
                  <a:prstClr val="black"/>
                </a:solidFill>
              </a:rPr>
              <a:t>Los modelos epistémicos en investigación</a:t>
            </a:r>
          </a:p>
          <a:p>
            <a:pPr lvl="0">
              <a:lnSpc>
                <a:spcPct val="90000"/>
              </a:lnSpc>
              <a:spcBef>
                <a:spcPts val="1000"/>
              </a:spcBef>
            </a:pPr>
            <a:r>
              <a:rPr lang="es-419" sz="1100" b="1" dirty="0" smtClean="0">
                <a:solidFill>
                  <a:srgbClr val="C00000"/>
                </a:solidFill>
              </a:rPr>
              <a:t>Subtema</a:t>
            </a:r>
            <a:r>
              <a:rPr lang="es-419" sz="1100" b="1" dirty="0">
                <a:solidFill>
                  <a:prstClr val="white">
                    <a:lumMod val="50000"/>
                  </a:prstClr>
                </a:solidFill>
              </a:rPr>
              <a:t>: </a:t>
            </a:r>
            <a:r>
              <a:rPr lang="es-CO" sz="1100" b="1" dirty="0" smtClean="0">
                <a:solidFill>
                  <a:prstClr val="black"/>
                </a:solidFill>
              </a:rPr>
              <a:t>Reto</a:t>
            </a:r>
            <a:endParaRPr lang="es-MX" sz="1100" b="1" dirty="0">
              <a:solidFill>
                <a:prstClr val="black"/>
              </a:solidFill>
            </a:endParaRPr>
          </a:p>
        </p:txBody>
      </p:sp>
      <p:sp>
        <p:nvSpPr>
          <p:cNvPr id="26" name="CuadroTexto 25"/>
          <p:cNvSpPr txBox="1"/>
          <p:nvPr/>
        </p:nvSpPr>
        <p:spPr>
          <a:xfrm>
            <a:off x="1042014" y="1955597"/>
            <a:ext cx="8235461" cy="954107"/>
          </a:xfrm>
          <a:prstGeom prst="rect">
            <a:avLst/>
          </a:prstGeom>
          <a:noFill/>
        </p:spPr>
        <p:txBody>
          <a:bodyPr wrap="square" rtlCol="0">
            <a:spAutoFit/>
          </a:bodyPr>
          <a:lstStyle/>
          <a:p>
            <a:r>
              <a:rPr lang="es-419" sz="1400" dirty="0" smtClean="0"/>
              <a:t>A continuación encontrará algunos de los modelos epistémicos tratados anteriormente, para que compruebe su proceso de estudio. </a:t>
            </a:r>
          </a:p>
          <a:p>
            <a:endParaRPr lang="es-419" sz="1400" i="1" dirty="0" smtClean="0"/>
          </a:p>
          <a:p>
            <a:r>
              <a:rPr lang="es-419" sz="1400" i="1" dirty="0" smtClean="0"/>
              <a:t>Arrastre la respuesta al modelo que le corresponde .</a:t>
            </a:r>
            <a:endParaRPr lang="es-MX" sz="1400" i="1" dirty="0"/>
          </a:p>
        </p:txBody>
      </p:sp>
    </p:spTree>
    <p:extLst>
      <p:ext uri="{BB962C8B-B14F-4D97-AF65-F5344CB8AC3E}">
        <p14:creationId xmlns:p14="http://schemas.microsoft.com/office/powerpoint/2010/main" val="7774233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fundamentación en los modelos epistémicos.</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r>
              <a:rPr lang="es-CO" dirty="0"/>
              <a:t/>
            </a:r>
            <a:br>
              <a:rPr lang="es-CO" dirty="0"/>
            </a:br>
            <a:endParaRPr lang="es-CO" dirty="0" smtClean="0"/>
          </a:p>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7" name="Rectángulo redondeado 16"/>
          <p:cNvSpPr/>
          <p:nvPr/>
        </p:nvSpPr>
        <p:spPr>
          <a:xfrm>
            <a:off x="113829" y="1918324"/>
            <a:ext cx="9473556" cy="3448753"/>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5" name="Marcador de texto 4"/>
          <p:cNvSpPr txBox="1">
            <a:spLocks/>
          </p:cNvSpPr>
          <p:nvPr/>
        </p:nvSpPr>
        <p:spPr>
          <a:xfrm>
            <a:off x="9672292" y="1441819"/>
            <a:ext cx="2519708" cy="302858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Tipo de actividad: Arrastre (</a:t>
            </a:r>
            <a:r>
              <a:rPr lang="es-419" sz="1100" i="1" dirty="0" smtClean="0"/>
              <a:t>drag and drop</a:t>
            </a:r>
            <a:r>
              <a:rPr lang="es-419" sz="1100" dirty="0" smtClean="0"/>
              <a:t>)</a:t>
            </a:r>
          </a:p>
          <a:p>
            <a:r>
              <a:rPr lang="es-419" sz="1100" dirty="0" smtClean="0"/>
              <a:t>El usuario deberá deslizar  opción de respuesta al modelo epistémico que le corresponde.</a:t>
            </a:r>
          </a:p>
          <a:p>
            <a:r>
              <a:rPr lang="es-419" sz="1100" dirty="0" smtClean="0"/>
              <a:t>Para poder corroborar, el usuario deberá hacer clic en el botón “Verificar” para recibir la realimentación respectiva.</a:t>
            </a:r>
          </a:p>
          <a:p>
            <a:r>
              <a:rPr lang="es-419" sz="1100" dirty="0" smtClean="0"/>
              <a:t>En esta página se activa el botón “Volver al menú” el cual lleva a la diapositiva 8.</a:t>
            </a:r>
          </a:p>
        </p:txBody>
      </p:sp>
      <p:sp>
        <p:nvSpPr>
          <p:cNvPr id="18" name="Rectángulo 17"/>
          <p:cNvSpPr/>
          <p:nvPr/>
        </p:nvSpPr>
        <p:spPr>
          <a:xfrm>
            <a:off x="1042014"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419" sz="1400" dirty="0"/>
              <a:t>Estructuralismo</a:t>
            </a:r>
            <a:endParaRPr lang="es-MX" sz="1400" dirty="0"/>
          </a:p>
        </p:txBody>
      </p:sp>
      <p:sp>
        <p:nvSpPr>
          <p:cNvPr id="19" name="Rectángulo 18"/>
          <p:cNvSpPr/>
          <p:nvPr/>
        </p:nvSpPr>
        <p:spPr>
          <a:xfrm>
            <a:off x="2633579"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419" sz="1400" dirty="0" smtClean="0"/>
              <a:t>Positivismo</a:t>
            </a:r>
            <a:endParaRPr lang="es-MX" sz="1400" dirty="0"/>
          </a:p>
        </p:txBody>
      </p:sp>
      <p:sp>
        <p:nvSpPr>
          <p:cNvPr id="20" name="Rectángulo 19"/>
          <p:cNvSpPr/>
          <p:nvPr/>
        </p:nvSpPr>
        <p:spPr>
          <a:xfrm>
            <a:off x="4225144"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CO" sz="1400" dirty="0" smtClean="0"/>
              <a:t>Materialismo </a:t>
            </a:r>
          </a:p>
          <a:p>
            <a:pPr algn="ctr"/>
            <a:r>
              <a:rPr lang="es-CO" sz="1400" dirty="0" smtClean="0"/>
              <a:t>dialéctico</a:t>
            </a:r>
            <a:endParaRPr lang="es-MX" sz="1400" dirty="0"/>
          </a:p>
        </p:txBody>
      </p:sp>
      <p:sp>
        <p:nvSpPr>
          <p:cNvPr id="21" name="Rectángulo 20"/>
          <p:cNvSpPr/>
          <p:nvPr/>
        </p:nvSpPr>
        <p:spPr>
          <a:xfrm>
            <a:off x="5816709"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CO" sz="1400" dirty="0" smtClean="0"/>
              <a:t>Pragmatismo  </a:t>
            </a:r>
          </a:p>
          <a:p>
            <a:pPr algn="ctr"/>
            <a:r>
              <a:rPr lang="es-CO" sz="1400" dirty="0" smtClean="0"/>
              <a:t>Sociologista</a:t>
            </a:r>
            <a:endParaRPr lang="es-MX" sz="1400" dirty="0"/>
          </a:p>
        </p:txBody>
      </p:sp>
      <p:sp>
        <p:nvSpPr>
          <p:cNvPr id="22" name="Rectángulo 21"/>
          <p:cNvSpPr/>
          <p:nvPr/>
        </p:nvSpPr>
        <p:spPr>
          <a:xfrm>
            <a:off x="7408274"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419" sz="1400" dirty="0" smtClean="0"/>
              <a:t>Pragmatismo</a:t>
            </a:r>
            <a:endParaRPr lang="es-MX" sz="1400" dirty="0"/>
          </a:p>
        </p:txBody>
      </p:sp>
      <p:sp>
        <p:nvSpPr>
          <p:cNvPr id="2" name="Rectángulo redondeado 1"/>
          <p:cNvSpPr/>
          <p:nvPr/>
        </p:nvSpPr>
        <p:spPr>
          <a:xfrm>
            <a:off x="2553439" y="4031141"/>
            <a:ext cx="4499429" cy="1256074"/>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400" dirty="0" smtClean="0">
                <a:solidFill>
                  <a:schemeClr val="tx1"/>
                </a:solidFill>
              </a:rPr>
              <a:t>Considera que los </a:t>
            </a:r>
            <a:r>
              <a:rPr lang="es-MX" sz="1400" dirty="0">
                <a:solidFill>
                  <a:schemeClr val="tx1"/>
                </a:solidFill>
              </a:rPr>
              <a:t>objetos del conocimiento </a:t>
            </a:r>
            <a:r>
              <a:rPr lang="es-MX" sz="1400" dirty="0" smtClean="0">
                <a:solidFill>
                  <a:schemeClr val="tx1"/>
                </a:solidFill>
              </a:rPr>
              <a:t>son definidos </a:t>
            </a:r>
            <a:r>
              <a:rPr lang="es-MX" sz="1400" dirty="0">
                <a:solidFill>
                  <a:schemeClr val="tx1"/>
                </a:solidFill>
              </a:rPr>
              <a:t>por operaciones activas, y el conocimiento </a:t>
            </a:r>
            <a:r>
              <a:rPr lang="es-MX" sz="1400" dirty="0" smtClean="0">
                <a:solidFill>
                  <a:schemeClr val="tx1"/>
                </a:solidFill>
              </a:rPr>
              <a:t>es un </a:t>
            </a:r>
            <a:r>
              <a:rPr lang="es-MX" sz="1400" dirty="0">
                <a:solidFill>
                  <a:schemeClr val="tx1"/>
                </a:solidFill>
              </a:rPr>
              <a:t>producto de la acción humana. </a:t>
            </a:r>
            <a:r>
              <a:rPr lang="es-MX" sz="1400" dirty="0" smtClean="0">
                <a:solidFill>
                  <a:schemeClr val="tx1"/>
                </a:solidFill>
              </a:rPr>
              <a:t>No establece una dicotomía </a:t>
            </a:r>
            <a:r>
              <a:rPr lang="es-MX" sz="1400" dirty="0">
                <a:solidFill>
                  <a:schemeClr val="tx1"/>
                </a:solidFill>
              </a:rPr>
              <a:t>entre teoría y práctica. </a:t>
            </a:r>
          </a:p>
        </p:txBody>
      </p:sp>
      <p:cxnSp>
        <p:nvCxnSpPr>
          <p:cNvPr id="25" name="Conector recto de flecha 24"/>
          <p:cNvCxnSpPr/>
          <p:nvPr/>
        </p:nvCxnSpPr>
        <p:spPr>
          <a:xfrm flipV="1">
            <a:off x="4834939" y="3657600"/>
            <a:ext cx="3293061" cy="21771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ángulo 22"/>
          <p:cNvSpPr/>
          <p:nvPr/>
        </p:nvSpPr>
        <p:spPr>
          <a:xfrm>
            <a:off x="7394358" y="5088780"/>
            <a:ext cx="1538515" cy="407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smtClean="0"/>
              <a:t>Verificar</a:t>
            </a:r>
            <a:endParaRPr lang="es-MX" dirty="0"/>
          </a:p>
        </p:txBody>
      </p:sp>
      <p:sp>
        <p:nvSpPr>
          <p:cNvPr id="24" name="Rectángulo redondeado 23"/>
          <p:cNvSpPr/>
          <p:nvPr/>
        </p:nvSpPr>
        <p:spPr>
          <a:xfrm>
            <a:off x="0" y="1276436"/>
            <a:ext cx="3886240" cy="569409"/>
          </a:xfrm>
          <a:prstGeom prst="roundRect">
            <a:avLst>
              <a:gd name="adj" fmla="val 0"/>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6" name="Rectángulo 25"/>
          <p:cNvSpPr/>
          <p:nvPr/>
        </p:nvSpPr>
        <p:spPr>
          <a:xfrm>
            <a:off x="0" y="1293693"/>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solidFill>
                  <a:prstClr val="black"/>
                </a:solidFill>
              </a:rPr>
              <a:t>Los modelos epistémicos en investigación</a:t>
            </a:r>
          </a:p>
          <a:p>
            <a:pPr lvl="0">
              <a:lnSpc>
                <a:spcPct val="90000"/>
              </a:lnSpc>
              <a:spcBef>
                <a:spcPts val="1000"/>
              </a:spcBef>
            </a:pPr>
            <a:r>
              <a:rPr lang="es-419" sz="1100" b="1" dirty="0" smtClean="0">
                <a:solidFill>
                  <a:srgbClr val="C00000"/>
                </a:solidFill>
              </a:rPr>
              <a:t>Subtema</a:t>
            </a:r>
            <a:r>
              <a:rPr lang="es-419" sz="1100" b="1" dirty="0">
                <a:solidFill>
                  <a:prstClr val="white">
                    <a:lumMod val="50000"/>
                  </a:prstClr>
                </a:solidFill>
              </a:rPr>
              <a:t>: </a:t>
            </a:r>
            <a:r>
              <a:rPr lang="es-CO" sz="1100" b="1" dirty="0" smtClean="0">
                <a:solidFill>
                  <a:prstClr val="black"/>
                </a:solidFill>
              </a:rPr>
              <a:t>Reto</a:t>
            </a:r>
            <a:endParaRPr lang="es-MX" sz="1100" b="1" dirty="0">
              <a:solidFill>
                <a:prstClr val="black"/>
              </a:solidFill>
            </a:endParaRPr>
          </a:p>
        </p:txBody>
      </p:sp>
      <p:sp>
        <p:nvSpPr>
          <p:cNvPr id="27" name="CuadroTexto 26"/>
          <p:cNvSpPr txBox="1"/>
          <p:nvPr/>
        </p:nvSpPr>
        <p:spPr>
          <a:xfrm>
            <a:off x="1042014" y="1955597"/>
            <a:ext cx="8235461" cy="954107"/>
          </a:xfrm>
          <a:prstGeom prst="rect">
            <a:avLst/>
          </a:prstGeom>
          <a:noFill/>
        </p:spPr>
        <p:txBody>
          <a:bodyPr wrap="square" rtlCol="0">
            <a:spAutoFit/>
          </a:bodyPr>
          <a:lstStyle/>
          <a:p>
            <a:r>
              <a:rPr lang="es-419" sz="1400" dirty="0" smtClean="0"/>
              <a:t>A continuación encontrará algunos de los modelos epistémicos tratados anteriormente, para que compruebe su proceso de estudio. </a:t>
            </a:r>
          </a:p>
          <a:p>
            <a:endParaRPr lang="es-419" sz="1400" i="1" dirty="0" smtClean="0"/>
          </a:p>
          <a:p>
            <a:r>
              <a:rPr lang="es-419" sz="1400" i="1" dirty="0" smtClean="0"/>
              <a:t>Arrastre la respuesta al modelo que le corresponde .</a:t>
            </a:r>
            <a:endParaRPr lang="es-MX" sz="1400" i="1" dirty="0"/>
          </a:p>
        </p:txBody>
      </p:sp>
    </p:spTree>
    <p:extLst>
      <p:ext uri="{BB962C8B-B14F-4D97-AF65-F5344CB8AC3E}">
        <p14:creationId xmlns:p14="http://schemas.microsoft.com/office/powerpoint/2010/main" val="3455932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half" idx="2"/>
          </p:nvPr>
        </p:nvSpPr>
        <p:spPr/>
        <p:txBody>
          <a:bodyPr/>
          <a:lstStyle/>
          <a:p>
            <a:endParaRPr lang="es-MX" dirty="0"/>
          </a:p>
        </p:txBody>
      </p:sp>
      <p:graphicFrame>
        <p:nvGraphicFramePr>
          <p:cNvPr id="7" name="Marcador de SmartArt 6"/>
          <p:cNvGraphicFramePr>
            <a:graphicFrameLocks noGrp="1"/>
          </p:cNvGraphicFramePr>
          <p:nvPr>
            <p:ph type="dgm" sz="quarter" idx="10"/>
            <p:extLst>
              <p:ext uri="{D42A27DB-BD31-4B8C-83A1-F6EECF244321}">
                <p14:modId xmlns:p14="http://schemas.microsoft.com/office/powerpoint/2010/main" val="4185466860"/>
              </p:ext>
            </p:extLst>
          </p:nvPr>
        </p:nvGraphicFramePr>
        <p:xfrm>
          <a:off x="420689" y="1592264"/>
          <a:ext cx="10609262" cy="39655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28" name="Conector recto 27"/>
          <p:cNvCxnSpPr/>
          <p:nvPr/>
        </p:nvCxnSpPr>
        <p:spPr>
          <a:xfrm>
            <a:off x="3333750" y="1400175"/>
            <a:ext cx="48196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31"/>
          <p:cNvCxnSpPr/>
          <p:nvPr/>
        </p:nvCxnSpPr>
        <p:spPr>
          <a:xfrm>
            <a:off x="3333750" y="1400175"/>
            <a:ext cx="0" cy="1920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ector recto 32"/>
          <p:cNvCxnSpPr/>
          <p:nvPr/>
        </p:nvCxnSpPr>
        <p:spPr>
          <a:xfrm>
            <a:off x="4895850" y="1400175"/>
            <a:ext cx="0" cy="1920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ector recto 33"/>
          <p:cNvCxnSpPr/>
          <p:nvPr/>
        </p:nvCxnSpPr>
        <p:spPr>
          <a:xfrm>
            <a:off x="6546850" y="1400175"/>
            <a:ext cx="0" cy="1920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ector recto 34"/>
          <p:cNvCxnSpPr/>
          <p:nvPr/>
        </p:nvCxnSpPr>
        <p:spPr>
          <a:xfrm>
            <a:off x="8134350" y="1400175"/>
            <a:ext cx="0" cy="1920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ector recto 35"/>
          <p:cNvCxnSpPr/>
          <p:nvPr/>
        </p:nvCxnSpPr>
        <p:spPr>
          <a:xfrm>
            <a:off x="5725319" y="1193206"/>
            <a:ext cx="0" cy="1920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upo 7"/>
          <p:cNvGrpSpPr/>
          <p:nvPr/>
        </p:nvGrpSpPr>
        <p:grpSpPr>
          <a:xfrm>
            <a:off x="5064831" y="628763"/>
            <a:ext cx="1320977" cy="660488"/>
            <a:chOff x="6295364" y="1320"/>
            <a:chExt cx="1320977" cy="660488"/>
          </a:xfrm>
        </p:grpSpPr>
        <p:sp>
          <p:nvSpPr>
            <p:cNvPr id="9" name="Rectángulo redondeado 8"/>
            <p:cNvSpPr/>
            <p:nvPr/>
          </p:nvSpPr>
          <p:spPr>
            <a:xfrm>
              <a:off x="6295364" y="1320"/>
              <a:ext cx="1320977" cy="660488"/>
            </a:xfrm>
            <a:prstGeom prst="roundRect">
              <a:avLst>
                <a:gd name="adj" fmla="val 10000"/>
              </a:avLst>
            </a:prstGeom>
            <a:solidFill>
              <a:schemeClr val="bg1">
                <a:alpha val="90000"/>
              </a:schemeClr>
            </a:solidFill>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0" name="Rectángulo 9"/>
            <p:cNvSpPr/>
            <p:nvPr/>
          </p:nvSpPr>
          <p:spPr>
            <a:xfrm>
              <a:off x="6314709" y="20665"/>
              <a:ext cx="1282287" cy="62179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145" tIns="11430" rIns="17145" bIns="11430" numCol="1" spcCol="1270" anchor="ctr" anchorCtr="0">
              <a:noAutofit/>
            </a:bodyPr>
            <a:lstStyle/>
            <a:p>
              <a:pPr lvl="0" algn="ctr" defTabSz="400050">
                <a:lnSpc>
                  <a:spcPct val="90000"/>
                </a:lnSpc>
                <a:spcBef>
                  <a:spcPct val="0"/>
                </a:spcBef>
                <a:spcAft>
                  <a:spcPct val="35000"/>
                </a:spcAft>
              </a:pPr>
              <a:r>
                <a:rPr lang="es-419" sz="900" kern="1200" dirty="0" smtClean="0"/>
                <a:t>Epistemología de la investigación</a:t>
              </a:r>
              <a:endParaRPr lang="es-MX" sz="900" kern="1200" dirty="0"/>
            </a:p>
          </p:txBody>
        </p:sp>
      </p:grpSp>
    </p:spTree>
    <p:extLst>
      <p:ext uri="{BB962C8B-B14F-4D97-AF65-F5344CB8AC3E}">
        <p14:creationId xmlns:p14="http://schemas.microsoft.com/office/powerpoint/2010/main" val="25289597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fundamentación en los modelos epistémicos.</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r>
              <a:rPr lang="es-MX" dirty="0" smtClean="0"/>
              <a:t>Identificador de imagen:</a:t>
            </a:r>
            <a:endParaRPr lang="es-CO" dirty="0"/>
          </a:p>
          <a:p>
            <a:r>
              <a:rPr lang="es-CO" dirty="0" smtClean="0"/>
              <a:t>Fuente</a:t>
            </a:r>
            <a:r>
              <a:rPr lang="es-CO" dirty="0"/>
              <a:t>: https://es.123rf.com</a:t>
            </a:r>
            <a:br>
              <a:rPr lang="es-CO" dirty="0"/>
            </a:br>
            <a:endParaRPr lang="es-CO" dirty="0" smtClean="0"/>
          </a:p>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solidFill>
                  <a:prstClr val="black"/>
                </a:solidFill>
              </a:rPr>
              <a:t>Los modelos epistémicos en investigación</a:t>
            </a:r>
          </a:p>
          <a:p>
            <a:pPr lvl="0">
              <a:lnSpc>
                <a:spcPct val="90000"/>
              </a:lnSpc>
              <a:spcBef>
                <a:spcPts val="1000"/>
              </a:spcBef>
            </a:pPr>
            <a:r>
              <a:rPr lang="es-419" sz="1100" b="1" dirty="0" smtClean="0">
                <a:solidFill>
                  <a:srgbClr val="C00000"/>
                </a:solidFill>
              </a:rPr>
              <a:t>Subtema</a:t>
            </a:r>
            <a:r>
              <a:rPr lang="es-419" sz="1100" b="1" dirty="0">
                <a:solidFill>
                  <a:prstClr val="white">
                    <a:lumMod val="50000"/>
                  </a:prstClr>
                </a:solidFill>
              </a:rPr>
              <a:t>: </a:t>
            </a:r>
            <a:r>
              <a:rPr lang="es-CO" sz="1100" b="1" dirty="0" smtClean="0">
                <a:solidFill>
                  <a:prstClr val="black"/>
                </a:solidFill>
              </a:rPr>
              <a:t>Reto</a:t>
            </a:r>
            <a:endParaRPr lang="es-MX" sz="1100" b="1" dirty="0">
              <a:solidFill>
                <a:prstClr val="black"/>
              </a:solidFill>
            </a:endParaRPr>
          </a:p>
        </p:txBody>
      </p:sp>
      <p:sp>
        <p:nvSpPr>
          <p:cNvPr id="17" name="Rectángulo redondeado 16"/>
          <p:cNvSpPr/>
          <p:nvPr/>
        </p:nvSpPr>
        <p:spPr>
          <a:xfrm>
            <a:off x="113829" y="1918324"/>
            <a:ext cx="9473556" cy="3448753"/>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4" name="CuadroTexto 13"/>
          <p:cNvSpPr txBox="1"/>
          <p:nvPr/>
        </p:nvSpPr>
        <p:spPr>
          <a:xfrm>
            <a:off x="1001909" y="2070436"/>
            <a:ext cx="8235461" cy="523220"/>
          </a:xfrm>
          <a:prstGeom prst="rect">
            <a:avLst/>
          </a:prstGeom>
          <a:noFill/>
        </p:spPr>
        <p:txBody>
          <a:bodyPr wrap="square" rtlCol="0">
            <a:spAutoFit/>
          </a:bodyPr>
          <a:lstStyle/>
          <a:p>
            <a:r>
              <a:rPr lang="es-419" sz="1400" dirty="0" smtClean="0"/>
              <a:t>A continuación encontrará algunos de los modelos epistémicos tratados anteriormente. </a:t>
            </a:r>
          </a:p>
          <a:p>
            <a:r>
              <a:rPr lang="es-419" sz="1400" dirty="0" smtClean="0"/>
              <a:t>Deslice la respuesta al modelo que le corresponde .</a:t>
            </a:r>
            <a:endParaRPr lang="es-MX" sz="1400" dirty="0"/>
          </a:p>
        </p:txBody>
      </p:sp>
      <p:sp>
        <p:nvSpPr>
          <p:cNvPr id="15" name="Marcador de texto 4"/>
          <p:cNvSpPr txBox="1">
            <a:spLocks/>
          </p:cNvSpPr>
          <p:nvPr/>
        </p:nvSpPr>
        <p:spPr>
          <a:xfrm>
            <a:off x="9672292" y="1441819"/>
            <a:ext cx="2519708" cy="302858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Tipo de actividad: Arrastre (</a:t>
            </a:r>
            <a:r>
              <a:rPr lang="es-419" sz="1100" i="1" dirty="0" smtClean="0"/>
              <a:t>drag and drop</a:t>
            </a:r>
            <a:r>
              <a:rPr lang="es-419" sz="1100" dirty="0" smtClean="0"/>
              <a:t>)</a:t>
            </a:r>
          </a:p>
          <a:p>
            <a:r>
              <a:rPr lang="es-419" sz="1100" dirty="0" smtClean="0"/>
              <a:t>El usuario deberá deslizar  opción de respuesta al modelo epistémico que le corresponde.</a:t>
            </a:r>
          </a:p>
          <a:p>
            <a:r>
              <a:rPr lang="es-419" sz="1100" dirty="0" smtClean="0"/>
              <a:t>Para poder corroborar, el usuario deberá hacer clic en el botón “Verificar” para recibir la realimentación respectiva.</a:t>
            </a:r>
          </a:p>
          <a:p>
            <a:r>
              <a:rPr lang="es-419" sz="1100" dirty="0" smtClean="0"/>
              <a:t>En esta página se activa el botón “Volver al menú” el cual lleva a la diapositiva 8.</a:t>
            </a:r>
          </a:p>
        </p:txBody>
      </p:sp>
      <p:sp>
        <p:nvSpPr>
          <p:cNvPr id="16" name="Rectángulo 15"/>
          <p:cNvSpPr/>
          <p:nvPr/>
        </p:nvSpPr>
        <p:spPr>
          <a:xfrm>
            <a:off x="113829" y="6307907"/>
            <a:ext cx="1105371" cy="507170"/>
          </a:xfrm>
          <a:prstGeom prst="rect">
            <a:avLst/>
          </a:prstGeom>
          <a:solidFill>
            <a:srgbClr val="002060"/>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200" dirty="0" smtClean="0"/>
              <a:t>Volver al menú</a:t>
            </a:r>
            <a:endParaRPr lang="es-MX" sz="1200" dirty="0"/>
          </a:p>
        </p:txBody>
      </p:sp>
      <p:sp>
        <p:nvSpPr>
          <p:cNvPr id="18" name="Rectángulo 17"/>
          <p:cNvSpPr/>
          <p:nvPr/>
        </p:nvSpPr>
        <p:spPr>
          <a:xfrm>
            <a:off x="1042014"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419" sz="1400" dirty="0"/>
              <a:t>Estructuralismo</a:t>
            </a:r>
            <a:endParaRPr lang="es-MX" sz="1400" dirty="0"/>
          </a:p>
        </p:txBody>
      </p:sp>
      <p:sp>
        <p:nvSpPr>
          <p:cNvPr id="19" name="Rectángulo 18"/>
          <p:cNvSpPr/>
          <p:nvPr/>
        </p:nvSpPr>
        <p:spPr>
          <a:xfrm>
            <a:off x="2633579"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419" sz="1400" dirty="0" smtClean="0"/>
              <a:t>Positivismo</a:t>
            </a:r>
            <a:endParaRPr lang="es-MX" sz="1400" dirty="0"/>
          </a:p>
        </p:txBody>
      </p:sp>
      <p:sp>
        <p:nvSpPr>
          <p:cNvPr id="20" name="Rectángulo 19"/>
          <p:cNvSpPr/>
          <p:nvPr/>
        </p:nvSpPr>
        <p:spPr>
          <a:xfrm>
            <a:off x="4225144"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CO" sz="1400" dirty="0" smtClean="0"/>
              <a:t>Materialismo </a:t>
            </a:r>
          </a:p>
          <a:p>
            <a:pPr algn="ctr"/>
            <a:r>
              <a:rPr lang="es-CO" sz="1400" dirty="0" smtClean="0"/>
              <a:t>dialéctico</a:t>
            </a:r>
            <a:endParaRPr lang="es-MX" sz="1400" dirty="0"/>
          </a:p>
        </p:txBody>
      </p:sp>
      <p:sp>
        <p:nvSpPr>
          <p:cNvPr id="21" name="Rectángulo 20"/>
          <p:cNvSpPr/>
          <p:nvPr/>
        </p:nvSpPr>
        <p:spPr>
          <a:xfrm>
            <a:off x="5816709"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CO" sz="1400" dirty="0" smtClean="0"/>
              <a:t>Pragmatismo  </a:t>
            </a:r>
          </a:p>
          <a:p>
            <a:pPr algn="ctr"/>
            <a:r>
              <a:rPr lang="es-CO" sz="1400" dirty="0" smtClean="0"/>
              <a:t>Sociologista</a:t>
            </a:r>
            <a:endParaRPr lang="es-MX" sz="1400" dirty="0"/>
          </a:p>
        </p:txBody>
      </p:sp>
      <p:sp>
        <p:nvSpPr>
          <p:cNvPr id="22" name="Rectángulo 21"/>
          <p:cNvSpPr/>
          <p:nvPr/>
        </p:nvSpPr>
        <p:spPr>
          <a:xfrm>
            <a:off x="7408274"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419" sz="1400" dirty="0" smtClean="0"/>
              <a:t>Pragmatismo</a:t>
            </a:r>
            <a:endParaRPr lang="es-MX" sz="1400" dirty="0"/>
          </a:p>
        </p:txBody>
      </p:sp>
      <p:sp>
        <p:nvSpPr>
          <p:cNvPr id="23" name="Rectángulo 22"/>
          <p:cNvSpPr/>
          <p:nvPr/>
        </p:nvSpPr>
        <p:spPr>
          <a:xfrm>
            <a:off x="7394358" y="5088780"/>
            <a:ext cx="1538515" cy="407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smtClean="0"/>
              <a:t>Verificar</a:t>
            </a:r>
            <a:endParaRPr lang="es-MX" dirty="0"/>
          </a:p>
        </p:txBody>
      </p:sp>
      <p:sp>
        <p:nvSpPr>
          <p:cNvPr id="24" name="Marcador de texto 4"/>
          <p:cNvSpPr txBox="1">
            <a:spLocks/>
          </p:cNvSpPr>
          <p:nvPr/>
        </p:nvSpPr>
        <p:spPr>
          <a:xfrm>
            <a:off x="9672292" y="1441819"/>
            <a:ext cx="2519708" cy="302858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Realimentación para  la respuesta correcta.</a:t>
            </a:r>
            <a:endParaRPr lang="es-419" sz="1100" dirty="0"/>
          </a:p>
        </p:txBody>
      </p:sp>
      <p:sp>
        <p:nvSpPr>
          <p:cNvPr id="26" name="Rectángulo redondeado 25"/>
          <p:cNvSpPr/>
          <p:nvPr/>
        </p:nvSpPr>
        <p:spPr>
          <a:xfrm>
            <a:off x="113829" y="1237677"/>
            <a:ext cx="9473556" cy="4259005"/>
          </a:xfrm>
          <a:prstGeom prst="roundRect">
            <a:avLst>
              <a:gd name="adj" fmla="val 0"/>
            </a:avLst>
          </a:prstGeom>
          <a:solidFill>
            <a:schemeClr val="tx1">
              <a:lumMod val="95000"/>
              <a:lumOff val="5000"/>
              <a:alpha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7" name="Rectángulo redondeado 26"/>
          <p:cNvSpPr/>
          <p:nvPr/>
        </p:nvSpPr>
        <p:spPr>
          <a:xfrm>
            <a:off x="914400" y="1984018"/>
            <a:ext cx="8360532" cy="2486381"/>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8" name="CuadroTexto 27"/>
          <p:cNvSpPr txBox="1"/>
          <p:nvPr/>
        </p:nvSpPr>
        <p:spPr>
          <a:xfrm>
            <a:off x="1852228" y="2703947"/>
            <a:ext cx="6311387" cy="954107"/>
          </a:xfrm>
          <a:prstGeom prst="rect">
            <a:avLst/>
          </a:prstGeom>
          <a:noFill/>
        </p:spPr>
        <p:txBody>
          <a:bodyPr wrap="square" rtlCol="0">
            <a:spAutoFit/>
          </a:bodyPr>
          <a:lstStyle/>
          <a:p>
            <a:r>
              <a:rPr lang="es-MX" sz="1400" dirty="0"/>
              <a:t>¡</a:t>
            </a:r>
            <a:r>
              <a:rPr lang="es-MX" sz="1400" dirty="0" smtClean="0"/>
              <a:t>Es correcto!</a:t>
            </a:r>
          </a:p>
          <a:p>
            <a:endParaRPr lang="es-419" sz="1400" dirty="0"/>
          </a:p>
          <a:p>
            <a:r>
              <a:rPr lang="es-419" sz="1400" dirty="0" smtClean="0"/>
              <a:t>Cada modelo epistemológico tiene un enfoque específico, desde el cual aborda el conocimiento y establece su propia metodología.</a:t>
            </a:r>
            <a:endParaRPr lang="es-MX" sz="1400" dirty="0"/>
          </a:p>
        </p:txBody>
      </p:sp>
    </p:spTree>
    <p:extLst>
      <p:ext uri="{BB962C8B-B14F-4D97-AF65-F5344CB8AC3E}">
        <p14:creationId xmlns:p14="http://schemas.microsoft.com/office/powerpoint/2010/main" val="4075509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fundamentación en los modelos epistémicos.</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r>
              <a:rPr lang="es-MX" dirty="0" smtClean="0"/>
              <a:t>Identificador de imagen:</a:t>
            </a:r>
            <a:endParaRPr lang="es-CO" dirty="0"/>
          </a:p>
          <a:p>
            <a:r>
              <a:rPr lang="es-CO" dirty="0" smtClean="0"/>
              <a:t>Fuente</a:t>
            </a:r>
            <a:r>
              <a:rPr lang="es-CO" dirty="0"/>
              <a:t>: https://es.123rf.com</a:t>
            </a:r>
            <a:br>
              <a:rPr lang="es-CO" dirty="0"/>
            </a:br>
            <a:endParaRPr lang="es-CO" dirty="0" smtClean="0"/>
          </a:p>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solidFill>
                  <a:prstClr val="black"/>
                </a:solidFill>
              </a:rPr>
              <a:t>Los modelos epistémicos en investigación</a:t>
            </a:r>
          </a:p>
          <a:p>
            <a:pPr lvl="0">
              <a:lnSpc>
                <a:spcPct val="90000"/>
              </a:lnSpc>
              <a:spcBef>
                <a:spcPts val="1000"/>
              </a:spcBef>
            </a:pPr>
            <a:r>
              <a:rPr lang="es-419" sz="1100" b="1" dirty="0" smtClean="0">
                <a:solidFill>
                  <a:srgbClr val="C00000"/>
                </a:solidFill>
              </a:rPr>
              <a:t>Subtema</a:t>
            </a:r>
            <a:r>
              <a:rPr lang="es-419" sz="1100" b="1" dirty="0">
                <a:solidFill>
                  <a:prstClr val="white">
                    <a:lumMod val="50000"/>
                  </a:prstClr>
                </a:solidFill>
              </a:rPr>
              <a:t>: </a:t>
            </a:r>
            <a:r>
              <a:rPr lang="es-CO" sz="1100" b="1" dirty="0" smtClean="0">
                <a:solidFill>
                  <a:prstClr val="black"/>
                </a:solidFill>
              </a:rPr>
              <a:t>Reto</a:t>
            </a:r>
            <a:endParaRPr lang="es-MX" sz="1100" b="1" dirty="0">
              <a:solidFill>
                <a:prstClr val="black"/>
              </a:solidFill>
            </a:endParaRPr>
          </a:p>
        </p:txBody>
      </p:sp>
      <p:sp>
        <p:nvSpPr>
          <p:cNvPr id="17" name="Rectángulo redondeado 16"/>
          <p:cNvSpPr/>
          <p:nvPr/>
        </p:nvSpPr>
        <p:spPr>
          <a:xfrm>
            <a:off x="113829" y="1918324"/>
            <a:ext cx="9473556" cy="3448753"/>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4" name="CuadroTexto 13"/>
          <p:cNvSpPr txBox="1"/>
          <p:nvPr/>
        </p:nvSpPr>
        <p:spPr>
          <a:xfrm>
            <a:off x="1001909" y="2070436"/>
            <a:ext cx="8235461" cy="523220"/>
          </a:xfrm>
          <a:prstGeom prst="rect">
            <a:avLst/>
          </a:prstGeom>
          <a:noFill/>
        </p:spPr>
        <p:txBody>
          <a:bodyPr wrap="square" rtlCol="0">
            <a:spAutoFit/>
          </a:bodyPr>
          <a:lstStyle/>
          <a:p>
            <a:r>
              <a:rPr lang="es-419" sz="1400" dirty="0" smtClean="0"/>
              <a:t>A continuación encontrará algunos de los modelos epistémicos tratados anteriormente. </a:t>
            </a:r>
          </a:p>
          <a:p>
            <a:r>
              <a:rPr lang="es-419" sz="1400" dirty="0" smtClean="0"/>
              <a:t>Deslice la respuesta al modelo que le corresponde .</a:t>
            </a:r>
            <a:endParaRPr lang="es-MX" sz="1400" dirty="0"/>
          </a:p>
        </p:txBody>
      </p:sp>
      <p:sp>
        <p:nvSpPr>
          <p:cNvPr id="16" name="Rectángulo 15"/>
          <p:cNvSpPr/>
          <p:nvPr/>
        </p:nvSpPr>
        <p:spPr>
          <a:xfrm>
            <a:off x="113829" y="6307907"/>
            <a:ext cx="1105371" cy="507170"/>
          </a:xfrm>
          <a:prstGeom prst="rect">
            <a:avLst/>
          </a:prstGeom>
          <a:solidFill>
            <a:srgbClr val="002060"/>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200" dirty="0" smtClean="0"/>
              <a:t>Volver al menú</a:t>
            </a:r>
            <a:endParaRPr lang="es-MX" sz="1200" dirty="0"/>
          </a:p>
        </p:txBody>
      </p:sp>
      <p:sp>
        <p:nvSpPr>
          <p:cNvPr id="18" name="Rectángulo 17"/>
          <p:cNvSpPr/>
          <p:nvPr/>
        </p:nvSpPr>
        <p:spPr>
          <a:xfrm>
            <a:off x="1042014"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419" sz="1400" dirty="0"/>
              <a:t>Estructuralismo</a:t>
            </a:r>
            <a:endParaRPr lang="es-MX" sz="1400" dirty="0"/>
          </a:p>
        </p:txBody>
      </p:sp>
      <p:sp>
        <p:nvSpPr>
          <p:cNvPr id="19" name="Rectángulo 18"/>
          <p:cNvSpPr/>
          <p:nvPr/>
        </p:nvSpPr>
        <p:spPr>
          <a:xfrm>
            <a:off x="2633579"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419" sz="1400" dirty="0" smtClean="0"/>
              <a:t>Positivismo</a:t>
            </a:r>
            <a:endParaRPr lang="es-MX" sz="1400" dirty="0"/>
          </a:p>
        </p:txBody>
      </p:sp>
      <p:sp>
        <p:nvSpPr>
          <p:cNvPr id="20" name="Rectángulo 19"/>
          <p:cNvSpPr/>
          <p:nvPr/>
        </p:nvSpPr>
        <p:spPr>
          <a:xfrm>
            <a:off x="4225144"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CO" sz="1400" dirty="0" smtClean="0"/>
              <a:t>Materialismo </a:t>
            </a:r>
          </a:p>
          <a:p>
            <a:pPr algn="ctr"/>
            <a:r>
              <a:rPr lang="es-CO" sz="1400" dirty="0" smtClean="0"/>
              <a:t>dialéctico</a:t>
            </a:r>
            <a:endParaRPr lang="es-MX" sz="1400" dirty="0"/>
          </a:p>
        </p:txBody>
      </p:sp>
      <p:sp>
        <p:nvSpPr>
          <p:cNvPr id="21" name="Rectángulo 20"/>
          <p:cNvSpPr/>
          <p:nvPr/>
        </p:nvSpPr>
        <p:spPr>
          <a:xfrm>
            <a:off x="5816709"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CO" sz="1400" dirty="0" smtClean="0"/>
              <a:t>Pragmatismo  </a:t>
            </a:r>
          </a:p>
          <a:p>
            <a:pPr algn="ctr"/>
            <a:r>
              <a:rPr lang="es-CO" sz="1400" dirty="0" smtClean="0"/>
              <a:t>Sociologista</a:t>
            </a:r>
            <a:endParaRPr lang="es-MX" sz="1400" dirty="0"/>
          </a:p>
        </p:txBody>
      </p:sp>
      <p:sp>
        <p:nvSpPr>
          <p:cNvPr id="22" name="Rectángulo 21"/>
          <p:cNvSpPr/>
          <p:nvPr/>
        </p:nvSpPr>
        <p:spPr>
          <a:xfrm>
            <a:off x="7408274" y="2894068"/>
            <a:ext cx="1260000" cy="612000"/>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anchor="ctr">
            <a:noAutofit/>
          </a:bodyPr>
          <a:lstStyle/>
          <a:p>
            <a:pPr algn="ctr"/>
            <a:r>
              <a:rPr lang="es-419" sz="1400" dirty="0" smtClean="0"/>
              <a:t>Pragmatismo</a:t>
            </a:r>
            <a:endParaRPr lang="es-MX" sz="1400" dirty="0"/>
          </a:p>
        </p:txBody>
      </p:sp>
      <p:sp>
        <p:nvSpPr>
          <p:cNvPr id="23" name="Rectángulo 22"/>
          <p:cNvSpPr/>
          <p:nvPr/>
        </p:nvSpPr>
        <p:spPr>
          <a:xfrm>
            <a:off x="7394358" y="5088780"/>
            <a:ext cx="1538515" cy="407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smtClean="0"/>
              <a:t>Verificar</a:t>
            </a:r>
            <a:endParaRPr lang="es-MX" dirty="0"/>
          </a:p>
        </p:txBody>
      </p:sp>
      <p:sp>
        <p:nvSpPr>
          <p:cNvPr id="26" name="Rectángulo redondeado 25"/>
          <p:cNvSpPr/>
          <p:nvPr/>
        </p:nvSpPr>
        <p:spPr>
          <a:xfrm>
            <a:off x="113829" y="1237677"/>
            <a:ext cx="9473556" cy="4259005"/>
          </a:xfrm>
          <a:prstGeom prst="roundRect">
            <a:avLst>
              <a:gd name="adj" fmla="val 0"/>
            </a:avLst>
          </a:prstGeom>
          <a:solidFill>
            <a:schemeClr val="tx1">
              <a:lumMod val="95000"/>
              <a:lumOff val="5000"/>
              <a:alpha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7" name="Rectángulo redondeado 26"/>
          <p:cNvSpPr/>
          <p:nvPr/>
        </p:nvSpPr>
        <p:spPr>
          <a:xfrm>
            <a:off x="914400" y="1984018"/>
            <a:ext cx="8360532" cy="2486381"/>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5" name="CuadroTexto 24"/>
          <p:cNvSpPr txBox="1"/>
          <p:nvPr/>
        </p:nvSpPr>
        <p:spPr>
          <a:xfrm>
            <a:off x="1852228" y="2703947"/>
            <a:ext cx="6311387" cy="954107"/>
          </a:xfrm>
          <a:prstGeom prst="rect">
            <a:avLst/>
          </a:prstGeom>
          <a:noFill/>
        </p:spPr>
        <p:txBody>
          <a:bodyPr wrap="square" rtlCol="0">
            <a:spAutoFit/>
          </a:bodyPr>
          <a:lstStyle/>
          <a:p>
            <a:r>
              <a:rPr lang="es-MX" sz="1400" dirty="0" smtClean="0"/>
              <a:t>Intente nuevamente.</a:t>
            </a:r>
          </a:p>
          <a:p>
            <a:endParaRPr lang="es-419" sz="1400" dirty="0"/>
          </a:p>
          <a:p>
            <a:r>
              <a:rPr lang="es-419" sz="1400" dirty="0" smtClean="0"/>
              <a:t>No tener claridad en los modelos epistémicos puede conducir a que una investigación confunda su enfoque y validez.</a:t>
            </a:r>
            <a:endParaRPr lang="es-MX" sz="1400" dirty="0"/>
          </a:p>
        </p:txBody>
      </p:sp>
      <p:sp>
        <p:nvSpPr>
          <p:cNvPr id="29" name="Marcador de texto 4"/>
          <p:cNvSpPr txBox="1">
            <a:spLocks/>
          </p:cNvSpPr>
          <p:nvPr/>
        </p:nvSpPr>
        <p:spPr>
          <a:xfrm>
            <a:off x="9672292" y="1441819"/>
            <a:ext cx="2519708" cy="302858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Realimentación para  la respuesta incorrecta. </a:t>
            </a:r>
            <a:endParaRPr lang="es-419" sz="1100" dirty="0"/>
          </a:p>
        </p:txBody>
      </p:sp>
    </p:spTree>
    <p:extLst>
      <p:ext uri="{BB962C8B-B14F-4D97-AF65-F5344CB8AC3E}">
        <p14:creationId xmlns:p14="http://schemas.microsoft.com/office/powerpoint/2010/main" val="31853413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previews.123rf.com/images/peshkova/peshkova1402/peshkova140200023/25773623-cabeza-estanter-a-con-el-libro-coloreado-Foto-de-archiv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1712" y="719176"/>
            <a:ext cx="7920287" cy="5840839"/>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n 26"/>
          <p:cNvPicPr>
            <a:picLocks noChangeAspect="1"/>
          </p:cNvPicPr>
          <p:nvPr/>
        </p:nvPicPr>
        <p:blipFill rotWithShape="1">
          <a:blip r:embed="rId3"/>
          <a:srcRect l="25707" t="50222" r="69189" b="39852"/>
          <a:stretch/>
        </p:blipFill>
        <p:spPr>
          <a:xfrm>
            <a:off x="6811728" y="2936528"/>
            <a:ext cx="312274" cy="341589"/>
          </a:xfrm>
          <a:prstGeom prst="rect">
            <a:avLst/>
          </a:prstGeom>
        </p:spPr>
      </p:pic>
      <p:sp>
        <p:nvSpPr>
          <p:cNvPr id="2" name="CuadroTexto 1"/>
          <p:cNvSpPr txBox="1"/>
          <p:nvPr/>
        </p:nvSpPr>
        <p:spPr>
          <a:xfrm>
            <a:off x="4437529" y="885076"/>
            <a:ext cx="6805948" cy="1815882"/>
          </a:xfrm>
          <a:prstGeom prst="rect">
            <a:avLst/>
          </a:prstGeom>
          <a:solidFill>
            <a:srgbClr val="FFFFFF">
              <a:alpha val="50196"/>
            </a:srgbClr>
          </a:solidFill>
        </p:spPr>
        <p:txBody>
          <a:bodyPr wrap="square" rtlCol="0">
            <a:spAutoFit/>
          </a:bodyPr>
          <a:lstStyle/>
          <a:p>
            <a:r>
              <a:rPr lang="es-419" sz="1400" dirty="0" smtClean="0"/>
              <a:t>El rol que desempeña el docente en el desarrollo de la cultura investigativa en sus estudiantes, es fundamental para el descubrimiento y la construcción de conocimiento.</a:t>
            </a:r>
          </a:p>
          <a:p>
            <a:endParaRPr lang="es-419" sz="1400" dirty="0" smtClean="0"/>
          </a:p>
          <a:p>
            <a:r>
              <a:rPr lang="es-419" sz="1400" dirty="0" smtClean="0"/>
              <a:t>Para orientar su labor para la </a:t>
            </a:r>
            <a:r>
              <a:rPr lang="es-MX" sz="1400" dirty="0"/>
              <a:t>la formulación, asesoría y evaluación de proyectos de investigación en el campo de la administración </a:t>
            </a:r>
            <a:r>
              <a:rPr lang="es-MX" sz="1400" dirty="0" smtClean="0"/>
              <a:t>pública, en la presente unidad encontrará los fundamentos epistemológicos de la investigación.</a:t>
            </a:r>
          </a:p>
          <a:p>
            <a:endParaRPr lang="es-419" sz="1400" dirty="0"/>
          </a:p>
          <a:p>
            <a:endParaRPr lang="es-MX" sz="1400" dirty="0"/>
          </a:p>
        </p:txBody>
      </p:sp>
      <p:sp>
        <p:nvSpPr>
          <p:cNvPr id="4" name="Rectángulo 3"/>
          <p:cNvSpPr/>
          <p:nvPr/>
        </p:nvSpPr>
        <p:spPr>
          <a:xfrm>
            <a:off x="5254096" y="2896153"/>
            <a:ext cx="2025356" cy="535531"/>
          </a:xfrm>
          <a:prstGeom prst="rect">
            <a:avLst/>
          </a:prstGeom>
        </p:spPr>
        <p:txBody>
          <a:bodyPr wrap="square">
            <a:spAutoFit/>
          </a:bodyPr>
          <a:lstStyle/>
          <a:p>
            <a:pPr defTabSz="400050">
              <a:lnSpc>
                <a:spcPct val="90000"/>
              </a:lnSpc>
              <a:spcBef>
                <a:spcPct val="0"/>
              </a:spcBef>
              <a:spcAft>
                <a:spcPct val="35000"/>
              </a:spcAft>
            </a:pPr>
            <a:r>
              <a:rPr lang="es-419" sz="1600" b="1" dirty="0"/>
              <a:t>El concepto de epistemología</a:t>
            </a:r>
            <a:endParaRPr lang="es-MX" sz="1600" b="1" dirty="0"/>
          </a:p>
        </p:txBody>
      </p:sp>
      <p:sp>
        <p:nvSpPr>
          <p:cNvPr id="5" name="Rectángulo 4"/>
          <p:cNvSpPr/>
          <p:nvPr/>
        </p:nvSpPr>
        <p:spPr>
          <a:xfrm>
            <a:off x="8841018" y="2791712"/>
            <a:ext cx="3355230" cy="757130"/>
          </a:xfrm>
          <a:prstGeom prst="rect">
            <a:avLst/>
          </a:prstGeom>
        </p:spPr>
        <p:txBody>
          <a:bodyPr wrap="square">
            <a:spAutoFit/>
          </a:bodyPr>
          <a:lstStyle/>
          <a:p>
            <a:pPr algn="r" defTabSz="400050">
              <a:lnSpc>
                <a:spcPct val="90000"/>
              </a:lnSpc>
              <a:spcBef>
                <a:spcPct val="0"/>
              </a:spcBef>
              <a:spcAft>
                <a:spcPct val="35000"/>
              </a:spcAft>
            </a:pPr>
            <a:r>
              <a:rPr lang="es-MX" sz="1600" b="1" dirty="0"/>
              <a:t>Los modelos epistémicos y su concepto de investigación y sus implicaciones</a:t>
            </a:r>
          </a:p>
        </p:txBody>
      </p:sp>
      <p:sp>
        <p:nvSpPr>
          <p:cNvPr id="6" name="Rectángulo 5"/>
          <p:cNvSpPr/>
          <p:nvPr/>
        </p:nvSpPr>
        <p:spPr>
          <a:xfrm>
            <a:off x="8709746" y="3745008"/>
            <a:ext cx="2424418" cy="757130"/>
          </a:xfrm>
          <a:prstGeom prst="rect">
            <a:avLst/>
          </a:prstGeom>
        </p:spPr>
        <p:txBody>
          <a:bodyPr wrap="square">
            <a:spAutoFit/>
          </a:bodyPr>
          <a:lstStyle/>
          <a:p>
            <a:pPr algn="r" defTabSz="400050">
              <a:lnSpc>
                <a:spcPct val="90000"/>
              </a:lnSpc>
              <a:spcBef>
                <a:spcPct val="0"/>
              </a:spcBef>
              <a:spcAft>
                <a:spcPct val="35000"/>
              </a:spcAft>
            </a:pPr>
            <a:r>
              <a:rPr lang="es-MX" sz="1600" b="1" dirty="0">
                <a:solidFill>
                  <a:schemeClr val="bg1"/>
                </a:solidFill>
                <a:effectLst>
                  <a:outerShdw blurRad="38100" dist="38100" dir="2700000" algn="tl">
                    <a:srgbClr val="000000">
                      <a:alpha val="43137"/>
                    </a:srgbClr>
                  </a:outerShdw>
                </a:effectLst>
              </a:rPr>
              <a:t>La polémica epistemológica en investigación</a:t>
            </a:r>
          </a:p>
        </p:txBody>
      </p:sp>
      <p:sp>
        <p:nvSpPr>
          <p:cNvPr id="7" name="Rectángulo 6"/>
          <p:cNvSpPr/>
          <p:nvPr/>
        </p:nvSpPr>
        <p:spPr>
          <a:xfrm>
            <a:off x="4870299" y="4606174"/>
            <a:ext cx="2289351" cy="535531"/>
          </a:xfrm>
          <a:prstGeom prst="rect">
            <a:avLst/>
          </a:prstGeom>
        </p:spPr>
        <p:txBody>
          <a:bodyPr wrap="square">
            <a:spAutoFit/>
          </a:bodyPr>
          <a:lstStyle/>
          <a:p>
            <a:pPr lvl="0" defTabSz="400050">
              <a:lnSpc>
                <a:spcPct val="90000"/>
              </a:lnSpc>
              <a:spcBef>
                <a:spcPct val="0"/>
              </a:spcBef>
              <a:spcAft>
                <a:spcPct val="35000"/>
              </a:spcAft>
            </a:pPr>
            <a:r>
              <a:rPr lang="es-419" sz="1600" b="1" dirty="0"/>
              <a:t>La definición integradora de la ciencia</a:t>
            </a:r>
            <a:endParaRPr lang="es-MX" sz="1600" b="1" dirty="0"/>
          </a:p>
        </p:txBody>
      </p:sp>
      <p:pic>
        <p:nvPicPr>
          <p:cNvPr id="42" name="Imagen 41"/>
          <p:cNvPicPr>
            <a:picLocks noChangeAspect="1"/>
          </p:cNvPicPr>
          <p:nvPr/>
        </p:nvPicPr>
        <p:blipFill rotWithShape="1">
          <a:blip r:embed="rId3"/>
          <a:srcRect l="25707" t="50222" r="69189" b="39852"/>
          <a:stretch/>
        </p:blipFill>
        <p:spPr>
          <a:xfrm>
            <a:off x="9142029" y="2987878"/>
            <a:ext cx="312274" cy="341589"/>
          </a:xfrm>
          <a:prstGeom prst="rect">
            <a:avLst/>
          </a:prstGeom>
        </p:spPr>
      </p:pic>
      <p:pic>
        <p:nvPicPr>
          <p:cNvPr id="43" name="Imagen 42"/>
          <p:cNvPicPr>
            <a:picLocks noChangeAspect="1"/>
          </p:cNvPicPr>
          <p:nvPr/>
        </p:nvPicPr>
        <p:blipFill rotWithShape="1">
          <a:blip r:embed="rId3"/>
          <a:srcRect l="25707" t="50222" r="69189" b="39852"/>
          <a:stretch/>
        </p:blipFill>
        <p:spPr>
          <a:xfrm>
            <a:off x="7602100" y="4673744"/>
            <a:ext cx="312274" cy="341589"/>
          </a:xfrm>
          <a:prstGeom prst="rect">
            <a:avLst/>
          </a:prstGeom>
        </p:spPr>
      </p:pic>
      <p:pic>
        <p:nvPicPr>
          <p:cNvPr id="44" name="Imagen 43"/>
          <p:cNvPicPr>
            <a:picLocks noChangeAspect="1"/>
          </p:cNvPicPr>
          <p:nvPr/>
        </p:nvPicPr>
        <p:blipFill rotWithShape="1">
          <a:blip r:embed="rId3"/>
          <a:srcRect l="25707" t="50222" r="69189" b="39852"/>
          <a:stretch/>
        </p:blipFill>
        <p:spPr>
          <a:xfrm>
            <a:off x="9142029" y="3784412"/>
            <a:ext cx="312274" cy="341589"/>
          </a:xfrm>
          <a:prstGeom prst="rect">
            <a:avLst/>
          </a:prstGeom>
        </p:spPr>
      </p:pic>
      <p:sp>
        <p:nvSpPr>
          <p:cNvPr id="9" name="Rectángulo 8"/>
          <p:cNvSpPr/>
          <p:nvPr/>
        </p:nvSpPr>
        <p:spPr>
          <a:xfrm>
            <a:off x="4750499" y="5463061"/>
            <a:ext cx="2528953" cy="3294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cada título para ingresar al contenido.</a:t>
            </a:r>
            <a:endParaRPr lang="es-MX" sz="1200" i="1" dirty="0">
              <a:solidFill>
                <a:schemeClr val="tx1"/>
              </a:solidFill>
            </a:endParaRPr>
          </a:p>
        </p:txBody>
      </p:sp>
      <p:sp>
        <p:nvSpPr>
          <p:cNvPr id="62" name="Rectángulo 61"/>
          <p:cNvSpPr/>
          <p:nvPr/>
        </p:nvSpPr>
        <p:spPr>
          <a:xfrm>
            <a:off x="10324310" y="2322679"/>
            <a:ext cx="1065099" cy="313932"/>
          </a:xfrm>
          <a:prstGeom prst="rect">
            <a:avLst/>
          </a:prstGeom>
        </p:spPr>
        <p:txBody>
          <a:bodyPr wrap="none">
            <a:spAutoFit/>
          </a:bodyPr>
          <a:lstStyle/>
          <a:p>
            <a:pPr lvl="0" algn="ctr" defTabSz="400050">
              <a:lnSpc>
                <a:spcPct val="90000"/>
              </a:lnSpc>
              <a:spcBef>
                <a:spcPct val="0"/>
              </a:spcBef>
              <a:spcAft>
                <a:spcPct val="35000"/>
              </a:spcAft>
            </a:pPr>
            <a:r>
              <a:rPr lang="es-419" sz="1600" b="1" dirty="0" smtClean="0">
                <a:solidFill>
                  <a:schemeClr val="bg1"/>
                </a:solidFill>
              </a:rPr>
              <a:t>Contenido</a:t>
            </a:r>
            <a:endParaRPr lang="es-MX" sz="1600" b="1" dirty="0">
              <a:solidFill>
                <a:schemeClr val="bg1"/>
              </a:solidFill>
            </a:endParaRPr>
          </a:p>
        </p:txBody>
      </p:sp>
    </p:spTree>
    <p:extLst>
      <p:ext uri="{BB962C8B-B14F-4D97-AF65-F5344CB8AC3E}">
        <p14:creationId xmlns:p14="http://schemas.microsoft.com/office/powerpoint/2010/main" val="5569921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https://previews.123rf.com/images/jagcz/jagcz1506/jagcz150600204/42453111-Concepto-de-lectura-moderna-y-cl-sica-Foto-de-archiv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058289" y="-706105"/>
            <a:ext cx="5528778" cy="9529416"/>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a:solidFill>
            <a:srgbClr val="FFFFFF">
              <a:alpha val="60000"/>
            </a:srgbClr>
          </a:solid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MX" sz="1100" dirty="0">
                <a:solidFill>
                  <a:schemeClr val="dk1"/>
                </a:solidFill>
              </a:rPr>
              <a:t>De fondo de pantalla se observan varios libros abiertos y detrás un tablero.</a:t>
            </a:r>
          </a:p>
          <a:p>
            <a:pPr>
              <a:spcBef>
                <a:spcPts val="0"/>
              </a:spcBef>
            </a:pPr>
            <a:endParaRPr lang="es-MX" sz="1100" dirty="0">
              <a:solidFill>
                <a:schemeClr val="dk1"/>
              </a:solidFill>
            </a:endParaRPr>
          </a:p>
          <a:p>
            <a:pPr>
              <a:spcBef>
                <a:spcPts val="0"/>
              </a:spcBef>
            </a:pPr>
            <a:r>
              <a:rPr lang="es-MX" sz="1100" dirty="0">
                <a:solidFill>
                  <a:schemeClr val="dk1"/>
                </a:solidFill>
              </a:rPr>
              <a:t>Identificador de la imagen :  42453111</a:t>
            </a:r>
          </a:p>
          <a:p>
            <a:pPr>
              <a:spcBef>
                <a:spcPts val="0"/>
              </a:spcBef>
            </a:pPr>
            <a:r>
              <a:rPr lang="es-419" sz="1100" dirty="0">
                <a:solidFill>
                  <a:schemeClr val="dk1"/>
                </a:solidFill>
              </a:rPr>
              <a:t>Fuente: </a:t>
            </a:r>
            <a:r>
              <a:rPr lang="es-419" sz="1100" dirty="0">
                <a:solidFill>
                  <a:schemeClr val="dk1"/>
                </a:solidFill>
                <a:hlinkClick r:id="rId3"/>
              </a:rPr>
              <a:t>www.123rf</a:t>
            </a:r>
            <a:endParaRPr lang="es-419" sz="1100" dirty="0">
              <a:solidFill>
                <a:schemeClr val="dk1"/>
              </a:solidFill>
            </a:endParaRPr>
          </a:p>
          <a:p>
            <a:pPr>
              <a:spcBef>
                <a:spcPts val="0"/>
              </a:spcBef>
            </a:pPr>
            <a:endParaRPr lang="es-MX" sz="1100" dirty="0">
              <a:solidFill>
                <a:schemeClr val="dk1"/>
              </a:solidFill>
            </a:endParaRPr>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244682"/>
          </a:xfrm>
          <a:prstGeom prst="rect">
            <a:avLst/>
          </a:prstGeom>
          <a:solidFill>
            <a:srgbClr val="FFFFFF">
              <a:alpha val="50196"/>
            </a:srgbClr>
          </a:solidFill>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solidFill>
                  <a:prstClr val="black"/>
                </a:solidFill>
              </a:rPr>
              <a:t>Los modelos epistémicos en </a:t>
            </a:r>
            <a:r>
              <a:rPr lang="es-MX" sz="1100" b="1" dirty="0" smtClean="0">
                <a:solidFill>
                  <a:prstClr val="black"/>
                </a:solidFill>
              </a:rPr>
              <a:t>investigación</a:t>
            </a:r>
            <a:endParaRPr lang="es-MX" sz="1100" b="1" dirty="0">
              <a:solidFill>
                <a:prstClr val="black"/>
              </a:solidFill>
            </a:endParaRPr>
          </a:p>
        </p:txBody>
      </p:sp>
      <p:sp>
        <p:nvSpPr>
          <p:cNvPr id="20"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a:t>Pantalla de inicio del tema.</a:t>
            </a:r>
          </a:p>
          <a:p>
            <a:r>
              <a:rPr lang="es-419" sz="1100" dirty="0"/>
              <a:t>Esta pantalla es una especie de descanso y de motivación para el usuario.</a:t>
            </a:r>
            <a:endParaRPr lang="es-MX" sz="1100" dirty="0"/>
          </a:p>
          <a:p>
            <a:endParaRPr lang="es-419" sz="1100" dirty="0"/>
          </a:p>
        </p:txBody>
      </p:sp>
      <p:sp>
        <p:nvSpPr>
          <p:cNvPr id="13" name="Rectángulo redondeado 12"/>
          <p:cNvSpPr/>
          <p:nvPr/>
        </p:nvSpPr>
        <p:spPr>
          <a:xfrm>
            <a:off x="2102182" y="1478590"/>
            <a:ext cx="5440992" cy="2144101"/>
          </a:xfrm>
          <a:prstGeom prst="roundRect">
            <a:avLst/>
          </a:prstGeom>
          <a:solidFill>
            <a:srgbClr val="FFFFFF">
              <a:alpha val="60000"/>
            </a:srgbClr>
          </a:solid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rtlCol="0" anchor="ctr"/>
          <a:lstStyle/>
          <a:p>
            <a:pPr>
              <a:lnSpc>
                <a:spcPct val="90000"/>
              </a:lnSpc>
              <a:buFont typeface="Arial" panose="020B0604020202020204" pitchFamily="34" charset="0"/>
              <a:buNone/>
            </a:pPr>
            <a:r>
              <a:rPr lang="es-419" sz="1600" dirty="0" smtClean="0"/>
              <a:t>Es un buen momento para hacer una pausa…</a:t>
            </a:r>
            <a:endParaRPr lang="es-MX" sz="1600" dirty="0" smtClean="0"/>
          </a:p>
          <a:p>
            <a:pPr algn="ctr">
              <a:lnSpc>
                <a:spcPct val="90000"/>
              </a:lnSpc>
              <a:buFont typeface="Arial" panose="020B0604020202020204" pitchFamily="34" charset="0"/>
              <a:buNone/>
            </a:pPr>
            <a:endParaRPr lang="es-MX" sz="2400" i="1" dirty="0"/>
          </a:p>
          <a:p>
            <a:pPr algn="ctr">
              <a:lnSpc>
                <a:spcPct val="90000"/>
              </a:lnSpc>
              <a:buFont typeface="Arial" panose="020B0604020202020204" pitchFamily="34" charset="0"/>
              <a:buNone/>
            </a:pPr>
            <a:r>
              <a:rPr lang="es-MX" sz="2400" i="1" dirty="0" smtClean="0"/>
              <a:t>“</a:t>
            </a:r>
            <a:r>
              <a:rPr lang="es-MX" sz="2400" i="1" dirty="0"/>
              <a:t>La ciencia se compone de errores, que a su vez son los pasos hacia la verdad”.</a:t>
            </a:r>
            <a:endParaRPr lang="es-419" sz="2400" i="1" dirty="0">
              <a:solidFill>
                <a:schemeClr val="dk1"/>
              </a:solidFill>
            </a:endParaRPr>
          </a:p>
          <a:p>
            <a:pPr algn="r">
              <a:lnSpc>
                <a:spcPct val="90000"/>
              </a:lnSpc>
              <a:buFont typeface="Arial" panose="020B0604020202020204" pitchFamily="34" charset="0"/>
              <a:buNone/>
            </a:pPr>
            <a:endParaRPr lang="es-419" sz="2400" i="1" dirty="0"/>
          </a:p>
          <a:p>
            <a:pPr algn="ctr">
              <a:lnSpc>
                <a:spcPct val="90000"/>
              </a:lnSpc>
              <a:buFont typeface="Arial" panose="020B0604020202020204" pitchFamily="34" charset="0"/>
              <a:buNone/>
            </a:pPr>
            <a:r>
              <a:rPr lang="es-419" sz="2400" i="1" dirty="0" smtClean="0"/>
              <a:t>Julio Verne</a:t>
            </a:r>
            <a:endParaRPr lang="es-MX" sz="2400" i="1" dirty="0">
              <a:solidFill>
                <a:schemeClr val="dk1"/>
              </a:solidFill>
            </a:endParaRPr>
          </a:p>
        </p:txBody>
      </p:sp>
      <p:sp>
        <p:nvSpPr>
          <p:cNvPr id="16" name="Marcador de texto 3"/>
          <p:cNvSpPr>
            <a:spLocks noGrp="1"/>
          </p:cNvSpPr>
          <p:nvPr>
            <p:ph type="body" sz="half" idx="19"/>
          </p:nvPr>
        </p:nvSpPr>
        <p:spPr>
          <a:xfrm>
            <a:off x="2495226" y="888461"/>
            <a:ext cx="7118887" cy="349216"/>
          </a:xfrm>
        </p:spPr>
        <p:txBody>
          <a:bodyPr/>
          <a:lstStyle/>
          <a:p>
            <a:r>
              <a:rPr lang="es-419" dirty="0" smtClean="0"/>
              <a:t>Aprendizaje autónomo: diferenciación de las metodologías cuantitativas y cualitativas del modelo epistémico.</a:t>
            </a:r>
            <a:endParaRPr lang="es-MX" dirty="0"/>
          </a:p>
        </p:txBody>
      </p:sp>
    </p:spTree>
    <p:extLst>
      <p:ext uri="{BB962C8B-B14F-4D97-AF65-F5344CB8AC3E}">
        <p14:creationId xmlns:p14="http://schemas.microsoft.com/office/powerpoint/2010/main" val="26561742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reviews.123rf.com/images/jagcz/jagcz1506/jagcz150600204/42453111-Concepto-de-lectura-moderna-y-cl-sica-Foto-de-archiv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058289" y="-706105"/>
            <a:ext cx="5528778" cy="9529416"/>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diferenciación de las metodologías cuantitativas y cualitativas del modelo epistémico.</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a:solidFill>
            <a:srgbClr val="FFFFFF">
              <a:alpha val="60000"/>
            </a:srgbClr>
          </a:solid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419" sz="1100" dirty="0" smtClean="0">
                <a:solidFill>
                  <a:schemeClr val="dk1"/>
                </a:solidFill>
              </a:rPr>
              <a:t>Diagramar para que los textos se vinculen gráficamente con las imágenes del fondo.</a:t>
            </a:r>
            <a:endParaRPr lang="es-MX" sz="1100" dirty="0">
              <a:solidFill>
                <a:schemeClr val="dk1"/>
              </a:solidFill>
            </a:endParaRPr>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24468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CO" sz="1100" b="1" dirty="0"/>
              <a:t>La polémica epistemológica en </a:t>
            </a:r>
            <a:r>
              <a:rPr lang="es-CO" sz="1100" b="1" dirty="0" smtClean="0"/>
              <a:t>investigación</a:t>
            </a:r>
            <a:endParaRPr lang="es-MX" sz="1100" b="1" dirty="0" smtClean="0">
              <a:solidFill>
                <a:prstClr val="black"/>
              </a:solidFill>
            </a:endParaRPr>
          </a:p>
        </p:txBody>
      </p:sp>
      <p:sp>
        <p:nvSpPr>
          <p:cNvPr id="22" name="Cheurón 21"/>
          <p:cNvSpPr/>
          <p:nvPr/>
        </p:nvSpPr>
        <p:spPr>
          <a:xfrm>
            <a:off x="93598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6" name="Llamada con línea 3 (sin borde) 5"/>
          <p:cNvSpPr/>
          <p:nvPr/>
        </p:nvSpPr>
        <p:spPr>
          <a:xfrm>
            <a:off x="2939213" y="1494910"/>
            <a:ext cx="5961442" cy="1181325"/>
          </a:xfrm>
          <a:prstGeom prst="callout3">
            <a:avLst>
              <a:gd name="adj1" fmla="val 55666"/>
              <a:gd name="adj2" fmla="val -1726"/>
              <a:gd name="adj3" fmla="val 80673"/>
              <a:gd name="adj4" fmla="val -7464"/>
              <a:gd name="adj5" fmla="val 138107"/>
              <a:gd name="adj6" fmla="val -4868"/>
              <a:gd name="adj7" fmla="val 191558"/>
              <a:gd name="adj8" fmla="val -15648"/>
            </a:avLst>
          </a:prstGeom>
          <a:solidFill>
            <a:srgbClr val="FFFFFF">
              <a:alpha val="60000"/>
            </a:srgbClr>
          </a:solidFill>
          <a:ln w="28575">
            <a:prstDash val="sysDot"/>
          </a:ln>
        </p:spPr>
        <p:style>
          <a:lnRef idx="2">
            <a:schemeClr val="dk1"/>
          </a:lnRef>
          <a:fillRef idx="1">
            <a:schemeClr val="lt1"/>
          </a:fillRef>
          <a:effectRef idx="0">
            <a:schemeClr val="dk1"/>
          </a:effectRef>
          <a:fontRef idx="minor">
            <a:schemeClr val="dk1"/>
          </a:fontRef>
        </p:style>
        <p:txBody>
          <a:bodyPr rtlCol="0" anchor="ctr"/>
          <a:lstStyle/>
          <a:p>
            <a:r>
              <a:rPr lang="es-CO" sz="1400" dirty="0"/>
              <a:t>Desde hace varios años existe una discusión entre diferentes autores metodológicos en relación con los conceptos de cualitativo y cuantitativo. Muchos de ellos se refieren a lo cualitativo y a lo cuantitativo como si fuesen paradigmas de investigación (Martínez, 1998; Cook &amp; Reichardt, 1986; Delgado, 1991; Hernández, Fernández &amp; Baptista, 2006…). </a:t>
            </a:r>
          </a:p>
        </p:txBody>
      </p:sp>
      <p:sp>
        <p:nvSpPr>
          <p:cNvPr id="19" name="Elipse 18"/>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1</a:t>
            </a:r>
            <a:endParaRPr lang="es-CO" sz="1200" dirty="0">
              <a:solidFill>
                <a:schemeClr val="bg1"/>
              </a:solidFill>
            </a:endParaRPr>
          </a:p>
        </p:txBody>
      </p:sp>
      <p:sp>
        <p:nvSpPr>
          <p:cNvPr id="20"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usuario deberá navegar por medio de siguientes interno el tema.</a:t>
            </a:r>
            <a:endParaRPr lang="es-419" sz="1100" dirty="0"/>
          </a:p>
          <a:p>
            <a:r>
              <a:rPr lang="es-419" sz="1100" dirty="0" smtClean="0"/>
              <a:t>N</a:t>
            </a:r>
            <a:r>
              <a:rPr lang="es-419" sz="1100" dirty="0"/>
              <a:t>° de internos: </a:t>
            </a:r>
            <a:r>
              <a:rPr lang="es-419" sz="1100" dirty="0" smtClean="0"/>
              <a:t>5 (incluyendo el reto)</a:t>
            </a:r>
          </a:p>
          <a:p>
            <a:endParaRPr lang="es-MX" sz="1100" dirty="0"/>
          </a:p>
          <a:p>
            <a:endParaRPr lang="es-419" sz="1100" dirty="0"/>
          </a:p>
        </p:txBody>
      </p:sp>
      <p:sp>
        <p:nvSpPr>
          <p:cNvPr id="21" name="Llamada con línea 3 (sin borde) 20"/>
          <p:cNvSpPr/>
          <p:nvPr/>
        </p:nvSpPr>
        <p:spPr>
          <a:xfrm>
            <a:off x="1058569" y="4378935"/>
            <a:ext cx="5961442" cy="1181325"/>
          </a:xfrm>
          <a:prstGeom prst="callout3">
            <a:avLst>
              <a:gd name="adj1" fmla="val -304"/>
              <a:gd name="adj2" fmla="val 57268"/>
              <a:gd name="adj3" fmla="val -59846"/>
              <a:gd name="adj4" fmla="val 68285"/>
              <a:gd name="adj5" fmla="val -78626"/>
              <a:gd name="adj6" fmla="val 84803"/>
              <a:gd name="adj7" fmla="val -43037"/>
              <a:gd name="adj8" fmla="val 103049"/>
            </a:avLst>
          </a:prstGeom>
          <a:solidFill>
            <a:srgbClr val="FFFFFF">
              <a:alpha val="60000"/>
            </a:srgbClr>
          </a:solidFill>
          <a:ln w="28575">
            <a:prstDash val="sysDot"/>
          </a:ln>
        </p:spPr>
        <p:style>
          <a:lnRef idx="2">
            <a:schemeClr val="dk1"/>
          </a:lnRef>
          <a:fillRef idx="1">
            <a:schemeClr val="lt1"/>
          </a:fillRef>
          <a:effectRef idx="0">
            <a:schemeClr val="dk1"/>
          </a:effectRef>
          <a:fontRef idx="minor">
            <a:schemeClr val="dk1"/>
          </a:fontRef>
        </p:style>
        <p:txBody>
          <a:bodyPr rtlCol="0" anchor="ctr"/>
          <a:lstStyle/>
          <a:p>
            <a:r>
              <a:rPr lang="es-CO" sz="1400" dirty="0"/>
              <a:t>Incluso, algunos consideran estos conceptos como opuestos e irreconciliables. Al otorgarles a dichos conceptos el rango de paradigmas, se han visto obligados a justificar epistémicamente esta condición y les han atribuido diversas características para intentar darles identidad y distinguirlos entre sí.</a:t>
            </a:r>
          </a:p>
        </p:txBody>
      </p:sp>
    </p:spTree>
    <p:extLst>
      <p:ext uri="{BB962C8B-B14F-4D97-AF65-F5344CB8AC3E}">
        <p14:creationId xmlns:p14="http://schemas.microsoft.com/office/powerpoint/2010/main" val="17789293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reviews.123rf.com/images/jagcz/jagcz1506/jagcz150600204/42453111-Concepto-de-lectura-moderna-y-cl-sica-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l="10433" t="13895" r="15270" b="12714"/>
          <a:stretch/>
        </p:blipFill>
        <p:spPr bwMode="auto">
          <a:xfrm rot="5400000">
            <a:off x="2029486" y="-721469"/>
            <a:ext cx="5577399" cy="9495696"/>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diferenciación de las metodologías cuantitativas y cualitativas del modelo epistémico.</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a:solidFill>
            <a:srgbClr val="FFFFFF">
              <a:alpha val="60000"/>
            </a:srgbClr>
          </a:solid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419" sz="1100" dirty="0">
                <a:solidFill>
                  <a:schemeClr val="dk1"/>
                </a:solidFill>
              </a:rPr>
              <a:t>Diagramar para que los textos se vinculen gráficamente con las imágenes del fondo.</a:t>
            </a:r>
            <a:endParaRPr lang="es-MX" sz="1100" dirty="0">
              <a:solidFill>
                <a:schemeClr val="dk1"/>
              </a:solidFill>
            </a:endParaRPr>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24468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CO" sz="1100" b="1" dirty="0"/>
              <a:t>La polémica epistemológica en </a:t>
            </a:r>
            <a:r>
              <a:rPr lang="es-CO" sz="1100" b="1" dirty="0" smtClean="0"/>
              <a:t>investigación</a:t>
            </a:r>
            <a:endParaRPr lang="es-MX" sz="1100" b="1" dirty="0" smtClean="0">
              <a:solidFill>
                <a:prstClr val="black"/>
              </a:solidFill>
            </a:endParaRPr>
          </a:p>
        </p:txBody>
      </p:sp>
      <p:sp>
        <p:nvSpPr>
          <p:cNvPr id="22" name="Cheurón 21"/>
          <p:cNvSpPr/>
          <p:nvPr/>
        </p:nvSpPr>
        <p:spPr>
          <a:xfrm>
            <a:off x="93598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9" name="Elipse 18"/>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2</a:t>
            </a:r>
            <a:endParaRPr lang="es-CO" sz="1200" dirty="0">
              <a:solidFill>
                <a:schemeClr val="bg1"/>
              </a:solidFill>
            </a:endParaRPr>
          </a:p>
        </p:txBody>
      </p:sp>
      <p:sp>
        <p:nvSpPr>
          <p:cNvPr id="20" name="Rectángulo 19"/>
          <p:cNvSpPr/>
          <p:nvPr/>
        </p:nvSpPr>
        <p:spPr>
          <a:xfrm rot="377745">
            <a:off x="6666952" y="3072581"/>
            <a:ext cx="2299442" cy="100021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s-CO" sz="1400" b="1" dirty="0">
                <a:solidFill>
                  <a:schemeClr val="dk1"/>
                </a:solidFill>
              </a:rPr>
              <a:t>¿De dónde surgen las denominaciones “paradigma cualitativo” y “paradigma cuantitativo</a:t>
            </a:r>
            <a:r>
              <a:rPr lang="es-CO" sz="1400" b="1" dirty="0" smtClean="0">
                <a:solidFill>
                  <a:schemeClr val="dk1"/>
                </a:solidFill>
              </a:rPr>
              <a:t>”?</a:t>
            </a:r>
            <a:endParaRPr lang="es-CO" sz="1400" b="1" dirty="0">
              <a:solidFill>
                <a:schemeClr val="dk1"/>
              </a:solidFill>
            </a:endParaRPr>
          </a:p>
        </p:txBody>
      </p:sp>
      <p:sp>
        <p:nvSpPr>
          <p:cNvPr id="21" name="Rectángulo 20"/>
          <p:cNvSpPr/>
          <p:nvPr/>
        </p:nvSpPr>
        <p:spPr>
          <a:xfrm>
            <a:off x="680464" y="3209402"/>
            <a:ext cx="2035842" cy="1462088"/>
          </a:xfrm>
          <a:prstGeom prst="rect">
            <a:avLst/>
          </a:prstGeom>
          <a:solidFill>
            <a:srgbClr val="FFFFFF">
              <a:alpha val="60000"/>
            </a:srgbClr>
          </a:solidFill>
          <a:ln>
            <a:noFill/>
          </a:ln>
        </p:spPr>
        <p:style>
          <a:lnRef idx="2">
            <a:schemeClr val="dk1"/>
          </a:lnRef>
          <a:fillRef idx="1">
            <a:schemeClr val="lt1"/>
          </a:fillRef>
          <a:effectRef idx="0">
            <a:schemeClr val="dk1"/>
          </a:effectRef>
          <a:fontRef idx="minor">
            <a:schemeClr val="dk1"/>
          </a:fontRef>
        </p:style>
        <p:txBody>
          <a:bodyPr rtlCol="0" anchor="ctr"/>
          <a:lstStyle/>
          <a:p>
            <a:r>
              <a:rPr lang="es-CO" sz="1400" dirty="0">
                <a:solidFill>
                  <a:schemeClr val="dk1"/>
                </a:solidFill>
              </a:rPr>
              <a:t>Ahora bien, si algunos de los principales modelos epistémicos, como los vistos anteriormente, han aportado al desarrollo metodológico de la investigación…</a:t>
            </a:r>
          </a:p>
        </p:txBody>
      </p:sp>
      <p:sp>
        <p:nvSpPr>
          <p:cNvPr id="23" name="Cheurón 22"/>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6"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a:t>
            </a:r>
            <a:r>
              <a:rPr lang="es-419" sz="1100" dirty="0"/>
              <a:t>botón  de avance muestra el  siguiente interno.</a:t>
            </a:r>
          </a:p>
          <a:p>
            <a:r>
              <a:rPr lang="es-419" sz="1100" dirty="0"/>
              <a:t>N° de internos: </a:t>
            </a:r>
            <a:r>
              <a:rPr lang="es-419" sz="1100" dirty="0" smtClean="0"/>
              <a:t>5</a:t>
            </a:r>
            <a:endParaRPr lang="es-MX" sz="1100" dirty="0"/>
          </a:p>
          <a:p>
            <a:endParaRPr lang="es-419" sz="1100" dirty="0"/>
          </a:p>
        </p:txBody>
      </p:sp>
      <p:sp>
        <p:nvSpPr>
          <p:cNvPr id="27" name="Rectángulo 26"/>
          <p:cNvSpPr/>
          <p:nvPr/>
        </p:nvSpPr>
        <p:spPr>
          <a:xfrm rot="21409975">
            <a:off x="6361404" y="4297874"/>
            <a:ext cx="2535109" cy="44877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s-CO" sz="1400" b="1" dirty="0" smtClean="0">
                <a:solidFill>
                  <a:schemeClr val="dk1"/>
                </a:solidFill>
              </a:rPr>
              <a:t>¿</a:t>
            </a:r>
            <a:r>
              <a:rPr lang="es-CO" sz="1400" b="1" dirty="0">
                <a:solidFill>
                  <a:schemeClr val="dk1"/>
                </a:solidFill>
              </a:rPr>
              <a:t>A qué se refieren los términos cualitativo y cuantitativo</a:t>
            </a:r>
            <a:r>
              <a:rPr lang="es-CO" sz="1400" b="1" dirty="0" smtClean="0">
                <a:solidFill>
                  <a:schemeClr val="dk1"/>
                </a:solidFill>
              </a:rPr>
              <a:t>?</a:t>
            </a:r>
            <a:endParaRPr lang="es-CO" sz="1400" b="1" dirty="0">
              <a:solidFill>
                <a:schemeClr val="dk1"/>
              </a:solidFill>
            </a:endParaRPr>
          </a:p>
        </p:txBody>
      </p:sp>
      <p:sp>
        <p:nvSpPr>
          <p:cNvPr id="28" name="Rectángulo 27"/>
          <p:cNvSpPr/>
          <p:nvPr/>
        </p:nvSpPr>
        <p:spPr>
          <a:xfrm rot="21358848">
            <a:off x="6643560" y="4741958"/>
            <a:ext cx="2770775" cy="79677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s-CO" sz="1400" b="1" dirty="0" smtClean="0">
                <a:solidFill>
                  <a:schemeClr val="dk1"/>
                </a:solidFill>
              </a:rPr>
              <a:t>¿</a:t>
            </a:r>
            <a:r>
              <a:rPr lang="es-CO" sz="1400" b="1" dirty="0">
                <a:solidFill>
                  <a:schemeClr val="dk1"/>
                </a:solidFill>
              </a:rPr>
              <a:t>Cómo se relacionan los modelos epistémicos con lo cualitativo y lo cuantitativo?</a:t>
            </a:r>
          </a:p>
        </p:txBody>
      </p:sp>
    </p:spTree>
    <p:extLst>
      <p:ext uri="{BB962C8B-B14F-4D97-AF65-F5344CB8AC3E}">
        <p14:creationId xmlns:p14="http://schemas.microsoft.com/office/powerpoint/2010/main" val="30399516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https://previews.123rf.com/images/jagcz/jagcz1506/jagcz150600204/42453111-Concepto-de-lectura-moderna-y-cl-sica-Foto-de-archiv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058289" y="-706105"/>
            <a:ext cx="5528778" cy="9529416"/>
          </a:xfrm>
          <a:prstGeom prst="rect">
            <a:avLst/>
          </a:prstGeom>
          <a:noFill/>
          <a:extLst>
            <a:ext uri="{909E8E84-426E-40DD-AFC4-6F175D3DCCD1}">
              <a14:hiddenFill xmlns:a14="http://schemas.microsoft.com/office/drawing/2010/main">
                <a:solidFill>
                  <a:srgbClr val="FFFFFF"/>
                </a:solidFill>
              </a14:hiddenFill>
            </a:ext>
          </a:extLst>
        </p:spPr>
      </p:pic>
      <p:sp>
        <p:nvSpPr>
          <p:cNvPr id="21" name="Rectángulo redondeado 20"/>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diferenciación de las metodologías cuantitativas y cualitativas del modelo epistémico.</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a:solidFill>
            <a:srgbClr val="FFFFFF">
              <a:alpha val="60000"/>
            </a:srgbClr>
          </a:solid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MX" sz="1100" dirty="0" smtClean="0">
                <a:solidFill>
                  <a:schemeClr val="dk1"/>
                </a:solidFill>
              </a:rPr>
              <a:t>Los botones corresponden a siluetas de manos:</a:t>
            </a:r>
          </a:p>
          <a:p>
            <a:pPr>
              <a:spcBef>
                <a:spcPts val="0"/>
              </a:spcBef>
            </a:pPr>
            <a:r>
              <a:rPr lang="es-MX" sz="1100" dirty="0" smtClean="0">
                <a:solidFill>
                  <a:schemeClr val="dk1"/>
                </a:solidFill>
              </a:rPr>
              <a:t>Identificador</a:t>
            </a:r>
            <a:r>
              <a:rPr lang="es-MX" sz="1100" dirty="0">
                <a:solidFill>
                  <a:schemeClr val="dk1"/>
                </a:solidFill>
              </a:rPr>
              <a:t>: </a:t>
            </a:r>
            <a:r>
              <a:rPr lang="es-CO" sz="1100" dirty="0">
                <a:solidFill>
                  <a:schemeClr val="dk1"/>
                </a:solidFill>
              </a:rPr>
              <a:t>11108294</a:t>
            </a:r>
          </a:p>
          <a:p>
            <a:pPr>
              <a:spcBef>
                <a:spcPts val="0"/>
              </a:spcBef>
            </a:pPr>
            <a:r>
              <a:rPr lang="es-CO" sz="1100" dirty="0">
                <a:solidFill>
                  <a:schemeClr val="dk1"/>
                </a:solidFill>
              </a:rPr>
              <a:t>Fuente: https://es.123rf.com</a:t>
            </a:r>
            <a:endParaRPr lang="es-MX" sz="1100" dirty="0">
              <a:solidFill>
                <a:schemeClr val="dk1"/>
              </a:solidFill>
            </a:endParaRPr>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24468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CO" sz="1100" b="1" dirty="0"/>
              <a:t>La polémica epistemológica en </a:t>
            </a:r>
            <a:r>
              <a:rPr lang="es-CO" sz="1100" b="1" dirty="0" smtClean="0"/>
              <a:t>investigación</a:t>
            </a:r>
            <a:endParaRPr lang="es-MX" sz="1100" b="1" dirty="0" smtClean="0">
              <a:solidFill>
                <a:prstClr val="black"/>
              </a:solidFill>
            </a:endParaRPr>
          </a:p>
        </p:txBody>
      </p:sp>
      <p:sp>
        <p:nvSpPr>
          <p:cNvPr id="22" name="Cheurón 21"/>
          <p:cNvSpPr/>
          <p:nvPr/>
        </p:nvSpPr>
        <p:spPr>
          <a:xfrm>
            <a:off x="93598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9" name="Elipse 18"/>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3</a:t>
            </a:r>
            <a:endParaRPr lang="es-CO" sz="1200" dirty="0">
              <a:solidFill>
                <a:schemeClr val="bg1"/>
              </a:solidFill>
            </a:endParaRPr>
          </a:p>
        </p:txBody>
      </p:sp>
      <p:sp>
        <p:nvSpPr>
          <p:cNvPr id="2" name="Rectángulo 1"/>
          <p:cNvSpPr/>
          <p:nvPr/>
        </p:nvSpPr>
        <p:spPr>
          <a:xfrm>
            <a:off x="758841" y="1949947"/>
            <a:ext cx="8297178" cy="1384995"/>
          </a:xfrm>
          <a:prstGeom prst="rect">
            <a:avLst/>
          </a:prstGeom>
        </p:spPr>
        <p:txBody>
          <a:bodyPr wrap="square">
            <a:spAutoFit/>
          </a:bodyPr>
          <a:lstStyle/>
          <a:p>
            <a:r>
              <a:rPr lang="es-CO" sz="1400" dirty="0">
                <a:latin typeface="Calibri" panose="020F0502020204030204" pitchFamily="34" charset="0"/>
                <a:ea typeface="Arial" panose="020B0604020202020204" pitchFamily="34" charset="0"/>
              </a:rPr>
              <a:t>La reflexión que se desarrolla en este tema está dirigida a mostrar que en realidad lo cuantitativo y lo cualitativo </a:t>
            </a:r>
            <a:r>
              <a:rPr lang="es-CO" sz="1400" b="1" dirty="0">
                <a:latin typeface="Calibri" panose="020F0502020204030204" pitchFamily="34" charset="0"/>
                <a:ea typeface="Arial" panose="020B0604020202020204" pitchFamily="34" charset="0"/>
              </a:rPr>
              <a:t>no son paradigmas epistémicos</a:t>
            </a:r>
            <a:r>
              <a:rPr lang="es-CO" sz="1400" dirty="0" smtClean="0">
                <a:latin typeface="Calibri" panose="020F0502020204030204" pitchFamily="34" charset="0"/>
                <a:ea typeface="Arial" panose="020B0604020202020204" pitchFamily="34" charset="0"/>
              </a:rPr>
              <a:t>.</a:t>
            </a:r>
          </a:p>
          <a:p>
            <a:endParaRPr lang="es-CO" sz="1400" dirty="0">
              <a:latin typeface="Calibri" panose="020F0502020204030204" pitchFamily="34" charset="0"/>
            </a:endParaRPr>
          </a:p>
          <a:p>
            <a:r>
              <a:rPr lang="es-CO" sz="1400" dirty="0"/>
              <a:t>Lo primero que habría que hacer es revisar si estos dos conceptos cumplen con los </a:t>
            </a:r>
            <a:r>
              <a:rPr lang="es-CO" sz="1400" b="1" dirty="0"/>
              <a:t>criterios que definen a un modelo epistémico</a:t>
            </a:r>
            <a:r>
              <a:rPr lang="es-CO" sz="1400" dirty="0"/>
              <a:t>, es decir, a un paradigma epistémico en investigación:</a:t>
            </a:r>
          </a:p>
          <a:p>
            <a:endParaRPr lang="es-CO" sz="1400" dirty="0"/>
          </a:p>
        </p:txBody>
      </p:sp>
      <p:pic>
        <p:nvPicPr>
          <p:cNvPr id="1026" name="Picture 2" descr="https://previews.123rf.com/images/h4nk/h4nk1111/h4nk111100027/11108294-Colecciones-muestra-de-la-mano-Foto-de-archivo.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25940" b="72486"/>
          <a:stretch/>
        </p:blipFill>
        <p:spPr bwMode="auto">
          <a:xfrm>
            <a:off x="2382224" y="3090994"/>
            <a:ext cx="4365663" cy="1777722"/>
          </a:xfrm>
          <a:prstGeom prst="rect">
            <a:avLst/>
          </a:prstGeom>
          <a:noFill/>
          <a:extLst>
            <a:ext uri="{909E8E84-426E-40DD-AFC4-6F175D3DCCD1}">
              <a14:hiddenFill xmlns:a14="http://schemas.microsoft.com/office/drawing/2010/main">
                <a:solidFill>
                  <a:srgbClr val="FFFFFF"/>
                </a:solidFill>
              </a14:hiddenFill>
            </a:ext>
          </a:extLst>
        </p:spPr>
      </p:pic>
      <p:sp>
        <p:nvSpPr>
          <p:cNvPr id="20" name="Cheurón 19"/>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pic>
        <p:nvPicPr>
          <p:cNvPr id="23" name="Imagen 22"/>
          <p:cNvPicPr>
            <a:picLocks noChangeAspect="1"/>
          </p:cNvPicPr>
          <p:nvPr/>
        </p:nvPicPr>
        <p:blipFill>
          <a:blip r:embed="rId4"/>
          <a:stretch>
            <a:fillRect/>
          </a:stretch>
        </p:blipFill>
        <p:spPr>
          <a:xfrm>
            <a:off x="7967405" y="4240825"/>
            <a:ext cx="494957" cy="531174"/>
          </a:xfrm>
          <a:prstGeom prst="rect">
            <a:avLst/>
          </a:prstGeom>
        </p:spPr>
      </p:pic>
      <p:sp>
        <p:nvSpPr>
          <p:cNvPr id="24"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usuario deberá hacer clic en las siluetas de manos para ver el popup respectivo</a:t>
            </a:r>
          </a:p>
          <a:p>
            <a:r>
              <a:rPr lang="es-419" sz="1100" dirty="0" smtClean="0"/>
              <a:t>Aparece también el botón “Para tener en cuenta”, a manera popo.</a:t>
            </a:r>
            <a:endParaRPr lang="es-419" sz="1100" dirty="0"/>
          </a:p>
          <a:p>
            <a:r>
              <a:rPr lang="es-419" sz="1100" dirty="0" smtClean="0"/>
              <a:t>El </a:t>
            </a:r>
            <a:r>
              <a:rPr lang="es-419" sz="1100" dirty="0"/>
              <a:t>botón  de avance muestra el  siguiente interno.</a:t>
            </a:r>
          </a:p>
          <a:p>
            <a:endParaRPr lang="es-419" sz="1100" dirty="0"/>
          </a:p>
        </p:txBody>
      </p:sp>
      <p:sp>
        <p:nvSpPr>
          <p:cNvPr id="25" name="Rectángulo 24"/>
          <p:cNvSpPr/>
          <p:nvPr/>
        </p:nvSpPr>
        <p:spPr>
          <a:xfrm>
            <a:off x="3554239" y="5066876"/>
            <a:ext cx="1810669"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los íconos para su la información.</a:t>
            </a:r>
            <a:endParaRPr lang="es-MX" sz="1200" i="1" dirty="0">
              <a:solidFill>
                <a:schemeClr val="tx1"/>
              </a:solidFill>
            </a:endParaRPr>
          </a:p>
        </p:txBody>
      </p:sp>
      <p:sp>
        <p:nvSpPr>
          <p:cNvPr id="26" name="CuadroTexto 25"/>
          <p:cNvSpPr txBox="1"/>
          <p:nvPr/>
        </p:nvSpPr>
        <p:spPr>
          <a:xfrm>
            <a:off x="7348069" y="4744938"/>
            <a:ext cx="1639135" cy="276999"/>
          </a:xfrm>
          <a:prstGeom prst="rect">
            <a:avLst/>
          </a:prstGeom>
          <a:noFill/>
        </p:spPr>
        <p:txBody>
          <a:bodyPr wrap="square" rtlCol="0">
            <a:spAutoFit/>
          </a:bodyPr>
          <a:lstStyle/>
          <a:p>
            <a:pPr algn="ctr"/>
            <a:r>
              <a:rPr lang="es-CO" sz="1200" b="1" dirty="0" smtClean="0">
                <a:solidFill>
                  <a:schemeClr val="bg1">
                    <a:lumMod val="50000"/>
                  </a:schemeClr>
                </a:solidFill>
              </a:rPr>
              <a:t>Para tener en cuenta</a:t>
            </a:r>
            <a:endParaRPr lang="es-CO" sz="1200" b="1" dirty="0">
              <a:solidFill>
                <a:schemeClr val="bg1">
                  <a:lumMod val="50000"/>
                </a:schemeClr>
              </a:solidFill>
            </a:endParaRPr>
          </a:p>
        </p:txBody>
      </p:sp>
      <p:sp>
        <p:nvSpPr>
          <p:cNvPr id="27" name="Rectángulo 26"/>
          <p:cNvSpPr/>
          <p:nvPr/>
        </p:nvSpPr>
        <p:spPr>
          <a:xfrm>
            <a:off x="2363604" y="4144773"/>
            <a:ext cx="1249805" cy="738664"/>
          </a:xfrm>
          <a:prstGeom prst="rect">
            <a:avLst/>
          </a:prstGeom>
        </p:spPr>
        <p:txBody>
          <a:bodyPr wrap="square">
            <a:spAutoFit/>
          </a:bodyPr>
          <a:lstStyle/>
          <a:p>
            <a:pPr algn="ctr"/>
            <a:r>
              <a:rPr lang="es-CO" sz="1400" b="1" dirty="0" smtClean="0">
                <a:effectLst>
                  <a:outerShdw blurRad="50800" dist="50800" dir="5400000" algn="ctr" rotWithShape="0">
                    <a:schemeClr val="bg1"/>
                  </a:outerShdw>
                </a:effectLst>
                <a:latin typeface="Calibri" panose="020F0502020204030204" pitchFamily="34" charset="0"/>
                <a:ea typeface="Calibri" panose="020F0502020204030204" pitchFamily="34" charset="0"/>
                <a:cs typeface="Calibri" panose="020F0502020204030204" pitchFamily="34" charset="0"/>
              </a:rPr>
              <a:t>Generación de principios </a:t>
            </a:r>
            <a:r>
              <a:rPr lang="es-CO" sz="1400" b="1" dirty="0">
                <a:effectLst>
                  <a:outerShdw blurRad="50800" dist="50800" dir="5400000" algn="ctr" rotWithShape="0">
                    <a:schemeClr val="bg1"/>
                  </a:outerShdw>
                </a:effectLst>
                <a:latin typeface="Calibri" panose="020F0502020204030204" pitchFamily="34" charset="0"/>
                <a:ea typeface="Calibri" panose="020F0502020204030204" pitchFamily="34" charset="0"/>
                <a:cs typeface="Calibri" panose="020F0502020204030204" pitchFamily="34" charset="0"/>
              </a:rPr>
              <a:t>filosóficos </a:t>
            </a:r>
            <a:endParaRPr lang="es-MX" sz="1400" b="1" dirty="0">
              <a:effectLst>
                <a:outerShdw blurRad="50800" dist="50800" dir="5400000" algn="ctr" rotWithShape="0">
                  <a:schemeClr val="bg1"/>
                </a:outerShdw>
              </a:effectLst>
            </a:endParaRPr>
          </a:p>
        </p:txBody>
      </p:sp>
      <p:sp>
        <p:nvSpPr>
          <p:cNvPr id="28" name="Rectángulo 27"/>
          <p:cNvSpPr/>
          <p:nvPr/>
        </p:nvSpPr>
        <p:spPr>
          <a:xfrm>
            <a:off x="3482692" y="4322199"/>
            <a:ext cx="1063225" cy="523220"/>
          </a:xfrm>
          <a:prstGeom prst="rect">
            <a:avLst/>
          </a:prstGeom>
        </p:spPr>
        <p:txBody>
          <a:bodyPr wrap="square">
            <a:spAutoFit/>
          </a:bodyPr>
          <a:lstStyle/>
          <a:p>
            <a:pPr algn="ctr"/>
            <a:r>
              <a:rPr lang="es-CO" sz="1400" b="1" dirty="0" smtClean="0">
                <a:effectLst>
                  <a:outerShdw blurRad="50800" dist="50800" dir="5400000" algn="ctr" rotWithShape="0">
                    <a:schemeClr val="bg1"/>
                  </a:outerShdw>
                </a:effectLst>
                <a:latin typeface="Calibri" panose="020F0502020204030204" pitchFamily="34" charset="0"/>
                <a:ea typeface="Calibri" panose="020F0502020204030204" pitchFamily="34" charset="0"/>
                <a:cs typeface="Calibri" panose="020F0502020204030204" pitchFamily="34" charset="0"/>
              </a:rPr>
              <a:t>Precursores </a:t>
            </a:r>
            <a:r>
              <a:rPr lang="es-CO" sz="1400" b="1" dirty="0">
                <a:effectLst>
                  <a:outerShdw blurRad="50800" dist="50800" dir="5400000" algn="ctr" rotWithShape="0">
                    <a:schemeClr val="bg1"/>
                  </a:outerShdw>
                </a:effectLst>
                <a:latin typeface="Calibri" panose="020F0502020204030204" pitchFamily="34" charset="0"/>
                <a:ea typeface="Calibri" panose="020F0502020204030204" pitchFamily="34" charset="0"/>
                <a:cs typeface="Calibri" panose="020F0502020204030204" pitchFamily="34" charset="0"/>
              </a:rPr>
              <a:t>y creadores </a:t>
            </a:r>
            <a:endParaRPr lang="es-MX" sz="1400" b="1" dirty="0">
              <a:effectLst>
                <a:outerShdw blurRad="50800" dist="50800" dir="5400000" algn="ctr" rotWithShape="0">
                  <a:schemeClr val="bg1"/>
                </a:outerShdw>
              </a:effectLst>
            </a:endParaRPr>
          </a:p>
        </p:txBody>
      </p:sp>
      <p:sp>
        <p:nvSpPr>
          <p:cNvPr id="6" name="Rectángulo 5"/>
          <p:cNvSpPr/>
          <p:nvPr/>
        </p:nvSpPr>
        <p:spPr>
          <a:xfrm>
            <a:off x="5491910" y="4378405"/>
            <a:ext cx="1090838" cy="523220"/>
          </a:xfrm>
          <a:prstGeom prst="rect">
            <a:avLst/>
          </a:prstGeom>
        </p:spPr>
        <p:txBody>
          <a:bodyPr wrap="square">
            <a:spAutoFit/>
          </a:bodyPr>
          <a:lstStyle/>
          <a:p>
            <a:pPr algn="ctr"/>
            <a:r>
              <a:rPr lang="es-CO" sz="1400" b="1" dirty="0" smtClean="0">
                <a:effectLst>
                  <a:outerShdw blurRad="50800" dist="50800" dir="5400000" algn="ctr" rotWithShape="0">
                    <a:schemeClr val="bg1"/>
                  </a:outerShdw>
                </a:effectLst>
                <a:latin typeface="Calibri" panose="020F0502020204030204" pitchFamily="34" charset="0"/>
                <a:ea typeface="Calibri" panose="020F0502020204030204" pitchFamily="34" charset="0"/>
                <a:cs typeface="Calibri" panose="020F0502020204030204" pitchFamily="34" charset="0"/>
              </a:rPr>
              <a:t>Método propio </a:t>
            </a:r>
            <a:endParaRPr lang="es-MX" sz="1400" b="1" dirty="0">
              <a:effectLst>
                <a:outerShdw blurRad="50800" dist="50800" dir="5400000" algn="ctr" rotWithShape="0">
                  <a:schemeClr val="bg1"/>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29" name="Rectángulo 28"/>
          <p:cNvSpPr/>
          <p:nvPr/>
        </p:nvSpPr>
        <p:spPr>
          <a:xfrm>
            <a:off x="4334923" y="4078092"/>
            <a:ext cx="1463847" cy="523220"/>
          </a:xfrm>
          <a:prstGeom prst="rect">
            <a:avLst/>
          </a:prstGeom>
        </p:spPr>
        <p:txBody>
          <a:bodyPr wrap="square">
            <a:spAutoFit/>
          </a:bodyPr>
          <a:lstStyle/>
          <a:p>
            <a:pPr algn="ctr"/>
            <a:r>
              <a:rPr lang="es-CO" sz="1400" b="1" dirty="0" smtClean="0">
                <a:effectLst>
                  <a:outerShdw blurRad="50800" dist="50800" dir="5400000" algn="ctr" rotWithShape="0">
                    <a:schemeClr val="bg1"/>
                  </a:outerShdw>
                </a:effectLst>
                <a:latin typeface="Calibri" panose="020F0502020204030204" pitchFamily="34" charset="0"/>
                <a:ea typeface="Calibri" panose="020F0502020204030204" pitchFamily="34" charset="0"/>
                <a:cs typeface="Calibri" panose="020F0502020204030204" pitchFamily="34" charset="0"/>
              </a:rPr>
              <a:t>Genealogía </a:t>
            </a:r>
            <a:r>
              <a:rPr lang="es-CO" sz="1400" b="1" dirty="0">
                <a:effectLst>
                  <a:outerShdw blurRad="50800" dist="50800" dir="5400000" algn="ctr" rotWithShape="0">
                    <a:schemeClr val="bg1"/>
                  </a:outerShdw>
                </a:effectLst>
                <a:latin typeface="Calibri" panose="020F0502020204030204" pitchFamily="34" charset="0"/>
                <a:ea typeface="Calibri" panose="020F0502020204030204" pitchFamily="34" charset="0"/>
                <a:cs typeface="Calibri" panose="020F0502020204030204" pitchFamily="34" charset="0"/>
              </a:rPr>
              <a:t>epistemológica</a:t>
            </a:r>
            <a:endParaRPr lang="es-MX" sz="1400" b="1" dirty="0">
              <a:effectLst>
                <a:outerShdw blurRad="50800" dist="50800" dir="5400000" algn="ctr" rotWithShape="0">
                  <a:schemeClr val="bg1"/>
                </a:outerShdw>
              </a:effectLst>
            </a:endParaRPr>
          </a:p>
        </p:txBody>
      </p:sp>
    </p:spTree>
    <p:extLst>
      <p:ext uri="{BB962C8B-B14F-4D97-AF65-F5344CB8AC3E}">
        <p14:creationId xmlns:p14="http://schemas.microsoft.com/office/powerpoint/2010/main" val="13851663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ángulo redondeado 28"/>
          <p:cNvSpPr/>
          <p:nvPr/>
        </p:nvSpPr>
        <p:spPr>
          <a:xfrm>
            <a:off x="140556" y="1910409"/>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diferenciación de las metodologías cuantitativas y cualitativas del modelo epistémico.</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24468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CO" sz="1100" b="1" dirty="0"/>
              <a:t>La polémica epistemológica en </a:t>
            </a:r>
            <a:r>
              <a:rPr lang="es-CO" sz="1100" b="1" dirty="0" smtClean="0"/>
              <a:t>investigación</a:t>
            </a:r>
            <a:endParaRPr lang="es-MX" sz="1100" b="1" dirty="0" smtClean="0">
              <a:solidFill>
                <a:prstClr val="black"/>
              </a:solidFill>
            </a:endParaRPr>
          </a:p>
        </p:txBody>
      </p:sp>
      <p:sp>
        <p:nvSpPr>
          <p:cNvPr id="17" name="Rectángulo redondeado 16"/>
          <p:cNvSpPr/>
          <p:nvPr/>
        </p:nvSpPr>
        <p:spPr>
          <a:xfrm>
            <a:off x="113829" y="1918324"/>
            <a:ext cx="9473556" cy="3186113"/>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2" name="Cheurón 21"/>
          <p:cNvSpPr/>
          <p:nvPr/>
        </p:nvSpPr>
        <p:spPr>
          <a:xfrm>
            <a:off x="93598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9" name="Elipse 18"/>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3</a:t>
            </a:r>
            <a:endParaRPr lang="es-CO" sz="1200" dirty="0">
              <a:solidFill>
                <a:schemeClr val="bg1"/>
              </a:solidFill>
            </a:endParaRPr>
          </a:p>
        </p:txBody>
      </p:sp>
      <p:sp>
        <p:nvSpPr>
          <p:cNvPr id="2" name="Rectángulo 1"/>
          <p:cNvSpPr/>
          <p:nvPr/>
        </p:nvSpPr>
        <p:spPr>
          <a:xfrm>
            <a:off x="758841" y="1949947"/>
            <a:ext cx="8297178" cy="1384995"/>
          </a:xfrm>
          <a:prstGeom prst="rect">
            <a:avLst/>
          </a:prstGeom>
        </p:spPr>
        <p:txBody>
          <a:bodyPr wrap="square">
            <a:spAutoFit/>
          </a:bodyPr>
          <a:lstStyle/>
          <a:p>
            <a:r>
              <a:rPr lang="es-CO" sz="1400" dirty="0">
                <a:latin typeface="Calibri" panose="020F0502020204030204" pitchFamily="34" charset="0"/>
                <a:ea typeface="Arial" panose="020B0604020202020204" pitchFamily="34" charset="0"/>
              </a:rPr>
              <a:t>La reflexión que se desarrolla en este tema está dirigida a mostrar que en realidad lo cuantitativo y lo cualitativo </a:t>
            </a:r>
            <a:r>
              <a:rPr lang="es-CO" sz="1400" b="1" dirty="0">
                <a:latin typeface="Calibri" panose="020F0502020204030204" pitchFamily="34" charset="0"/>
                <a:ea typeface="Arial" panose="020B0604020202020204" pitchFamily="34" charset="0"/>
              </a:rPr>
              <a:t>no son paradigmas epistémicos</a:t>
            </a:r>
            <a:r>
              <a:rPr lang="es-CO" sz="1400" dirty="0" smtClean="0">
                <a:latin typeface="Calibri" panose="020F0502020204030204" pitchFamily="34" charset="0"/>
                <a:ea typeface="Arial" panose="020B0604020202020204" pitchFamily="34" charset="0"/>
              </a:rPr>
              <a:t>.</a:t>
            </a:r>
          </a:p>
          <a:p>
            <a:endParaRPr lang="es-CO" sz="1400" dirty="0">
              <a:latin typeface="Calibri" panose="020F0502020204030204" pitchFamily="34" charset="0"/>
            </a:endParaRPr>
          </a:p>
          <a:p>
            <a:r>
              <a:rPr lang="es-CO" sz="1400" dirty="0"/>
              <a:t>Lo primero que habría que hacer es revisar si estos dos conceptos cumplen con los criterios que definen a un modelo epistémico, es decir, a un paradigma epistémico en investigación:</a:t>
            </a:r>
          </a:p>
          <a:p>
            <a:endParaRPr lang="es-CO" sz="1400" dirty="0"/>
          </a:p>
        </p:txBody>
      </p:sp>
      <p:pic>
        <p:nvPicPr>
          <p:cNvPr id="1026" name="Picture 2" descr="https://previews.123rf.com/images/h4nk/h4nk1111/h4nk111100027/11108294-Colecciones-muestra-de-la-mano-Foto-de-archivo.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25940" b="72486"/>
          <a:stretch/>
        </p:blipFill>
        <p:spPr bwMode="auto">
          <a:xfrm>
            <a:off x="3206599" y="3131501"/>
            <a:ext cx="3288015" cy="1338898"/>
          </a:xfrm>
          <a:prstGeom prst="rect">
            <a:avLst/>
          </a:prstGeom>
          <a:noFill/>
          <a:extLst>
            <a:ext uri="{909E8E84-426E-40DD-AFC4-6F175D3DCCD1}">
              <a14:hiddenFill xmlns:a14="http://schemas.microsoft.com/office/drawing/2010/main">
                <a:solidFill>
                  <a:srgbClr val="FFFFFF"/>
                </a:solidFill>
              </a14:hiddenFill>
            </a:ext>
          </a:extLst>
        </p:spPr>
      </p:pic>
      <p:sp>
        <p:nvSpPr>
          <p:cNvPr id="20" name="Cheurón 19"/>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8" name="Rectángulo redondeado 17"/>
          <p:cNvSpPr/>
          <p:nvPr/>
        </p:nvSpPr>
        <p:spPr>
          <a:xfrm>
            <a:off x="113829" y="1237677"/>
            <a:ext cx="9473556" cy="4234209"/>
          </a:xfrm>
          <a:prstGeom prst="roundRect">
            <a:avLst>
              <a:gd name="adj" fmla="val 0"/>
            </a:avLst>
          </a:prstGeom>
          <a:solidFill>
            <a:schemeClr val="tx1">
              <a:lumMod val="95000"/>
              <a:lumOff val="5000"/>
              <a:alpha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1" name="Rectángulo redondeado 20"/>
          <p:cNvSpPr/>
          <p:nvPr/>
        </p:nvSpPr>
        <p:spPr>
          <a:xfrm>
            <a:off x="396206" y="1356268"/>
            <a:ext cx="8878726" cy="3806191"/>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grpSp>
        <p:nvGrpSpPr>
          <p:cNvPr id="23" name="Grupo 22"/>
          <p:cNvGrpSpPr/>
          <p:nvPr/>
        </p:nvGrpSpPr>
        <p:grpSpPr>
          <a:xfrm>
            <a:off x="8635154" y="1436478"/>
            <a:ext cx="435428" cy="391857"/>
            <a:chOff x="8055429" y="1611086"/>
            <a:chExt cx="435428" cy="391857"/>
          </a:xfrm>
        </p:grpSpPr>
        <p:sp>
          <p:nvSpPr>
            <p:cNvPr id="24" name="Elipse 23"/>
            <p:cNvSpPr/>
            <p:nvPr/>
          </p:nvSpPr>
          <p:spPr>
            <a:xfrm>
              <a:off x="8055429" y="1611086"/>
              <a:ext cx="435428" cy="3918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5" name="Multiplicar 24"/>
            <p:cNvSpPr/>
            <p:nvPr/>
          </p:nvSpPr>
          <p:spPr>
            <a:xfrm>
              <a:off x="8113486" y="1625600"/>
              <a:ext cx="319315" cy="362829"/>
            </a:xfrm>
            <a:prstGeom prst="mathMultipl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26" name="Rectángulo 25"/>
          <p:cNvSpPr/>
          <p:nvPr/>
        </p:nvSpPr>
        <p:spPr>
          <a:xfrm>
            <a:off x="3088028" y="2473497"/>
            <a:ext cx="5433198" cy="1384995"/>
          </a:xfrm>
          <a:prstGeom prst="rect">
            <a:avLst/>
          </a:prstGeom>
        </p:spPr>
        <p:txBody>
          <a:bodyPr wrap="square">
            <a:spAutoFit/>
          </a:bodyPr>
          <a:lstStyle/>
          <a:p>
            <a:pPr lvl="0" algn="just">
              <a:spcBef>
                <a:spcPts val="600"/>
              </a:spcBef>
              <a:spcAft>
                <a:spcPts val="0"/>
              </a:spcAft>
            </a:pPr>
            <a:r>
              <a:rPr lang="es-CO" sz="1400" dirty="0" smtClean="0">
                <a:latin typeface="Calibri" panose="020F0502020204030204" pitchFamily="34" charset="0"/>
                <a:ea typeface="Calibri" panose="020F0502020204030204" pitchFamily="34" charset="0"/>
                <a:cs typeface="Calibri" panose="020F0502020204030204" pitchFamily="34" charset="0"/>
              </a:rPr>
              <a:t>En </a:t>
            </a:r>
            <a:r>
              <a:rPr lang="es-CO" sz="1400" dirty="0">
                <a:latin typeface="Calibri" panose="020F0502020204030204" pitchFamily="34" charset="0"/>
                <a:ea typeface="Calibri" panose="020F0502020204030204" pitchFamily="34" charset="0"/>
                <a:cs typeface="Calibri" panose="020F0502020204030204" pitchFamily="34" charset="0"/>
              </a:rPr>
              <a:t>primer lugar, los conceptos de cualitativo y cuantitativo </a:t>
            </a:r>
            <a:r>
              <a:rPr lang="es-CO" sz="1400" b="1" dirty="0">
                <a:latin typeface="Calibri" panose="020F0502020204030204" pitchFamily="34" charset="0"/>
                <a:ea typeface="Calibri" panose="020F0502020204030204" pitchFamily="34" charset="0"/>
                <a:cs typeface="Calibri" panose="020F0502020204030204" pitchFamily="34" charset="0"/>
              </a:rPr>
              <a:t>no aportan en realidad un conjunto de principios filosóficos</a:t>
            </a:r>
            <a:r>
              <a:rPr lang="es-CO" sz="1400" dirty="0">
                <a:latin typeface="Calibri" panose="020F0502020204030204" pitchFamily="34" charset="0"/>
                <a:ea typeface="Calibri" panose="020F0502020204030204" pitchFamily="34" charset="0"/>
                <a:cs typeface="Calibri" panose="020F0502020204030204" pitchFamily="34" charset="0"/>
              </a:rPr>
              <a:t> acerca del conocimiento, relacionados con qué es conocer, cómo se conoce, para qué se conoce, cómo se valida el conocimiento… Se refieren básicamente a cualidad y cantidad como atributos o características del evento que se está estudiando.</a:t>
            </a:r>
            <a:endParaRPr lang="es-CO" sz="1400" dirty="0">
              <a:effectLst/>
              <a:ea typeface="Calibri" panose="020F0502020204030204" pitchFamily="34" charset="0"/>
              <a:cs typeface="Times New Roman" panose="02020603050405020304" pitchFamily="18" charset="0"/>
            </a:endParaRPr>
          </a:p>
        </p:txBody>
      </p:sp>
      <p:pic>
        <p:nvPicPr>
          <p:cNvPr id="27" name="Picture 2" descr="https://previews.123rf.com/images/h4nk/h4nk1111/h4nk111100027/11108294-Colecciones-muestra-de-la-mano-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r="80750" b="72486"/>
          <a:stretch/>
        </p:blipFill>
        <p:spPr bwMode="auto">
          <a:xfrm>
            <a:off x="1034884" y="1772223"/>
            <a:ext cx="1666824" cy="2611278"/>
          </a:xfrm>
          <a:prstGeom prst="rect">
            <a:avLst/>
          </a:prstGeom>
          <a:noFill/>
          <a:extLst>
            <a:ext uri="{909E8E84-426E-40DD-AFC4-6F175D3DCCD1}">
              <a14:hiddenFill xmlns:a14="http://schemas.microsoft.com/office/drawing/2010/main">
                <a:solidFill>
                  <a:srgbClr val="FFFFFF"/>
                </a:solidFill>
              </a14:hiddenFill>
            </a:ext>
          </a:extLst>
        </p:spPr>
      </p:pic>
      <p:sp>
        <p:nvSpPr>
          <p:cNvPr id="30"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Popup 1</a:t>
            </a:r>
          </a:p>
          <a:p>
            <a:r>
              <a:rPr lang="es-419" sz="1100" dirty="0" smtClean="0"/>
              <a:t>Al hacer clic en el botón “Cerrar” se regresa a la pantalla 54.</a:t>
            </a:r>
          </a:p>
          <a:p>
            <a:endParaRPr lang="es-MX" sz="1100" dirty="0"/>
          </a:p>
          <a:p>
            <a:endParaRPr lang="es-419" sz="1100" dirty="0"/>
          </a:p>
        </p:txBody>
      </p:sp>
      <p:sp>
        <p:nvSpPr>
          <p:cNvPr id="6" name="Marcador de texto 5"/>
          <p:cNvSpPr>
            <a:spLocks noGrp="1"/>
          </p:cNvSpPr>
          <p:nvPr>
            <p:ph type="body" sz="half" idx="24"/>
          </p:nvPr>
        </p:nvSpPr>
        <p:spPr/>
        <p:txBody>
          <a:bodyPr/>
          <a:lstStyle/>
          <a:p>
            <a:endParaRPr lang="es-MX" dirty="0"/>
          </a:p>
        </p:txBody>
      </p:sp>
      <p:sp>
        <p:nvSpPr>
          <p:cNvPr id="9" name="Rectángulo 8"/>
          <p:cNvSpPr/>
          <p:nvPr/>
        </p:nvSpPr>
        <p:spPr>
          <a:xfrm>
            <a:off x="3088028" y="1913406"/>
            <a:ext cx="2866426" cy="307777"/>
          </a:xfrm>
          <a:prstGeom prst="rect">
            <a:avLst/>
          </a:prstGeom>
        </p:spPr>
        <p:txBody>
          <a:bodyPr wrap="none">
            <a:spAutoFit/>
          </a:bodyPr>
          <a:lstStyle/>
          <a:p>
            <a:r>
              <a:rPr lang="es-CO" sz="1400" b="1" dirty="0" smtClean="0">
                <a:latin typeface="Calibri" panose="020F0502020204030204" pitchFamily="34" charset="0"/>
                <a:ea typeface="Calibri" panose="020F0502020204030204" pitchFamily="34" charset="0"/>
                <a:cs typeface="Calibri" panose="020F0502020204030204" pitchFamily="34" charset="0"/>
              </a:rPr>
              <a:t>Generación de principios </a:t>
            </a:r>
            <a:r>
              <a:rPr lang="es-CO" sz="1400" b="1" dirty="0">
                <a:latin typeface="Calibri" panose="020F0502020204030204" pitchFamily="34" charset="0"/>
                <a:ea typeface="Calibri" panose="020F0502020204030204" pitchFamily="34" charset="0"/>
                <a:cs typeface="Calibri" panose="020F0502020204030204" pitchFamily="34" charset="0"/>
              </a:rPr>
              <a:t>filosóficos </a:t>
            </a:r>
            <a:endParaRPr lang="es-MX" sz="1400" b="1" dirty="0"/>
          </a:p>
        </p:txBody>
      </p:sp>
    </p:spTree>
    <p:extLst>
      <p:ext uri="{BB962C8B-B14F-4D97-AF65-F5344CB8AC3E}">
        <p14:creationId xmlns:p14="http://schemas.microsoft.com/office/powerpoint/2010/main" val="42147401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ángulo redondeado 28"/>
          <p:cNvSpPr/>
          <p:nvPr/>
        </p:nvSpPr>
        <p:spPr>
          <a:xfrm>
            <a:off x="162336" y="1861787"/>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diferenciación de las metodologías cuantitativas y cualitativas del modelo epistémico.</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24468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CO" sz="1100" b="1" dirty="0"/>
              <a:t>La polémica epistemológica en </a:t>
            </a:r>
            <a:r>
              <a:rPr lang="es-CO" sz="1100" b="1" dirty="0" smtClean="0"/>
              <a:t>investigación</a:t>
            </a:r>
            <a:endParaRPr lang="es-MX" sz="1100" b="1" dirty="0" smtClean="0">
              <a:solidFill>
                <a:prstClr val="black"/>
              </a:solidFill>
            </a:endParaRPr>
          </a:p>
        </p:txBody>
      </p:sp>
      <p:sp>
        <p:nvSpPr>
          <p:cNvPr id="17" name="Rectángulo redondeado 16"/>
          <p:cNvSpPr/>
          <p:nvPr/>
        </p:nvSpPr>
        <p:spPr>
          <a:xfrm>
            <a:off x="113829" y="1918324"/>
            <a:ext cx="9473556" cy="3186113"/>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2" name="Cheurón 21"/>
          <p:cNvSpPr/>
          <p:nvPr/>
        </p:nvSpPr>
        <p:spPr>
          <a:xfrm>
            <a:off x="93598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9" name="Elipse 18"/>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3</a:t>
            </a:r>
            <a:endParaRPr lang="es-CO" sz="1200" dirty="0">
              <a:solidFill>
                <a:schemeClr val="bg1"/>
              </a:solidFill>
            </a:endParaRPr>
          </a:p>
        </p:txBody>
      </p:sp>
      <p:sp>
        <p:nvSpPr>
          <p:cNvPr id="2" name="Rectángulo 1"/>
          <p:cNvSpPr/>
          <p:nvPr/>
        </p:nvSpPr>
        <p:spPr>
          <a:xfrm>
            <a:off x="758841" y="1949947"/>
            <a:ext cx="8297178" cy="1384995"/>
          </a:xfrm>
          <a:prstGeom prst="rect">
            <a:avLst/>
          </a:prstGeom>
        </p:spPr>
        <p:txBody>
          <a:bodyPr wrap="square">
            <a:spAutoFit/>
          </a:bodyPr>
          <a:lstStyle/>
          <a:p>
            <a:r>
              <a:rPr lang="es-CO" sz="1400" dirty="0">
                <a:latin typeface="Calibri" panose="020F0502020204030204" pitchFamily="34" charset="0"/>
                <a:ea typeface="Arial" panose="020B0604020202020204" pitchFamily="34" charset="0"/>
              </a:rPr>
              <a:t>La reflexión que se desarrolla en este tema está dirigida a mostrar que en realidad lo cuantitativo y lo cualitativo </a:t>
            </a:r>
            <a:r>
              <a:rPr lang="es-CO" sz="1400" b="1" dirty="0">
                <a:latin typeface="Calibri" panose="020F0502020204030204" pitchFamily="34" charset="0"/>
                <a:ea typeface="Arial" panose="020B0604020202020204" pitchFamily="34" charset="0"/>
              </a:rPr>
              <a:t>no son paradigmas epistémicos</a:t>
            </a:r>
            <a:r>
              <a:rPr lang="es-CO" sz="1400" dirty="0" smtClean="0">
                <a:latin typeface="Calibri" panose="020F0502020204030204" pitchFamily="34" charset="0"/>
                <a:ea typeface="Arial" panose="020B0604020202020204" pitchFamily="34" charset="0"/>
              </a:rPr>
              <a:t>.</a:t>
            </a:r>
          </a:p>
          <a:p>
            <a:endParaRPr lang="es-CO" sz="1400" dirty="0">
              <a:latin typeface="Calibri" panose="020F0502020204030204" pitchFamily="34" charset="0"/>
            </a:endParaRPr>
          </a:p>
          <a:p>
            <a:r>
              <a:rPr lang="es-CO" sz="1400" dirty="0"/>
              <a:t>Lo primero que habría que hacer es revisar si estos dos conceptos cumplen con los criterios que definen a un modelo epistémico, es decir, a un paradigma epistémico en investigación:</a:t>
            </a:r>
          </a:p>
          <a:p>
            <a:endParaRPr lang="es-CO" sz="1400" dirty="0"/>
          </a:p>
        </p:txBody>
      </p:sp>
      <p:pic>
        <p:nvPicPr>
          <p:cNvPr id="1026" name="Picture 2" descr="https://previews.123rf.com/images/h4nk/h4nk1111/h4nk111100027/11108294-Colecciones-muestra-de-la-mano-Foto-de-archivo.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25940" b="72486"/>
          <a:stretch/>
        </p:blipFill>
        <p:spPr bwMode="auto">
          <a:xfrm>
            <a:off x="3206599" y="3131501"/>
            <a:ext cx="3288015" cy="1338898"/>
          </a:xfrm>
          <a:prstGeom prst="rect">
            <a:avLst/>
          </a:prstGeom>
          <a:noFill/>
          <a:extLst>
            <a:ext uri="{909E8E84-426E-40DD-AFC4-6F175D3DCCD1}">
              <a14:hiddenFill xmlns:a14="http://schemas.microsoft.com/office/drawing/2010/main">
                <a:solidFill>
                  <a:srgbClr val="FFFFFF"/>
                </a:solidFill>
              </a14:hiddenFill>
            </a:ext>
          </a:extLst>
        </p:spPr>
      </p:pic>
      <p:sp>
        <p:nvSpPr>
          <p:cNvPr id="20" name="Cheurón 19"/>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8" name="Rectángulo redondeado 17"/>
          <p:cNvSpPr/>
          <p:nvPr/>
        </p:nvSpPr>
        <p:spPr>
          <a:xfrm>
            <a:off x="113829" y="1237677"/>
            <a:ext cx="9473556" cy="4234209"/>
          </a:xfrm>
          <a:prstGeom prst="roundRect">
            <a:avLst>
              <a:gd name="adj" fmla="val 0"/>
            </a:avLst>
          </a:prstGeom>
          <a:solidFill>
            <a:schemeClr val="tx1">
              <a:lumMod val="95000"/>
              <a:lumOff val="5000"/>
              <a:alpha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1" name="Rectángulo redondeado 20"/>
          <p:cNvSpPr/>
          <p:nvPr/>
        </p:nvSpPr>
        <p:spPr>
          <a:xfrm>
            <a:off x="396206" y="1356268"/>
            <a:ext cx="8878726" cy="3806191"/>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sz="1400" b="1" dirty="0"/>
          </a:p>
        </p:txBody>
      </p:sp>
      <p:grpSp>
        <p:nvGrpSpPr>
          <p:cNvPr id="23" name="Grupo 22"/>
          <p:cNvGrpSpPr/>
          <p:nvPr/>
        </p:nvGrpSpPr>
        <p:grpSpPr>
          <a:xfrm>
            <a:off x="8635154" y="1436478"/>
            <a:ext cx="435428" cy="391857"/>
            <a:chOff x="8055429" y="1611086"/>
            <a:chExt cx="435428" cy="391857"/>
          </a:xfrm>
        </p:grpSpPr>
        <p:sp>
          <p:nvSpPr>
            <p:cNvPr id="24" name="Elipse 23"/>
            <p:cNvSpPr/>
            <p:nvPr/>
          </p:nvSpPr>
          <p:spPr>
            <a:xfrm>
              <a:off x="8055429" y="1611086"/>
              <a:ext cx="435428" cy="3918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5" name="Multiplicar 24"/>
            <p:cNvSpPr/>
            <p:nvPr/>
          </p:nvSpPr>
          <p:spPr>
            <a:xfrm>
              <a:off x="8113486" y="1625600"/>
              <a:ext cx="319315" cy="362829"/>
            </a:xfrm>
            <a:prstGeom prst="mathMultipl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27" name="Picture 2" descr="https://previews.123rf.com/images/h4nk/h4nk1111/h4nk111100027/11108294-Colecciones-muestra-de-la-mano-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l="18271" t="917" r="63341" b="71569"/>
          <a:stretch/>
        </p:blipFill>
        <p:spPr bwMode="auto">
          <a:xfrm>
            <a:off x="1034884" y="1772223"/>
            <a:ext cx="1592202" cy="2611278"/>
          </a:xfrm>
          <a:prstGeom prst="rect">
            <a:avLst/>
          </a:prstGeom>
          <a:noFill/>
          <a:extLst>
            <a:ext uri="{909E8E84-426E-40DD-AFC4-6F175D3DCCD1}">
              <a14:hiddenFill xmlns:a14="http://schemas.microsoft.com/office/drawing/2010/main">
                <a:solidFill>
                  <a:srgbClr val="FFFFFF"/>
                </a:solidFill>
              </a14:hiddenFill>
            </a:ext>
          </a:extLst>
        </p:spPr>
      </p:pic>
      <p:sp>
        <p:nvSpPr>
          <p:cNvPr id="28" name="Rectángulo 27"/>
          <p:cNvSpPr/>
          <p:nvPr/>
        </p:nvSpPr>
        <p:spPr>
          <a:xfrm>
            <a:off x="2786615" y="2479414"/>
            <a:ext cx="6111494" cy="1677382"/>
          </a:xfrm>
          <a:prstGeom prst="rect">
            <a:avLst/>
          </a:prstGeom>
        </p:spPr>
        <p:txBody>
          <a:bodyPr wrap="square">
            <a:spAutoFit/>
          </a:bodyPr>
          <a:lstStyle/>
          <a:p>
            <a:pPr lvl="0" algn="just">
              <a:spcBef>
                <a:spcPts val="600"/>
              </a:spcBef>
              <a:spcAft>
                <a:spcPts val="0"/>
              </a:spcAft>
            </a:pPr>
            <a:r>
              <a:rPr lang="es-CO" sz="1400" dirty="0" smtClean="0">
                <a:latin typeface="Calibri" panose="020F0502020204030204" pitchFamily="34" charset="0"/>
                <a:ea typeface="Calibri" panose="020F0502020204030204" pitchFamily="34" charset="0"/>
                <a:cs typeface="Calibri" panose="020F0502020204030204" pitchFamily="34" charset="0"/>
              </a:rPr>
              <a:t>En segundo lugar, </a:t>
            </a:r>
            <a:r>
              <a:rPr lang="es-CO" sz="1400" b="1" dirty="0" smtClean="0">
                <a:latin typeface="Calibri" panose="020F0502020204030204" pitchFamily="34" charset="0"/>
                <a:ea typeface="Calibri" panose="020F0502020204030204" pitchFamily="34" charset="0"/>
                <a:cs typeface="Calibri" panose="020F0502020204030204" pitchFamily="34" charset="0"/>
              </a:rPr>
              <a:t>no se puede identificar precursores y creadores </a:t>
            </a:r>
            <a:r>
              <a:rPr lang="es-CO" sz="1400" dirty="0" smtClean="0">
                <a:latin typeface="Calibri" panose="020F0502020204030204" pitchFamily="34" charset="0"/>
                <a:ea typeface="Calibri" panose="020F0502020204030204" pitchFamily="34" charset="0"/>
                <a:cs typeface="Calibri" panose="020F0502020204030204" pitchFamily="34" charset="0"/>
              </a:rPr>
              <a:t>de lo cualitativo y de lo cuantitativo dentro de la historia de la filosofía. Los filósofos y teóricos que se asocian a estos términos, en realidad son creadores y precursores de los modelos epistémicos. </a:t>
            </a:r>
          </a:p>
          <a:p>
            <a:pPr lvl="0" algn="just">
              <a:spcBef>
                <a:spcPts val="600"/>
              </a:spcBef>
              <a:spcAft>
                <a:spcPts val="0"/>
              </a:spcAft>
            </a:pPr>
            <a:r>
              <a:rPr lang="es-CO" sz="1400" dirty="0" smtClean="0">
                <a:latin typeface="Calibri" panose="020F0502020204030204" pitchFamily="34" charset="0"/>
                <a:ea typeface="Calibri" panose="020F0502020204030204" pitchFamily="34" charset="0"/>
                <a:cs typeface="Calibri" panose="020F0502020204030204" pitchFamily="34" charset="0"/>
              </a:rPr>
              <a:t>Si se mencionaran autores, habría que referirse a los autores en estadística, en lo cuantitativo, y a los autores relacionados con análisis del discurso y análisis de contenido, en lo cualitativo.</a:t>
            </a:r>
            <a:endParaRPr lang="es-CO" sz="1400" dirty="0">
              <a:effectLst/>
              <a:ea typeface="Calibri" panose="020F0502020204030204" pitchFamily="34" charset="0"/>
              <a:cs typeface="Times New Roman" panose="02020603050405020304" pitchFamily="18" charset="0"/>
            </a:endParaRPr>
          </a:p>
        </p:txBody>
      </p:sp>
      <p:sp>
        <p:nvSpPr>
          <p:cNvPr id="30"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Popup 2</a:t>
            </a:r>
          </a:p>
          <a:p>
            <a:r>
              <a:rPr lang="es-419" sz="1100" dirty="0" smtClean="0"/>
              <a:t>Al hacer clic en el botón “Cerrar” se regresa a la pantalla 54.</a:t>
            </a:r>
          </a:p>
          <a:p>
            <a:endParaRPr lang="es-MX" sz="1100" dirty="0"/>
          </a:p>
          <a:p>
            <a:endParaRPr lang="es-419" sz="1100" dirty="0"/>
          </a:p>
        </p:txBody>
      </p:sp>
      <p:sp>
        <p:nvSpPr>
          <p:cNvPr id="6" name="Rectángulo 5"/>
          <p:cNvSpPr/>
          <p:nvPr/>
        </p:nvSpPr>
        <p:spPr>
          <a:xfrm>
            <a:off x="2782246" y="1968705"/>
            <a:ext cx="1995546" cy="307777"/>
          </a:xfrm>
          <a:prstGeom prst="rect">
            <a:avLst/>
          </a:prstGeom>
        </p:spPr>
        <p:txBody>
          <a:bodyPr wrap="none">
            <a:spAutoFit/>
          </a:bodyPr>
          <a:lstStyle/>
          <a:p>
            <a:r>
              <a:rPr lang="es-CO" sz="1400" b="1" dirty="0" smtClean="0">
                <a:latin typeface="Calibri" panose="020F0502020204030204" pitchFamily="34" charset="0"/>
                <a:ea typeface="Calibri" panose="020F0502020204030204" pitchFamily="34" charset="0"/>
                <a:cs typeface="Calibri" panose="020F0502020204030204" pitchFamily="34" charset="0"/>
              </a:rPr>
              <a:t>Precursores </a:t>
            </a:r>
            <a:r>
              <a:rPr lang="es-CO" sz="1400" b="1" dirty="0">
                <a:latin typeface="Calibri" panose="020F0502020204030204" pitchFamily="34" charset="0"/>
                <a:ea typeface="Calibri" panose="020F0502020204030204" pitchFamily="34" charset="0"/>
                <a:cs typeface="Calibri" panose="020F0502020204030204" pitchFamily="34" charset="0"/>
              </a:rPr>
              <a:t>y creadores </a:t>
            </a:r>
            <a:endParaRPr lang="es-MX" sz="1400" b="1" dirty="0"/>
          </a:p>
        </p:txBody>
      </p:sp>
    </p:spTree>
    <p:extLst>
      <p:ext uri="{BB962C8B-B14F-4D97-AF65-F5344CB8AC3E}">
        <p14:creationId xmlns:p14="http://schemas.microsoft.com/office/powerpoint/2010/main" val="42155004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ángulo redondeado 28"/>
          <p:cNvSpPr/>
          <p:nvPr/>
        </p:nvSpPr>
        <p:spPr>
          <a:xfrm>
            <a:off x="100567" y="1980378"/>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diferenciación de las metodologías cuantitativas y cualitativas del modelo epistémico.</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24468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CO" sz="1100" b="1" dirty="0"/>
              <a:t>La polémica epistemológica en </a:t>
            </a:r>
            <a:r>
              <a:rPr lang="es-CO" sz="1100" b="1" dirty="0" smtClean="0"/>
              <a:t>investigación</a:t>
            </a:r>
            <a:endParaRPr lang="es-MX" sz="1100" b="1" dirty="0" smtClean="0">
              <a:solidFill>
                <a:prstClr val="black"/>
              </a:solidFill>
            </a:endParaRPr>
          </a:p>
        </p:txBody>
      </p:sp>
      <p:sp>
        <p:nvSpPr>
          <p:cNvPr id="17" name="Rectángulo redondeado 16"/>
          <p:cNvSpPr/>
          <p:nvPr/>
        </p:nvSpPr>
        <p:spPr>
          <a:xfrm>
            <a:off x="113829" y="1918324"/>
            <a:ext cx="9473556" cy="3186113"/>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2" name="Cheurón 21"/>
          <p:cNvSpPr/>
          <p:nvPr/>
        </p:nvSpPr>
        <p:spPr>
          <a:xfrm>
            <a:off x="93598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9" name="Elipse 18"/>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3</a:t>
            </a:r>
            <a:endParaRPr lang="es-CO" sz="1200" dirty="0">
              <a:solidFill>
                <a:schemeClr val="bg1"/>
              </a:solidFill>
            </a:endParaRPr>
          </a:p>
        </p:txBody>
      </p:sp>
      <p:sp>
        <p:nvSpPr>
          <p:cNvPr id="2" name="Rectángulo 1"/>
          <p:cNvSpPr/>
          <p:nvPr/>
        </p:nvSpPr>
        <p:spPr>
          <a:xfrm>
            <a:off x="758841" y="1949947"/>
            <a:ext cx="8297178" cy="1384995"/>
          </a:xfrm>
          <a:prstGeom prst="rect">
            <a:avLst/>
          </a:prstGeom>
        </p:spPr>
        <p:txBody>
          <a:bodyPr wrap="square">
            <a:spAutoFit/>
          </a:bodyPr>
          <a:lstStyle/>
          <a:p>
            <a:r>
              <a:rPr lang="es-CO" sz="1400" dirty="0">
                <a:latin typeface="Calibri" panose="020F0502020204030204" pitchFamily="34" charset="0"/>
                <a:ea typeface="Arial" panose="020B0604020202020204" pitchFamily="34" charset="0"/>
              </a:rPr>
              <a:t>La reflexión que se desarrolla en este tema está dirigida a mostrar que en realidad lo cuantitativo y lo cualitativo </a:t>
            </a:r>
            <a:r>
              <a:rPr lang="es-CO" sz="1400" b="1" dirty="0">
                <a:latin typeface="Calibri" panose="020F0502020204030204" pitchFamily="34" charset="0"/>
                <a:ea typeface="Arial" panose="020B0604020202020204" pitchFamily="34" charset="0"/>
              </a:rPr>
              <a:t>no son paradigmas epistémicos</a:t>
            </a:r>
            <a:r>
              <a:rPr lang="es-CO" sz="1400" dirty="0" smtClean="0">
                <a:latin typeface="Calibri" panose="020F0502020204030204" pitchFamily="34" charset="0"/>
                <a:ea typeface="Arial" panose="020B0604020202020204" pitchFamily="34" charset="0"/>
              </a:rPr>
              <a:t>.</a:t>
            </a:r>
          </a:p>
          <a:p>
            <a:endParaRPr lang="es-CO" sz="1400" dirty="0">
              <a:latin typeface="Calibri" panose="020F0502020204030204" pitchFamily="34" charset="0"/>
            </a:endParaRPr>
          </a:p>
          <a:p>
            <a:r>
              <a:rPr lang="es-CO" sz="1400" dirty="0"/>
              <a:t>Lo primero que habría que hacer es revisar si estos dos conceptos cumplen con los criterios que definen a un modelo epistémico, es decir, a un paradigma epistémico en investigación:</a:t>
            </a:r>
          </a:p>
          <a:p>
            <a:endParaRPr lang="es-CO" sz="1400" dirty="0"/>
          </a:p>
        </p:txBody>
      </p:sp>
      <p:pic>
        <p:nvPicPr>
          <p:cNvPr id="1026" name="Picture 2" descr="https://previews.123rf.com/images/h4nk/h4nk1111/h4nk111100027/11108294-Colecciones-muestra-de-la-mano-Foto-de-archivo.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25940" b="72486"/>
          <a:stretch/>
        </p:blipFill>
        <p:spPr bwMode="auto">
          <a:xfrm>
            <a:off x="3206599" y="3131501"/>
            <a:ext cx="3288015" cy="1338898"/>
          </a:xfrm>
          <a:prstGeom prst="rect">
            <a:avLst/>
          </a:prstGeom>
          <a:noFill/>
          <a:extLst>
            <a:ext uri="{909E8E84-426E-40DD-AFC4-6F175D3DCCD1}">
              <a14:hiddenFill xmlns:a14="http://schemas.microsoft.com/office/drawing/2010/main">
                <a:solidFill>
                  <a:srgbClr val="FFFFFF"/>
                </a:solidFill>
              </a14:hiddenFill>
            </a:ext>
          </a:extLst>
        </p:spPr>
      </p:pic>
      <p:sp>
        <p:nvSpPr>
          <p:cNvPr id="20" name="Cheurón 19"/>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8" name="Rectángulo redondeado 17"/>
          <p:cNvSpPr/>
          <p:nvPr/>
        </p:nvSpPr>
        <p:spPr>
          <a:xfrm>
            <a:off x="113829" y="1237677"/>
            <a:ext cx="9473556" cy="4234209"/>
          </a:xfrm>
          <a:prstGeom prst="roundRect">
            <a:avLst>
              <a:gd name="adj" fmla="val 0"/>
            </a:avLst>
          </a:prstGeom>
          <a:solidFill>
            <a:schemeClr val="tx1">
              <a:lumMod val="95000"/>
              <a:lumOff val="5000"/>
              <a:alpha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1" name="Rectángulo redondeado 20"/>
          <p:cNvSpPr/>
          <p:nvPr/>
        </p:nvSpPr>
        <p:spPr>
          <a:xfrm>
            <a:off x="396206" y="1356268"/>
            <a:ext cx="8878726" cy="3806191"/>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grpSp>
        <p:nvGrpSpPr>
          <p:cNvPr id="23" name="Grupo 22"/>
          <p:cNvGrpSpPr/>
          <p:nvPr/>
        </p:nvGrpSpPr>
        <p:grpSpPr>
          <a:xfrm>
            <a:off x="8635154" y="1436478"/>
            <a:ext cx="435428" cy="391857"/>
            <a:chOff x="8055429" y="1611086"/>
            <a:chExt cx="435428" cy="391857"/>
          </a:xfrm>
        </p:grpSpPr>
        <p:sp>
          <p:nvSpPr>
            <p:cNvPr id="24" name="Elipse 23"/>
            <p:cNvSpPr/>
            <p:nvPr/>
          </p:nvSpPr>
          <p:spPr>
            <a:xfrm>
              <a:off x="8055429" y="1611086"/>
              <a:ext cx="435428" cy="3918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5" name="Multiplicar 24"/>
            <p:cNvSpPr/>
            <p:nvPr/>
          </p:nvSpPr>
          <p:spPr>
            <a:xfrm>
              <a:off x="8113486" y="1625600"/>
              <a:ext cx="319315" cy="362829"/>
            </a:xfrm>
            <a:prstGeom prst="mathMultipl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27" name="Picture 2" descr="https://previews.123rf.com/images/h4nk/h4nk1111/h4nk111100027/11108294-Colecciones-muestra-de-la-mano-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l="35033" t="458" r="46579" b="72028"/>
          <a:stretch/>
        </p:blipFill>
        <p:spPr bwMode="auto">
          <a:xfrm>
            <a:off x="1034884" y="1772223"/>
            <a:ext cx="1592202" cy="2611278"/>
          </a:xfrm>
          <a:prstGeom prst="rect">
            <a:avLst/>
          </a:prstGeom>
          <a:noFill/>
          <a:extLst>
            <a:ext uri="{909E8E84-426E-40DD-AFC4-6F175D3DCCD1}">
              <a14:hiddenFill xmlns:a14="http://schemas.microsoft.com/office/drawing/2010/main">
                <a:solidFill>
                  <a:srgbClr val="FFFFFF"/>
                </a:solidFill>
              </a14:hiddenFill>
            </a:ext>
          </a:extLst>
        </p:spPr>
      </p:pic>
      <p:sp>
        <p:nvSpPr>
          <p:cNvPr id="26" name="Rectángulo 25"/>
          <p:cNvSpPr/>
          <p:nvPr/>
        </p:nvSpPr>
        <p:spPr>
          <a:xfrm>
            <a:off x="2916053" y="2840733"/>
            <a:ext cx="6096000" cy="523220"/>
          </a:xfrm>
          <a:prstGeom prst="rect">
            <a:avLst/>
          </a:prstGeom>
        </p:spPr>
        <p:txBody>
          <a:bodyPr>
            <a:spAutoFit/>
          </a:bodyPr>
          <a:lstStyle/>
          <a:p>
            <a:pPr lvl="0" algn="just">
              <a:spcBef>
                <a:spcPts val="600"/>
              </a:spcBef>
              <a:spcAft>
                <a:spcPts val="0"/>
              </a:spcAft>
            </a:pPr>
            <a:r>
              <a:rPr lang="es-CO" sz="1400" dirty="0" smtClean="0">
                <a:latin typeface="Calibri" panose="020F0502020204030204" pitchFamily="34" charset="0"/>
                <a:ea typeface="Calibri" panose="020F0502020204030204" pitchFamily="34" charset="0"/>
                <a:cs typeface="Calibri" panose="020F0502020204030204" pitchFamily="34" charset="0"/>
              </a:rPr>
              <a:t>En </a:t>
            </a:r>
            <a:r>
              <a:rPr lang="es-CO" sz="1400" dirty="0">
                <a:latin typeface="Calibri" panose="020F0502020204030204" pitchFamily="34" charset="0"/>
                <a:ea typeface="Calibri" panose="020F0502020204030204" pitchFamily="34" charset="0"/>
                <a:cs typeface="Calibri" panose="020F0502020204030204" pitchFamily="34" charset="0"/>
              </a:rPr>
              <a:t>tercer lugar, lo cualitativo y lo cuantitativo </a:t>
            </a:r>
            <a:r>
              <a:rPr lang="es-CO" sz="1400" b="1" dirty="0">
                <a:latin typeface="Calibri" panose="020F0502020204030204" pitchFamily="34" charset="0"/>
                <a:ea typeface="Calibri" panose="020F0502020204030204" pitchFamily="34" charset="0"/>
                <a:cs typeface="Calibri" panose="020F0502020204030204" pitchFamily="34" charset="0"/>
              </a:rPr>
              <a:t>no forman parte de la genealogía epistemológica</a:t>
            </a:r>
            <a:r>
              <a:rPr lang="es-CO" sz="1400" dirty="0">
                <a:latin typeface="Calibri" panose="020F0502020204030204" pitchFamily="34" charset="0"/>
                <a:ea typeface="Calibri" panose="020F0502020204030204" pitchFamily="34" charset="0"/>
                <a:cs typeface="Calibri" panose="020F0502020204030204" pitchFamily="34" charset="0"/>
              </a:rPr>
              <a:t>, que da cuenta de los modelos originarios y los derivados.</a:t>
            </a:r>
            <a:endParaRPr lang="es-CO" sz="1400" dirty="0">
              <a:effectLst/>
              <a:ea typeface="Calibri" panose="020F0502020204030204" pitchFamily="34" charset="0"/>
              <a:cs typeface="Times New Roman" panose="02020603050405020304" pitchFamily="18" charset="0"/>
            </a:endParaRPr>
          </a:p>
        </p:txBody>
      </p:sp>
      <p:sp>
        <p:nvSpPr>
          <p:cNvPr id="30"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Popup 3</a:t>
            </a:r>
          </a:p>
          <a:p>
            <a:r>
              <a:rPr lang="es-419" sz="1100" dirty="0" smtClean="0"/>
              <a:t>Al hacer clic en el botón “Cerrar” se regresa a la pantalla 54.</a:t>
            </a:r>
          </a:p>
          <a:p>
            <a:endParaRPr lang="es-MX" sz="1100" dirty="0"/>
          </a:p>
          <a:p>
            <a:endParaRPr lang="es-419" sz="1100" dirty="0"/>
          </a:p>
        </p:txBody>
      </p:sp>
      <p:sp>
        <p:nvSpPr>
          <p:cNvPr id="28" name="Rectángulo 27"/>
          <p:cNvSpPr/>
          <p:nvPr/>
        </p:nvSpPr>
        <p:spPr>
          <a:xfrm>
            <a:off x="2782246" y="1968705"/>
            <a:ext cx="2188035" cy="307777"/>
          </a:xfrm>
          <a:prstGeom prst="rect">
            <a:avLst/>
          </a:prstGeom>
        </p:spPr>
        <p:txBody>
          <a:bodyPr wrap="none">
            <a:spAutoFit/>
          </a:bodyPr>
          <a:lstStyle/>
          <a:p>
            <a:r>
              <a:rPr lang="es-CO" sz="1400" b="1" dirty="0" smtClean="0">
                <a:latin typeface="Calibri" panose="020F0502020204030204" pitchFamily="34" charset="0"/>
                <a:ea typeface="Calibri" panose="020F0502020204030204" pitchFamily="34" charset="0"/>
                <a:cs typeface="Calibri" panose="020F0502020204030204" pitchFamily="34" charset="0"/>
              </a:rPr>
              <a:t>Genealogía </a:t>
            </a:r>
            <a:r>
              <a:rPr lang="es-CO" sz="1400" b="1" dirty="0">
                <a:latin typeface="Calibri" panose="020F0502020204030204" pitchFamily="34" charset="0"/>
                <a:ea typeface="Calibri" panose="020F0502020204030204" pitchFamily="34" charset="0"/>
                <a:cs typeface="Calibri" panose="020F0502020204030204" pitchFamily="34" charset="0"/>
              </a:rPr>
              <a:t>epistemológica</a:t>
            </a:r>
            <a:endParaRPr lang="es-MX" sz="1400" b="1" dirty="0"/>
          </a:p>
        </p:txBody>
      </p:sp>
    </p:spTree>
    <p:extLst>
      <p:ext uri="{BB962C8B-B14F-4D97-AF65-F5344CB8AC3E}">
        <p14:creationId xmlns:p14="http://schemas.microsoft.com/office/powerpoint/2010/main" val="2647398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previews.123rf.com/images/peshkova/peshkova1402/peshkova140200023/25773623-cabeza-estanter-a-con-el-libro-coloreado-Foto-de-archiv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1712" y="719176"/>
            <a:ext cx="7920287" cy="5840839"/>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n 26"/>
          <p:cNvPicPr>
            <a:picLocks noChangeAspect="1"/>
          </p:cNvPicPr>
          <p:nvPr/>
        </p:nvPicPr>
        <p:blipFill rotWithShape="1">
          <a:blip r:embed="rId3"/>
          <a:srcRect l="25707" t="50222" r="69189" b="39852"/>
          <a:stretch/>
        </p:blipFill>
        <p:spPr>
          <a:xfrm>
            <a:off x="6811728" y="2936528"/>
            <a:ext cx="312274" cy="341589"/>
          </a:xfrm>
          <a:prstGeom prst="rect">
            <a:avLst/>
          </a:prstGeom>
        </p:spPr>
      </p:pic>
      <p:sp>
        <p:nvSpPr>
          <p:cNvPr id="2" name="CuadroTexto 1"/>
          <p:cNvSpPr txBox="1"/>
          <p:nvPr/>
        </p:nvSpPr>
        <p:spPr>
          <a:xfrm>
            <a:off x="4437529" y="885076"/>
            <a:ext cx="6805948" cy="1815882"/>
          </a:xfrm>
          <a:prstGeom prst="rect">
            <a:avLst/>
          </a:prstGeom>
          <a:solidFill>
            <a:srgbClr val="FFFFFF">
              <a:alpha val="50196"/>
            </a:srgbClr>
          </a:solidFill>
        </p:spPr>
        <p:txBody>
          <a:bodyPr wrap="square" rtlCol="0">
            <a:spAutoFit/>
          </a:bodyPr>
          <a:lstStyle/>
          <a:p>
            <a:r>
              <a:rPr lang="es-419" sz="1400" dirty="0" smtClean="0"/>
              <a:t>El rol que desempeña el docente en el desarrollo de la cultura investigativa en sus estudiantes, es fundamental para el descubrimiento y la construcción de conocimiento.</a:t>
            </a:r>
          </a:p>
          <a:p>
            <a:endParaRPr lang="es-419" sz="1400" dirty="0" smtClean="0"/>
          </a:p>
          <a:p>
            <a:r>
              <a:rPr lang="es-419" sz="1400" dirty="0" smtClean="0"/>
              <a:t>Para orientar su labor para la </a:t>
            </a:r>
            <a:r>
              <a:rPr lang="es-MX" sz="1400" dirty="0"/>
              <a:t>la formulación, asesoría y evaluación de proyectos de investigación en el campo de la administración </a:t>
            </a:r>
            <a:r>
              <a:rPr lang="es-MX" sz="1400" dirty="0" smtClean="0"/>
              <a:t>pública, en la presente unidad encontrará los fundamentos epistemológicos de la investigación.</a:t>
            </a:r>
          </a:p>
          <a:p>
            <a:endParaRPr lang="es-419" sz="1400" dirty="0"/>
          </a:p>
          <a:p>
            <a:endParaRPr lang="es-MX" sz="1400" dirty="0"/>
          </a:p>
        </p:txBody>
      </p:sp>
      <p:sp>
        <p:nvSpPr>
          <p:cNvPr id="4" name="Rectángulo 3"/>
          <p:cNvSpPr/>
          <p:nvPr/>
        </p:nvSpPr>
        <p:spPr>
          <a:xfrm>
            <a:off x="4870299" y="2866858"/>
            <a:ext cx="2025356" cy="535531"/>
          </a:xfrm>
          <a:prstGeom prst="rect">
            <a:avLst/>
          </a:prstGeom>
        </p:spPr>
        <p:txBody>
          <a:bodyPr wrap="square">
            <a:spAutoFit/>
          </a:bodyPr>
          <a:lstStyle/>
          <a:p>
            <a:pPr lvl="0" algn="ctr" defTabSz="400050">
              <a:lnSpc>
                <a:spcPct val="90000"/>
              </a:lnSpc>
              <a:spcBef>
                <a:spcPct val="0"/>
              </a:spcBef>
              <a:spcAft>
                <a:spcPct val="35000"/>
              </a:spcAft>
            </a:pPr>
            <a:r>
              <a:rPr lang="es-419" sz="1600" b="1" dirty="0">
                <a:solidFill>
                  <a:schemeClr val="bg1"/>
                </a:solidFill>
              </a:rPr>
              <a:t>El concepto de epistemología</a:t>
            </a:r>
            <a:endParaRPr lang="es-MX" sz="1600" b="1" dirty="0">
              <a:solidFill>
                <a:schemeClr val="bg1"/>
              </a:solidFill>
            </a:endParaRPr>
          </a:p>
        </p:txBody>
      </p:sp>
      <p:sp>
        <p:nvSpPr>
          <p:cNvPr id="5" name="Rectángulo 4"/>
          <p:cNvSpPr/>
          <p:nvPr/>
        </p:nvSpPr>
        <p:spPr>
          <a:xfrm>
            <a:off x="8841018" y="2791712"/>
            <a:ext cx="3355230" cy="757130"/>
          </a:xfrm>
          <a:prstGeom prst="rect">
            <a:avLst/>
          </a:prstGeom>
        </p:spPr>
        <p:txBody>
          <a:bodyPr wrap="square">
            <a:spAutoFit/>
          </a:bodyPr>
          <a:lstStyle/>
          <a:p>
            <a:pPr lvl="0" algn="r" defTabSz="400050">
              <a:lnSpc>
                <a:spcPct val="90000"/>
              </a:lnSpc>
              <a:spcBef>
                <a:spcPct val="0"/>
              </a:spcBef>
              <a:spcAft>
                <a:spcPct val="35000"/>
              </a:spcAft>
            </a:pPr>
            <a:r>
              <a:rPr lang="es-MX" sz="1600" b="1" dirty="0"/>
              <a:t>Los modelos epistémicos y su concepto de investigación y sus implicaciones</a:t>
            </a:r>
          </a:p>
        </p:txBody>
      </p:sp>
      <p:sp>
        <p:nvSpPr>
          <p:cNvPr id="6" name="Rectángulo 5"/>
          <p:cNvSpPr/>
          <p:nvPr/>
        </p:nvSpPr>
        <p:spPr>
          <a:xfrm>
            <a:off x="8709746" y="3745008"/>
            <a:ext cx="2424418" cy="757130"/>
          </a:xfrm>
          <a:prstGeom prst="rect">
            <a:avLst/>
          </a:prstGeom>
        </p:spPr>
        <p:txBody>
          <a:bodyPr wrap="square">
            <a:spAutoFit/>
          </a:bodyPr>
          <a:lstStyle/>
          <a:p>
            <a:pPr lvl="0" algn="r" defTabSz="400050">
              <a:lnSpc>
                <a:spcPct val="90000"/>
              </a:lnSpc>
              <a:spcBef>
                <a:spcPct val="0"/>
              </a:spcBef>
              <a:spcAft>
                <a:spcPct val="35000"/>
              </a:spcAft>
            </a:pPr>
            <a:r>
              <a:rPr lang="es-MX" sz="1600" b="1" dirty="0"/>
              <a:t>La polémica epistemológica en investigación</a:t>
            </a:r>
          </a:p>
        </p:txBody>
      </p:sp>
      <p:sp>
        <p:nvSpPr>
          <p:cNvPr id="7" name="Rectángulo 6"/>
          <p:cNvSpPr/>
          <p:nvPr/>
        </p:nvSpPr>
        <p:spPr>
          <a:xfrm>
            <a:off x="4870299" y="4606174"/>
            <a:ext cx="2289351" cy="535531"/>
          </a:xfrm>
          <a:prstGeom prst="rect">
            <a:avLst/>
          </a:prstGeom>
        </p:spPr>
        <p:txBody>
          <a:bodyPr wrap="square">
            <a:spAutoFit/>
          </a:bodyPr>
          <a:lstStyle/>
          <a:p>
            <a:pPr lvl="0" defTabSz="400050">
              <a:lnSpc>
                <a:spcPct val="90000"/>
              </a:lnSpc>
              <a:spcBef>
                <a:spcPct val="0"/>
              </a:spcBef>
              <a:spcAft>
                <a:spcPct val="35000"/>
              </a:spcAft>
            </a:pPr>
            <a:r>
              <a:rPr lang="es-419" sz="1600" b="1" dirty="0"/>
              <a:t>La definición integradora de la ciencia</a:t>
            </a:r>
            <a:endParaRPr lang="es-MX" sz="1600" b="1" dirty="0"/>
          </a:p>
        </p:txBody>
      </p:sp>
      <p:pic>
        <p:nvPicPr>
          <p:cNvPr id="42" name="Imagen 41"/>
          <p:cNvPicPr>
            <a:picLocks noChangeAspect="1"/>
          </p:cNvPicPr>
          <p:nvPr/>
        </p:nvPicPr>
        <p:blipFill rotWithShape="1">
          <a:blip r:embed="rId3"/>
          <a:srcRect l="25707" t="50222" r="69189" b="39852"/>
          <a:stretch/>
        </p:blipFill>
        <p:spPr>
          <a:xfrm>
            <a:off x="9142029" y="2987878"/>
            <a:ext cx="312274" cy="341589"/>
          </a:xfrm>
          <a:prstGeom prst="rect">
            <a:avLst/>
          </a:prstGeom>
        </p:spPr>
      </p:pic>
      <p:pic>
        <p:nvPicPr>
          <p:cNvPr id="43" name="Imagen 42"/>
          <p:cNvPicPr>
            <a:picLocks noChangeAspect="1"/>
          </p:cNvPicPr>
          <p:nvPr/>
        </p:nvPicPr>
        <p:blipFill rotWithShape="1">
          <a:blip r:embed="rId3"/>
          <a:srcRect l="25707" t="50222" r="69189" b="39852"/>
          <a:stretch/>
        </p:blipFill>
        <p:spPr>
          <a:xfrm>
            <a:off x="7602100" y="4673744"/>
            <a:ext cx="312274" cy="341589"/>
          </a:xfrm>
          <a:prstGeom prst="rect">
            <a:avLst/>
          </a:prstGeom>
        </p:spPr>
      </p:pic>
      <p:pic>
        <p:nvPicPr>
          <p:cNvPr id="44" name="Imagen 43"/>
          <p:cNvPicPr>
            <a:picLocks noChangeAspect="1"/>
          </p:cNvPicPr>
          <p:nvPr/>
        </p:nvPicPr>
        <p:blipFill rotWithShape="1">
          <a:blip r:embed="rId3"/>
          <a:srcRect l="25707" t="50222" r="69189" b="39852"/>
          <a:stretch/>
        </p:blipFill>
        <p:spPr>
          <a:xfrm>
            <a:off x="9142029" y="3784412"/>
            <a:ext cx="312274" cy="341589"/>
          </a:xfrm>
          <a:prstGeom prst="rect">
            <a:avLst/>
          </a:prstGeom>
        </p:spPr>
      </p:pic>
      <p:sp>
        <p:nvSpPr>
          <p:cNvPr id="9" name="Rectángulo 8"/>
          <p:cNvSpPr/>
          <p:nvPr/>
        </p:nvSpPr>
        <p:spPr>
          <a:xfrm>
            <a:off x="4750499" y="5463061"/>
            <a:ext cx="2528953" cy="3294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cada título para ingresar al contenido.</a:t>
            </a:r>
            <a:endParaRPr lang="es-MX" sz="1200" i="1" dirty="0">
              <a:solidFill>
                <a:schemeClr val="tx1"/>
              </a:solidFill>
            </a:endParaRPr>
          </a:p>
        </p:txBody>
      </p:sp>
      <p:sp>
        <p:nvSpPr>
          <p:cNvPr id="62" name="Rectángulo 61"/>
          <p:cNvSpPr/>
          <p:nvPr/>
        </p:nvSpPr>
        <p:spPr>
          <a:xfrm>
            <a:off x="10324310" y="2322679"/>
            <a:ext cx="1065099" cy="313932"/>
          </a:xfrm>
          <a:prstGeom prst="rect">
            <a:avLst/>
          </a:prstGeom>
        </p:spPr>
        <p:txBody>
          <a:bodyPr wrap="none">
            <a:spAutoFit/>
          </a:bodyPr>
          <a:lstStyle/>
          <a:p>
            <a:pPr lvl="0" algn="ctr" defTabSz="400050">
              <a:lnSpc>
                <a:spcPct val="90000"/>
              </a:lnSpc>
              <a:spcBef>
                <a:spcPct val="0"/>
              </a:spcBef>
              <a:spcAft>
                <a:spcPct val="35000"/>
              </a:spcAft>
            </a:pPr>
            <a:r>
              <a:rPr lang="es-419" sz="1600" b="1" dirty="0" smtClean="0">
                <a:solidFill>
                  <a:schemeClr val="bg1"/>
                </a:solidFill>
              </a:rPr>
              <a:t>Contenido</a:t>
            </a:r>
            <a:endParaRPr lang="es-MX" sz="1600" b="1" dirty="0">
              <a:solidFill>
                <a:schemeClr val="bg1"/>
              </a:solidFill>
            </a:endParaRPr>
          </a:p>
        </p:txBody>
      </p:sp>
      <p:sp>
        <p:nvSpPr>
          <p:cNvPr id="19" name="CuadroTexto 18"/>
          <p:cNvSpPr txBox="1"/>
          <p:nvPr/>
        </p:nvSpPr>
        <p:spPr>
          <a:xfrm>
            <a:off x="-11967" y="639447"/>
            <a:ext cx="4303564" cy="5816977"/>
          </a:xfrm>
          <a:prstGeom prst="rect">
            <a:avLst/>
          </a:prstGeom>
          <a:noFill/>
        </p:spPr>
        <p:txBody>
          <a:bodyPr wrap="square" rtlCol="0">
            <a:spAutoFit/>
          </a:bodyPr>
          <a:lstStyle/>
          <a:p>
            <a:r>
              <a:rPr lang="es-419" sz="1200" b="1" dirty="0"/>
              <a:t>Observaciones generales</a:t>
            </a:r>
            <a:endParaRPr lang="es-419" sz="1200" dirty="0"/>
          </a:p>
          <a:p>
            <a:pPr marL="171450" indent="-171450">
              <a:buFont typeface="Arial" panose="020B0604020202020204" pitchFamily="34" charset="0"/>
              <a:buChar char="•"/>
            </a:pPr>
            <a:r>
              <a:rPr lang="es-MX" sz="1200" dirty="0"/>
              <a:t>En el recurso elegido se debe escribir el nombre del programa académico, la asignatura y la unidad.</a:t>
            </a:r>
          </a:p>
          <a:p>
            <a:pPr marL="171450" indent="-171450">
              <a:buFont typeface="Arial" panose="020B0604020202020204" pitchFamily="34" charset="0"/>
              <a:buChar char="•"/>
            </a:pPr>
            <a:r>
              <a:rPr lang="es-MX" sz="1200" dirty="0"/>
              <a:t>Incluir los botones de competencias y objetivos de aprendizaje al igual que los enlaces externos.</a:t>
            </a:r>
          </a:p>
          <a:p>
            <a:pPr marL="171450" indent="-171450">
              <a:buFont typeface="Arial" panose="020B0604020202020204" pitchFamily="34" charset="0"/>
              <a:buChar char="•"/>
            </a:pPr>
            <a:r>
              <a:rPr lang="es-MX" sz="1200" dirty="0"/>
              <a:t>Tener en cuenta que la población objetivo a la que se dirigen los recursos digitales de la ESAP son docentes que tienen como interés o función  </a:t>
            </a:r>
            <a:r>
              <a:rPr lang="es-CO" sz="1200" dirty="0"/>
              <a:t>la formulación, asesoría y evaluación de proyectos de investigación en el campo de la administración pública</a:t>
            </a:r>
            <a:r>
              <a:rPr lang="es-MX" sz="1200" dirty="0"/>
              <a:t>. </a:t>
            </a:r>
          </a:p>
          <a:p>
            <a:pPr marL="171450" indent="-171450">
              <a:buFont typeface="Arial" panose="020B0604020202020204" pitchFamily="34" charset="0"/>
              <a:buChar char="•"/>
            </a:pPr>
            <a:r>
              <a:rPr lang="es-419" sz="1200" dirty="0"/>
              <a:t>Las instrucciones para el participante se encuentran en itálica.</a:t>
            </a:r>
          </a:p>
          <a:p>
            <a:pPr marL="171450" indent="-171450">
              <a:buFont typeface="Arial" panose="020B0604020202020204" pitchFamily="34" charset="0"/>
              <a:buChar char="•"/>
            </a:pPr>
            <a:r>
              <a:rPr lang="es-419" sz="1200" dirty="0"/>
              <a:t>Las cajas en color rojo oscuro están orientadas al diseñador gráfico.</a:t>
            </a:r>
          </a:p>
          <a:p>
            <a:endParaRPr lang="es-419" sz="1200" b="1" dirty="0" smtClean="0"/>
          </a:p>
          <a:p>
            <a:r>
              <a:rPr lang="es-419" sz="1200" b="1" dirty="0" smtClean="0"/>
              <a:t>Observaciones específicas</a:t>
            </a:r>
          </a:p>
          <a:p>
            <a:r>
              <a:rPr lang="es-419" sz="1200" dirty="0" smtClean="0"/>
              <a:t>La presente pantalla, corresponde al menú de la unidad didáctica 1</a:t>
            </a:r>
          </a:p>
          <a:p>
            <a:endParaRPr lang="es-419" sz="1200" dirty="0"/>
          </a:p>
          <a:p>
            <a:r>
              <a:rPr lang="es-419" sz="1200" dirty="0" smtClean="0"/>
              <a:t>Los botones corresponden a los temas de la unidad:</a:t>
            </a:r>
          </a:p>
          <a:p>
            <a:endParaRPr lang="es-419" sz="1200" dirty="0" smtClean="0"/>
          </a:p>
          <a:p>
            <a:r>
              <a:rPr lang="es-MX" sz="1200" dirty="0"/>
              <a:t>El concepto de </a:t>
            </a:r>
            <a:r>
              <a:rPr lang="es-MX" sz="1200" dirty="0" smtClean="0"/>
              <a:t>epistemología</a:t>
            </a:r>
          </a:p>
          <a:p>
            <a:r>
              <a:rPr lang="es-MX" sz="1200" dirty="0"/>
              <a:t>Los modelos epistémicos y su concepto de investigación y sus implicaciones</a:t>
            </a:r>
          </a:p>
          <a:p>
            <a:r>
              <a:rPr lang="es-MX" sz="1200" dirty="0"/>
              <a:t>La polémica epistemológica en investigación</a:t>
            </a:r>
          </a:p>
          <a:p>
            <a:r>
              <a:rPr lang="es-MX" sz="1200" dirty="0"/>
              <a:t>La definición integradora de la ciencia</a:t>
            </a:r>
          </a:p>
          <a:p>
            <a:endParaRPr lang="es-419" sz="1200" dirty="0" smtClean="0"/>
          </a:p>
          <a:p>
            <a:r>
              <a:rPr lang="es-419" sz="1200" dirty="0" smtClean="0"/>
              <a:t>Cada botón abrirá el contenido respectivo; y luego de finalizar cada tema, se regresará a esta pantalla (</a:t>
            </a:r>
            <a:r>
              <a:rPr lang="es-419" sz="1200" i="1" dirty="0" smtClean="0"/>
              <a:t>Home</a:t>
            </a:r>
            <a:r>
              <a:rPr lang="es-419" sz="1200" dirty="0" smtClean="0"/>
              <a:t>).</a:t>
            </a:r>
          </a:p>
          <a:p>
            <a:endParaRPr lang="es-419" sz="1200" dirty="0" smtClean="0"/>
          </a:p>
          <a:p>
            <a:r>
              <a:rPr lang="es-419" sz="1200" dirty="0" smtClean="0"/>
              <a:t>Identificador de imagen: </a:t>
            </a:r>
            <a:r>
              <a:rPr lang="es-MX" sz="1200" dirty="0"/>
              <a:t>25773623</a:t>
            </a:r>
            <a:endParaRPr lang="es-419" sz="1200" dirty="0"/>
          </a:p>
          <a:p>
            <a:r>
              <a:rPr lang="es-419" sz="1200" dirty="0" smtClean="0"/>
              <a:t>Fuente: https</a:t>
            </a:r>
            <a:r>
              <a:rPr lang="es-419" sz="1200" dirty="0"/>
              <a:t>://</a:t>
            </a:r>
            <a:r>
              <a:rPr lang="es-419" sz="1200" dirty="0" smtClean="0"/>
              <a:t>es.123rf.com</a:t>
            </a:r>
            <a:endParaRPr lang="es-419" sz="1200" dirty="0"/>
          </a:p>
        </p:txBody>
      </p:sp>
    </p:spTree>
    <p:extLst>
      <p:ext uri="{BB962C8B-B14F-4D97-AF65-F5344CB8AC3E}">
        <p14:creationId xmlns:p14="http://schemas.microsoft.com/office/powerpoint/2010/main" val="15163176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ángulo redondeado 28"/>
          <p:cNvSpPr/>
          <p:nvPr/>
        </p:nvSpPr>
        <p:spPr>
          <a:xfrm>
            <a:off x="182949" y="1910409"/>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diferenciación de las metodologías cuantitativas y cualitativas del modelo epistémico.</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24468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CO" sz="1100" b="1" dirty="0"/>
              <a:t>La polémica epistemológica en </a:t>
            </a:r>
            <a:r>
              <a:rPr lang="es-CO" sz="1100" b="1" dirty="0" smtClean="0"/>
              <a:t>investigación</a:t>
            </a:r>
            <a:endParaRPr lang="es-MX" sz="1100" b="1" dirty="0" smtClean="0">
              <a:solidFill>
                <a:prstClr val="black"/>
              </a:solidFill>
            </a:endParaRPr>
          </a:p>
        </p:txBody>
      </p:sp>
      <p:sp>
        <p:nvSpPr>
          <p:cNvPr id="17" name="Rectángulo redondeado 16"/>
          <p:cNvSpPr/>
          <p:nvPr/>
        </p:nvSpPr>
        <p:spPr>
          <a:xfrm>
            <a:off x="113829" y="1918324"/>
            <a:ext cx="9473556" cy="3186113"/>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2" name="Cheurón 21"/>
          <p:cNvSpPr/>
          <p:nvPr/>
        </p:nvSpPr>
        <p:spPr>
          <a:xfrm>
            <a:off x="93598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9" name="Elipse 18"/>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3</a:t>
            </a:r>
            <a:endParaRPr lang="es-CO" sz="1200" dirty="0">
              <a:solidFill>
                <a:schemeClr val="bg1"/>
              </a:solidFill>
            </a:endParaRPr>
          </a:p>
        </p:txBody>
      </p:sp>
      <p:sp>
        <p:nvSpPr>
          <p:cNvPr id="2" name="Rectángulo 1"/>
          <p:cNvSpPr/>
          <p:nvPr/>
        </p:nvSpPr>
        <p:spPr>
          <a:xfrm>
            <a:off x="758841" y="1949947"/>
            <a:ext cx="8297178" cy="1384995"/>
          </a:xfrm>
          <a:prstGeom prst="rect">
            <a:avLst/>
          </a:prstGeom>
        </p:spPr>
        <p:txBody>
          <a:bodyPr wrap="square">
            <a:spAutoFit/>
          </a:bodyPr>
          <a:lstStyle/>
          <a:p>
            <a:r>
              <a:rPr lang="es-CO" sz="1400" dirty="0">
                <a:latin typeface="Calibri" panose="020F0502020204030204" pitchFamily="34" charset="0"/>
                <a:ea typeface="Arial" panose="020B0604020202020204" pitchFamily="34" charset="0"/>
              </a:rPr>
              <a:t>La reflexión que se desarrolla en este tema está dirigida a mostrar que en realidad lo cuantitativo y lo cualitativo </a:t>
            </a:r>
            <a:r>
              <a:rPr lang="es-CO" sz="1400" b="1" dirty="0">
                <a:latin typeface="Calibri" panose="020F0502020204030204" pitchFamily="34" charset="0"/>
                <a:ea typeface="Arial" panose="020B0604020202020204" pitchFamily="34" charset="0"/>
              </a:rPr>
              <a:t>no son paradigmas epistémicos</a:t>
            </a:r>
            <a:r>
              <a:rPr lang="es-CO" sz="1400" dirty="0" smtClean="0">
                <a:latin typeface="Calibri" panose="020F0502020204030204" pitchFamily="34" charset="0"/>
                <a:ea typeface="Arial" panose="020B0604020202020204" pitchFamily="34" charset="0"/>
              </a:rPr>
              <a:t>.</a:t>
            </a:r>
          </a:p>
          <a:p>
            <a:endParaRPr lang="es-CO" sz="1400" dirty="0">
              <a:latin typeface="Calibri" panose="020F0502020204030204" pitchFamily="34" charset="0"/>
            </a:endParaRPr>
          </a:p>
          <a:p>
            <a:r>
              <a:rPr lang="es-CO" sz="1400" dirty="0"/>
              <a:t>Lo primero que habría que hacer es revisar si estos dos conceptos cumplen con los criterios que definen a un modelo epistémico, es decir, a un paradigma epistémico en investigación:</a:t>
            </a:r>
          </a:p>
          <a:p>
            <a:endParaRPr lang="es-CO" sz="1400" dirty="0"/>
          </a:p>
        </p:txBody>
      </p:sp>
      <p:pic>
        <p:nvPicPr>
          <p:cNvPr id="1026" name="Picture 2" descr="https://previews.123rf.com/images/h4nk/h4nk1111/h4nk111100027/11108294-Colecciones-muestra-de-la-mano-Foto-de-archivo.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25940" b="72486"/>
          <a:stretch/>
        </p:blipFill>
        <p:spPr bwMode="auto">
          <a:xfrm>
            <a:off x="3206599" y="3131501"/>
            <a:ext cx="3288015" cy="1338898"/>
          </a:xfrm>
          <a:prstGeom prst="rect">
            <a:avLst/>
          </a:prstGeom>
          <a:noFill/>
          <a:extLst>
            <a:ext uri="{909E8E84-426E-40DD-AFC4-6F175D3DCCD1}">
              <a14:hiddenFill xmlns:a14="http://schemas.microsoft.com/office/drawing/2010/main">
                <a:solidFill>
                  <a:srgbClr val="FFFFFF"/>
                </a:solidFill>
              </a14:hiddenFill>
            </a:ext>
          </a:extLst>
        </p:spPr>
      </p:pic>
      <p:sp>
        <p:nvSpPr>
          <p:cNvPr id="20" name="Cheurón 19"/>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8" name="Rectángulo redondeado 17"/>
          <p:cNvSpPr/>
          <p:nvPr/>
        </p:nvSpPr>
        <p:spPr>
          <a:xfrm>
            <a:off x="113829" y="1237677"/>
            <a:ext cx="9473556" cy="4234209"/>
          </a:xfrm>
          <a:prstGeom prst="roundRect">
            <a:avLst>
              <a:gd name="adj" fmla="val 0"/>
            </a:avLst>
          </a:prstGeom>
          <a:solidFill>
            <a:schemeClr val="tx1">
              <a:lumMod val="95000"/>
              <a:lumOff val="5000"/>
              <a:alpha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1" name="Rectángulo redondeado 20"/>
          <p:cNvSpPr/>
          <p:nvPr/>
        </p:nvSpPr>
        <p:spPr>
          <a:xfrm>
            <a:off x="396206" y="1356268"/>
            <a:ext cx="8878726" cy="3806191"/>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grpSp>
        <p:nvGrpSpPr>
          <p:cNvPr id="23" name="Grupo 22"/>
          <p:cNvGrpSpPr/>
          <p:nvPr/>
        </p:nvGrpSpPr>
        <p:grpSpPr>
          <a:xfrm>
            <a:off x="8635154" y="1436478"/>
            <a:ext cx="435428" cy="391857"/>
            <a:chOff x="8055429" y="1611086"/>
            <a:chExt cx="435428" cy="391857"/>
          </a:xfrm>
        </p:grpSpPr>
        <p:sp>
          <p:nvSpPr>
            <p:cNvPr id="24" name="Elipse 23"/>
            <p:cNvSpPr/>
            <p:nvPr/>
          </p:nvSpPr>
          <p:spPr>
            <a:xfrm>
              <a:off x="8055429" y="1611086"/>
              <a:ext cx="435428" cy="3918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5" name="Multiplicar 24"/>
            <p:cNvSpPr/>
            <p:nvPr/>
          </p:nvSpPr>
          <p:spPr>
            <a:xfrm>
              <a:off x="8113486" y="1625600"/>
              <a:ext cx="319315" cy="362829"/>
            </a:xfrm>
            <a:prstGeom prst="mathMultipl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27" name="Picture 2" descr="https://previews.123rf.com/images/h4nk/h4nk1111/h4nk111100027/11108294-Colecciones-muestra-de-la-mano-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l="54645" t="-1" r="26967" b="72487"/>
          <a:stretch/>
        </p:blipFill>
        <p:spPr bwMode="auto">
          <a:xfrm>
            <a:off x="1034884" y="1772223"/>
            <a:ext cx="1592202" cy="2611278"/>
          </a:xfrm>
          <a:prstGeom prst="rect">
            <a:avLst/>
          </a:prstGeom>
          <a:noFill/>
          <a:extLst>
            <a:ext uri="{909E8E84-426E-40DD-AFC4-6F175D3DCCD1}">
              <a14:hiddenFill xmlns:a14="http://schemas.microsoft.com/office/drawing/2010/main">
                <a:solidFill>
                  <a:srgbClr val="FFFFFF"/>
                </a:solidFill>
              </a14:hiddenFill>
            </a:ext>
          </a:extLst>
        </p:spPr>
      </p:pic>
      <p:sp>
        <p:nvSpPr>
          <p:cNvPr id="28" name="Rectángulo 27"/>
          <p:cNvSpPr/>
          <p:nvPr/>
        </p:nvSpPr>
        <p:spPr>
          <a:xfrm>
            <a:off x="2903009" y="2419231"/>
            <a:ext cx="6096000" cy="1677382"/>
          </a:xfrm>
          <a:prstGeom prst="rect">
            <a:avLst/>
          </a:prstGeom>
        </p:spPr>
        <p:txBody>
          <a:bodyPr>
            <a:spAutoFit/>
          </a:bodyPr>
          <a:lstStyle/>
          <a:p>
            <a:pPr lvl="0" algn="just">
              <a:spcBef>
                <a:spcPts val="600"/>
              </a:spcBef>
              <a:spcAft>
                <a:spcPts val="0"/>
              </a:spcAft>
            </a:pPr>
            <a:r>
              <a:rPr lang="es-CO" sz="1400" dirty="0" smtClean="0">
                <a:latin typeface="Calibri" panose="020F0502020204030204" pitchFamily="34" charset="0"/>
                <a:ea typeface="Calibri" panose="020F0502020204030204" pitchFamily="34" charset="0"/>
                <a:cs typeface="Calibri" panose="020F0502020204030204" pitchFamily="34" charset="0"/>
              </a:rPr>
              <a:t>Por </a:t>
            </a:r>
            <a:r>
              <a:rPr lang="es-CO" sz="1400" dirty="0">
                <a:latin typeface="Calibri" panose="020F0502020204030204" pitchFamily="34" charset="0"/>
                <a:ea typeface="Calibri" panose="020F0502020204030204" pitchFamily="34" charset="0"/>
                <a:cs typeface="Calibri" panose="020F0502020204030204" pitchFamily="34" charset="0"/>
              </a:rPr>
              <a:t>último, lo cualitativo y lo cuantitativo </a:t>
            </a:r>
            <a:r>
              <a:rPr lang="es-CO" sz="1400" b="1" dirty="0">
                <a:latin typeface="Calibri" panose="020F0502020204030204" pitchFamily="34" charset="0"/>
                <a:ea typeface="Calibri" panose="020F0502020204030204" pitchFamily="34" charset="0"/>
                <a:cs typeface="Calibri" panose="020F0502020204030204" pitchFamily="34" charset="0"/>
              </a:rPr>
              <a:t>no poseen un método propio para investigar</a:t>
            </a:r>
            <a:r>
              <a:rPr lang="es-CO" sz="1400" dirty="0">
                <a:latin typeface="Calibri" panose="020F0502020204030204" pitchFamily="34" charset="0"/>
                <a:ea typeface="Calibri" panose="020F0502020204030204" pitchFamily="34" charset="0"/>
                <a:cs typeface="Calibri" panose="020F0502020204030204" pitchFamily="34" charset="0"/>
              </a:rPr>
              <a:t>. </a:t>
            </a:r>
            <a:endParaRPr lang="es-CO" sz="1400" dirty="0" smtClean="0">
              <a:latin typeface="Calibri" panose="020F0502020204030204" pitchFamily="34" charset="0"/>
              <a:ea typeface="Calibri" panose="020F0502020204030204" pitchFamily="34" charset="0"/>
              <a:cs typeface="Calibri" panose="020F0502020204030204" pitchFamily="34" charset="0"/>
            </a:endParaRPr>
          </a:p>
          <a:p>
            <a:pPr lvl="0" algn="just">
              <a:spcBef>
                <a:spcPts val="600"/>
              </a:spcBef>
              <a:spcAft>
                <a:spcPts val="0"/>
              </a:spcAft>
            </a:pPr>
            <a:r>
              <a:rPr lang="es-CO" sz="1400" dirty="0" smtClean="0">
                <a:latin typeface="Calibri" panose="020F0502020204030204" pitchFamily="34" charset="0"/>
                <a:ea typeface="Calibri" panose="020F0502020204030204" pitchFamily="34" charset="0"/>
                <a:cs typeface="Calibri" panose="020F0502020204030204" pitchFamily="34" charset="0"/>
              </a:rPr>
              <a:t>Cuando </a:t>
            </a:r>
            <a:r>
              <a:rPr lang="es-CO" sz="1400" dirty="0">
                <a:latin typeface="Calibri" panose="020F0502020204030204" pitchFamily="34" charset="0"/>
                <a:ea typeface="Calibri" panose="020F0502020204030204" pitchFamily="34" charset="0"/>
                <a:cs typeface="Calibri" panose="020F0502020204030204" pitchFamily="34" charset="0"/>
              </a:rPr>
              <a:t>se revisan los métodos que los autores han intentado atribuirles a estos conceptos, resulta que se trata de métodos propios de algún modelo epistémico (positivismo, pragmatismo, estructuralismo…), o se describe algún abordaje (caológico, cosmológico, étic, émic…), o simplemente se describen las fases del proceso metodológico que corresponde a cualquier investigación. </a:t>
            </a:r>
            <a:endParaRPr lang="es-CO" sz="1400" dirty="0">
              <a:effectLst/>
              <a:ea typeface="Calibri" panose="020F0502020204030204" pitchFamily="34" charset="0"/>
              <a:cs typeface="Times New Roman" panose="02020603050405020304" pitchFamily="18" charset="0"/>
            </a:endParaRPr>
          </a:p>
        </p:txBody>
      </p:sp>
      <p:sp>
        <p:nvSpPr>
          <p:cNvPr id="30"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Popup 4</a:t>
            </a:r>
          </a:p>
          <a:p>
            <a:r>
              <a:rPr lang="es-419" sz="1100" dirty="0" smtClean="0"/>
              <a:t>Al hacer clic en el botón “Cerrar” se regresa a la pantalla 54.</a:t>
            </a:r>
          </a:p>
          <a:p>
            <a:endParaRPr lang="es-MX" sz="1100" dirty="0"/>
          </a:p>
          <a:p>
            <a:endParaRPr lang="es-419" sz="1100" dirty="0"/>
          </a:p>
        </p:txBody>
      </p:sp>
      <p:sp>
        <p:nvSpPr>
          <p:cNvPr id="31" name="Rectángulo 30"/>
          <p:cNvSpPr/>
          <p:nvPr/>
        </p:nvSpPr>
        <p:spPr>
          <a:xfrm>
            <a:off x="2935233" y="1965364"/>
            <a:ext cx="1351332" cy="307777"/>
          </a:xfrm>
          <a:prstGeom prst="rect">
            <a:avLst/>
          </a:prstGeom>
        </p:spPr>
        <p:txBody>
          <a:bodyPr wrap="none">
            <a:spAutoFit/>
          </a:bodyPr>
          <a:lstStyle/>
          <a:p>
            <a:r>
              <a:rPr lang="es-CO" sz="1400" b="1" dirty="0" smtClean="0">
                <a:latin typeface="Calibri" panose="020F0502020204030204" pitchFamily="34" charset="0"/>
                <a:ea typeface="Calibri" panose="020F0502020204030204" pitchFamily="34" charset="0"/>
                <a:cs typeface="Calibri" panose="020F0502020204030204" pitchFamily="34" charset="0"/>
              </a:rPr>
              <a:t>Método </a:t>
            </a:r>
            <a:r>
              <a:rPr lang="es-CO" sz="1400" b="1" dirty="0">
                <a:latin typeface="Calibri" panose="020F0502020204030204" pitchFamily="34" charset="0"/>
                <a:ea typeface="Calibri" panose="020F0502020204030204" pitchFamily="34" charset="0"/>
                <a:cs typeface="Calibri" panose="020F0502020204030204" pitchFamily="34" charset="0"/>
              </a:rPr>
              <a:t>propio </a:t>
            </a:r>
            <a:endParaRPr lang="es-MX" sz="1400" b="1" dirty="0"/>
          </a:p>
        </p:txBody>
      </p:sp>
    </p:spTree>
    <p:extLst>
      <p:ext uri="{BB962C8B-B14F-4D97-AF65-F5344CB8AC3E}">
        <p14:creationId xmlns:p14="http://schemas.microsoft.com/office/powerpoint/2010/main" val="35021272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redondeado 27"/>
          <p:cNvSpPr/>
          <p:nvPr/>
        </p:nvSpPr>
        <p:spPr>
          <a:xfrm>
            <a:off x="84781" y="1910409"/>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diferenciación de las metodologías cuantitativas y cualitativas del modelo epistémico.</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24468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CO" sz="1100" b="1" dirty="0"/>
              <a:t>La polémica epistemológica en </a:t>
            </a:r>
            <a:r>
              <a:rPr lang="es-CO" sz="1100" b="1" dirty="0" smtClean="0"/>
              <a:t>investigación</a:t>
            </a:r>
            <a:endParaRPr lang="es-MX" sz="1100" b="1" dirty="0" smtClean="0">
              <a:solidFill>
                <a:prstClr val="black"/>
              </a:solidFill>
            </a:endParaRPr>
          </a:p>
        </p:txBody>
      </p:sp>
      <p:sp>
        <p:nvSpPr>
          <p:cNvPr id="17" name="Rectángulo redondeado 16"/>
          <p:cNvSpPr/>
          <p:nvPr/>
        </p:nvSpPr>
        <p:spPr>
          <a:xfrm>
            <a:off x="113829" y="1918324"/>
            <a:ext cx="9473556" cy="3186113"/>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2" name="Cheurón 21"/>
          <p:cNvSpPr/>
          <p:nvPr/>
        </p:nvSpPr>
        <p:spPr>
          <a:xfrm>
            <a:off x="93598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9" name="Elipse 18"/>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3</a:t>
            </a:r>
            <a:endParaRPr lang="es-CO" sz="1200" dirty="0">
              <a:solidFill>
                <a:schemeClr val="bg1"/>
              </a:solidFill>
            </a:endParaRPr>
          </a:p>
        </p:txBody>
      </p:sp>
      <p:sp>
        <p:nvSpPr>
          <p:cNvPr id="2" name="Rectángulo 1"/>
          <p:cNvSpPr/>
          <p:nvPr/>
        </p:nvSpPr>
        <p:spPr>
          <a:xfrm>
            <a:off x="758841" y="1949947"/>
            <a:ext cx="8297178" cy="1384995"/>
          </a:xfrm>
          <a:prstGeom prst="rect">
            <a:avLst/>
          </a:prstGeom>
        </p:spPr>
        <p:txBody>
          <a:bodyPr wrap="square">
            <a:spAutoFit/>
          </a:bodyPr>
          <a:lstStyle/>
          <a:p>
            <a:r>
              <a:rPr lang="es-CO" sz="1400" dirty="0">
                <a:latin typeface="Calibri" panose="020F0502020204030204" pitchFamily="34" charset="0"/>
                <a:ea typeface="Arial" panose="020B0604020202020204" pitchFamily="34" charset="0"/>
              </a:rPr>
              <a:t>La reflexión que se desarrolla en este tema está dirigida a mostrar que en realidad lo cuantitativo y lo cualitativo </a:t>
            </a:r>
            <a:r>
              <a:rPr lang="es-CO" sz="1400" b="1" dirty="0">
                <a:latin typeface="Calibri" panose="020F0502020204030204" pitchFamily="34" charset="0"/>
                <a:ea typeface="Arial" panose="020B0604020202020204" pitchFamily="34" charset="0"/>
              </a:rPr>
              <a:t>no son paradigmas epistémicos</a:t>
            </a:r>
            <a:r>
              <a:rPr lang="es-CO" sz="1400" dirty="0" smtClean="0">
                <a:latin typeface="Calibri" panose="020F0502020204030204" pitchFamily="34" charset="0"/>
                <a:ea typeface="Arial" panose="020B0604020202020204" pitchFamily="34" charset="0"/>
              </a:rPr>
              <a:t>.</a:t>
            </a:r>
          </a:p>
          <a:p>
            <a:endParaRPr lang="es-CO" sz="1400" dirty="0">
              <a:latin typeface="Calibri" panose="020F0502020204030204" pitchFamily="34" charset="0"/>
            </a:endParaRPr>
          </a:p>
          <a:p>
            <a:r>
              <a:rPr lang="es-CO" sz="1400" dirty="0"/>
              <a:t>Lo primero que habría que hacer es revisar si estos dos conceptos cumplen con los criterios que definen a un modelo epistémico, es decir, a un paradigma epistémico en investigación:</a:t>
            </a:r>
          </a:p>
          <a:p>
            <a:endParaRPr lang="es-CO" sz="1400" dirty="0"/>
          </a:p>
        </p:txBody>
      </p:sp>
      <p:pic>
        <p:nvPicPr>
          <p:cNvPr id="1026" name="Picture 2" descr="https://previews.123rf.com/images/h4nk/h4nk1111/h4nk111100027/11108294-Colecciones-muestra-de-la-mano-Foto-de-archivo.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25940" b="72486"/>
          <a:stretch/>
        </p:blipFill>
        <p:spPr bwMode="auto">
          <a:xfrm>
            <a:off x="3206599" y="3131501"/>
            <a:ext cx="3288015" cy="1338898"/>
          </a:xfrm>
          <a:prstGeom prst="rect">
            <a:avLst/>
          </a:prstGeom>
          <a:noFill/>
          <a:extLst>
            <a:ext uri="{909E8E84-426E-40DD-AFC4-6F175D3DCCD1}">
              <a14:hiddenFill xmlns:a14="http://schemas.microsoft.com/office/drawing/2010/main">
                <a:solidFill>
                  <a:srgbClr val="FFFFFF"/>
                </a:solidFill>
              </a14:hiddenFill>
            </a:ext>
          </a:extLst>
        </p:spPr>
      </p:pic>
      <p:sp>
        <p:nvSpPr>
          <p:cNvPr id="20" name="Cheurón 19"/>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8" name="Rectángulo redondeado 17"/>
          <p:cNvSpPr/>
          <p:nvPr/>
        </p:nvSpPr>
        <p:spPr>
          <a:xfrm>
            <a:off x="113829" y="1237677"/>
            <a:ext cx="9473556" cy="4234209"/>
          </a:xfrm>
          <a:prstGeom prst="roundRect">
            <a:avLst>
              <a:gd name="adj" fmla="val 0"/>
            </a:avLst>
          </a:prstGeom>
          <a:solidFill>
            <a:schemeClr val="tx1">
              <a:lumMod val="95000"/>
              <a:lumOff val="5000"/>
              <a:alpha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6" name="Redondear rectángulo de esquina diagonal 25"/>
          <p:cNvSpPr/>
          <p:nvPr/>
        </p:nvSpPr>
        <p:spPr>
          <a:xfrm>
            <a:off x="758841" y="1586893"/>
            <a:ext cx="8253685" cy="3681793"/>
          </a:xfrm>
          <a:prstGeom prst="round2DiagRect">
            <a:avLst>
              <a:gd name="adj1" fmla="val 26677"/>
              <a:gd name="adj2" fmla="val 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29" name="Imagen 28"/>
          <p:cNvPicPr>
            <a:picLocks noChangeAspect="1"/>
          </p:cNvPicPr>
          <p:nvPr/>
        </p:nvPicPr>
        <p:blipFill>
          <a:blip r:embed="rId3"/>
          <a:stretch>
            <a:fillRect/>
          </a:stretch>
        </p:blipFill>
        <p:spPr>
          <a:xfrm>
            <a:off x="7985057" y="1594148"/>
            <a:ext cx="571575" cy="613398"/>
          </a:xfrm>
          <a:prstGeom prst="rect">
            <a:avLst/>
          </a:prstGeom>
        </p:spPr>
      </p:pic>
      <p:sp>
        <p:nvSpPr>
          <p:cNvPr id="30" name="CuadroTexto 29"/>
          <p:cNvSpPr txBox="1"/>
          <p:nvPr/>
        </p:nvSpPr>
        <p:spPr>
          <a:xfrm>
            <a:off x="6575178" y="1765988"/>
            <a:ext cx="1639135" cy="276999"/>
          </a:xfrm>
          <a:prstGeom prst="rect">
            <a:avLst/>
          </a:prstGeom>
          <a:noFill/>
        </p:spPr>
        <p:txBody>
          <a:bodyPr wrap="square" rtlCol="0">
            <a:spAutoFit/>
          </a:bodyPr>
          <a:lstStyle/>
          <a:p>
            <a:pPr algn="ctr"/>
            <a:r>
              <a:rPr lang="es-CO" sz="1200" b="1" dirty="0" smtClean="0">
                <a:solidFill>
                  <a:schemeClr val="bg1">
                    <a:lumMod val="50000"/>
                  </a:schemeClr>
                </a:solidFill>
              </a:rPr>
              <a:t>Para tener en cuenta</a:t>
            </a:r>
            <a:endParaRPr lang="es-CO" sz="1200" b="1" dirty="0">
              <a:solidFill>
                <a:schemeClr val="bg1">
                  <a:lumMod val="50000"/>
                </a:schemeClr>
              </a:solidFill>
            </a:endParaRPr>
          </a:p>
        </p:txBody>
      </p:sp>
      <p:sp>
        <p:nvSpPr>
          <p:cNvPr id="6" name="Rectángulo 5"/>
          <p:cNvSpPr/>
          <p:nvPr/>
        </p:nvSpPr>
        <p:spPr>
          <a:xfrm>
            <a:off x="1185280" y="2185914"/>
            <a:ext cx="7400805" cy="2893100"/>
          </a:xfrm>
          <a:prstGeom prst="rect">
            <a:avLst/>
          </a:prstGeom>
        </p:spPr>
        <p:txBody>
          <a:bodyPr wrap="square">
            <a:spAutoFit/>
          </a:bodyPr>
          <a:lstStyle/>
          <a:p>
            <a:r>
              <a:rPr lang="es-CO" sz="1400" dirty="0">
                <a:solidFill>
                  <a:srgbClr val="231F20"/>
                </a:solidFill>
                <a:latin typeface="Calibri" panose="020F0502020204030204" pitchFamily="34" charset="0"/>
                <a:ea typeface="Arial" panose="020B0604020202020204" pitchFamily="34" charset="0"/>
              </a:rPr>
              <a:t>Es importante destacar que con este texto no se pretende descalificar a los autores, sino mostrar el proceso de conceptualización por el cual ha atravesado la metodología. </a:t>
            </a:r>
            <a:endParaRPr lang="es-CO" sz="1400" dirty="0" smtClean="0">
              <a:solidFill>
                <a:srgbClr val="231F20"/>
              </a:solidFill>
              <a:latin typeface="Calibri" panose="020F0502020204030204" pitchFamily="34" charset="0"/>
              <a:ea typeface="Arial" panose="020B0604020202020204" pitchFamily="34" charset="0"/>
            </a:endParaRPr>
          </a:p>
          <a:p>
            <a:endParaRPr lang="es-CO" sz="1400" dirty="0" smtClean="0">
              <a:solidFill>
                <a:srgbClr val="231F20"/>
              </a:solidFill>
              <a:latin typeface="Calibri" panose="020F0502020204030204" pitchFamily="34" charset="0"/>
              <a:ea typeface="Arial" panose="020B0604020202020204" pitchFamily="34" charset="0"/>
            </a:endParaRPr>
          </a:p>
          <a:p>
            <a:r>
              <a:rPr lang="es-CO" sz="1400" dirty="0" smtClean="0">
                <a:solidFill>
                  <a:srgbClr val="231F20"/>
                </a:solidFill>
                <a:latin typeface="Calibri" panose="020F0502020204030204" pitchFamily="34" charset="0"/>
                <a:ea typeface="Arial" panose="020B0604020202020204" pitchFamily="34" charset="0"/>
              </a:rPr>
              <a:t>El </a:t>
            </a:r>
            <a:r>
              <a:rPr lang="es-CO" sz="1400" dirty="0">
                <a:solidFill>
                  <a:srgbClr val="231F20"/>
                </a:solidFill>
                <a:latin typeface="Calibri" panose="020F0502020204030204" pitchFamily="34" charset="0"/>
                <a:ea typeface="Arial" panose="020B0604020202020204" pitchFamily="34" charset="0"/>
              </a:rPr>
              <a:t>positivismo ha tenido tanta fuerza a lo largo de los años, que fue necesario rescatar, reivindicar y reforzar los planteamientos de los demás modelos epistémicos, y de alguna manera pudo parecer que agruparlos podía darles más fuerza, pero esta agrupación acarreó más consecuencias negativas que positivas. </a:t>
            </a:r>
            <a:endParaRPr lang="es-CO" sz="1400" dirty="0" smtClean="0">
              <a:solidFill>
                <a:srgbClr val="231F20"/>
              </a:solidFill>
              <a:latin typeface="Calibri" panose="020F0502020204030204" pitchFamily="34" charset="0"/>
              <a:ea typeface="Arial" panose="020B0604020202020204" pitchFamily="34" charset="0"/>
            </a:endParaRPr>
          </a:p>
          <a:p>
            <a:endParaRPr lang="es-CO" sz="1400" dirty="0">
              <a:solidFill>
                <a:srgbClr val="231F20"/>
              </a:solidFill>
              <a:latin typeface="Calibri" panose="020F0502020204030204" pitchFamily="34" charset="0"/>
              <a:ea typeface="Arial" panose="020B0604020202020204" pitchFamily="34" charset="0"/>
            </a:endParaRPr>
          </a:p>
          <a:p>
            <a:r>
              <a:rPr lang="es-CO" sz="1400" dirty="0" smtClean="0">
                <a:solidFill>
                  <a:srgbClr val="231F20"/>
                </a:solidFill>
                <a:latin typeface="Calibri" panose="020F0502020204030204" pitchFamily="34" charset="0"/>
                <a:ea typeface="Arial" panose="020B0604020202020204" pitchFamily="34" charset="0"/>
              </a:rPr>
              <a:t>Por </a:t>
            </a:r>
            <a:r>
              <a:rPr lang="es-CO" sz="1400" dirty="0">
                <a:solidFill>
                  <a:srgbClr val="231F20"/>
                </a:solidFill>
                <a:latin typeface="Calibri" panose="020F0502020204030204" pitchFamily="34" charset="0"/>
                <a:ea typeface="Arial" panose="020B0604020202020204" pitchFamily="34" charset="0"/>
              </a:rPr>
              <a:t>lo tanto, es imprescindible volver al origen y la esencia de cada modelo epistémico para comprenderlo en sus postulados filosóficos y, sobre todo, para que estos postulados no queden diluidos bajo el nombre de una técnica. Este rescate del significado y la esencia de cada modelo epistémico es el primer paso para transitar hacia una comprensión integradora, holística, de la ciencia y la investigación.</a:t>
            </a:r>
            <a:endParaRPr lang="es-CO" sz="1400" dirty="0"/>
          </a:p>
        </p:txBody>
      </p:sp>
      <p:grpSp>
        <p:nvGrpSpPr>
          <p:cNvPr id="23" name="Grupo 22"/>
          <p:cNvGrpSpPr/>
          <p:nvPr/>
        </p:nvGrpSpPr>
        <p:grpSpPr>
          <a:xfrm>
            <a:off x="8635154" y="1436478"/>
            <a:ext cx="435428" cy="391857"/>
            <a:chOff x="8055429" y="1611086"/>
            <a:chExt cx="435428" cy="391857"/>
          </a:xfrm>
        </p:grpSpPr>
        <p:sp>
          <p:nvSpPr>
            <p:cNvPr id="24" name="Elipse 23"/>
            <p:cNvSpPr/>
            <p:nvPr/>
          </p:nvSpPr>
          <p:spPr>
            <a:xfrm>
              <a:off x="8055429" y="1611086"/>
              <a:ext cx="435428" cy="3918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5" name="Multiplicar 24"/>
            <p:cNvSpPr/>
            <p:nvPr/>
          </p:nvSpPr>
          <p:spPr>
            <a:xfrm>
              <a:off x="8113486" y="1625600"/>
              <a:ext cx="319315" cy="362829"/>
            </a:xfrm>
            <a:prstGeom prst="mathMultipl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31"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Popup  Para tener en cuenta</a:t>
            </a:r>
          </a:p>
          <a:p>
            <a:r>
              <a:rPr lang="es-419" sz="1100" dirty="0" smtClean="0"/>
              <a:t>Al hacer clic en el botón “Cerrar” se regresa a la pantalla 54.</a:t>
            </a:r>
          </a:p>
          <a:p>
            <a:endParaRPr lang="es-MX" sz="1100" dirty="0"/>
          </a:p>
          <a:p>
            <a:endParaRPr lang="es-419" sz="1100" dirty="0"/>
          </a:p>
        </p:txBody>
      </p:sp>
    </p:spTree>
    <p:extLst>
      <p:ext uri="{BB962C8B-B14F-4D97-AF65-F5344CB8AC3E}">
        <p14:creationId xmlns:p14="http://schemas.microsoft.com/office/powerpoint/2010/main" val="4006440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s://previews.123rf.com/images/jagcz/jagcz1506/jagcz150600204/42453111-Concepto-de-lectura-moderna-y-cl-sica-Foto-de-archiv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058289" y="-706105"/>
            <a:ext cx="5528778" cy="9529416"/>
          </a:xfrm>
          <a:prstGeom prst="rect">
            <a:avLst/>
          </a:prstGeom>
          <a:noFill/>
          <a:extLst>
            <a:ext uri="{909E8E84-426E-40DD-AFC4-6F175D3DCCD1}">
              <a14:hiddenFill xmlns:a14="http://schemas.microsoft.com/office/drawing/2010/main">
                <a:solidFill>
                  <a:srgbClr val="FFFFFF"/>
                </a:solidFill>
              </a14:hiddenFill>
            </a:ext>
          </a:extLst>
        </p:spPr>
      </p:pic>
      <p:sp>
        <p:nvSpPr>
          <p:cNvPr id="24" name="Rectángulo redondeado 23"/>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diferenciación de las metodologías cuantitativas y cualitativas del modelo epistémico.</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24468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CO" sz="1100" b="1" dirty="0"/>
              <a:t>La polémica epistemológica en </a:t>
            </a:r>
            <a:r>
              <a:rPr lang="es-CO" sz="1100" b="1" dirty="0" smtClean="0"/>
              <a:t>investigación</a:t>
            </a:r>
            <a:endParaRPr lang="es-MX" sz="1100" b="1" dirty="0" smtClean="0">
              <a:solidFill>
                <a:prstClr val="black"/>
              </a:solidFill>
            </a:endParaRPr>
          </a:p>
        </p:txBody>
      </p:sp>
      <p:sp>
        <p:nvSpPr>
          <p:cNvPr id="22" name="Cheurón 21"/>
          <p:cNvSpPr/>
          <p:nvPr/>
        </p:nvSpPr>
        <p:spPr>
          <a:xfrm>
            <a:off x="93598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9" name="Elipse 18"/>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4</a:t>
            </a:r>
            <a:endParaRPr lang="es-CO" sz="1200" dirty="0">
              <a:solidFill>
                <a:schemeClr val="bg1"/>
              </a:solidFill>
            </a:endParaRPr>
          </a:p>
        </p:txBody>
      </p:sp>
      <p:sp>
        <p:nvSpPr>
          <p:cNvPr id="18" name="Rectángulo 17"/>
          <p:cNvSpPr/>
          <p:nvPr/>
        </p:nvSpPr>
        <p:spPr>
          <a:xfrm>
            <a:off x="1030148" y="2157566"/>
            <a:ext cx="7585059" cy="1384995"/>
          </a:xfrm>
          <a:prstGeom prst="rect">
            <a:avLst/>
          </a:prstGeom>
        </p:spPr>
        <p:txBody>
          <a:bodyPr wrap="square">
            <a:spAutoFit/>
          </a:bodyPr>
          <a:lstStyle/>
          <a:p>
            <a:r>
              <a:rPr lang="es-CO" sz="1400" dirty="0" smtClean="0">
                <a:latin typeface="Calibri" panose="020F0502020204030204" pitchFamily="34" charset="0"/>
                <a:ea typeface="Arial" panose="020B0604020202020204" pitchFamily="34" charset="0"/>
              </a:rPr>
              <a:t>Para profundizar en el análisis del tema, en el documento de estudio de esta unidad didáctica (</a:t>
            </a:r>
            <a:r>
              <a:rPr lang="es-CO" sz="1400" b="1" dirty="0" smtClean="0">
                <a:latin typeface="Calibri" panose="020F0502020204030204" pitchFamily="34" charset="0"/>
                <a:ea typeface="Arial" panose="020B0604020202020204" pitchFamily="34" charset="0"/>
              </a:rPr>
              <a:t>páginas 49 a 57) </a:t>
            </a:r>
            <a:r>
              <a:rPr lang="es-CO" sz="1400" dirty="0" smtClean="0">
                <a:latin typeface="Calibri" panose="020F0502020204030204" pitchFamily="34" charset="0"/>
                <a:ea typeface="Arial" panose="020B0604020202020204" pitchFamily="34" charset="0"/>
              </a:rPr>
              <a:t>encontrará un mayor desarrollo de la discusión  sobre las características de las técnicas cuantitativas y cualitativas y su relación con la epistemología y la investigación</a:t>
            </a:r>
            <a:r>
              <a:rPr lang="es-CO" sz="1400" dirty="0">
                <a:latin typeface="Calibri" panose="020F0502020204030204" pitchFamily="34" charset="0"/>
                <a:ea typeface="Arial" panose="020B0604020202020204" pitchFamily="34" charset="0"/>
              </a:rPr>
              <a:t> </a:t>
            </a:r>
            <a:r>
              <a:rPr lang="es-CO" sz="1400" dirty="0" smtClean="0">
                <a:latin typeface="Calibri" panose="020F0502020204030204" pitchFamily="34" charset="0"/>
                <a:ea typeface="Arial" panose="020B0604020202020204" pitchFamily="34" charset="0"/>
              </a:rPr>
              <a:t>y la explicación de un fenómeno de reduccionismo llamado </a:t>
            </a:r>
            <a:r>
              <a:rPr lang="es-CO" sz="1400" b="1" dirty="0" smtClean="0">
                <a:latin typeface="Calibri" panose="020F0502020204030204" pitchFamily="34" charset="0"/>
                <a:ea typeface="Arial" panose="020B0604020202020204" pitchFamily="34" charset="0"/>
              </a:rPr>
              <a:t>sobresimplificación epistemológica</a:t>
            </a:r>
            <a:r>
              <a:rPr lang="es-CO" sz="1400" dirty="0" smtClean="0">
                <a:latin typeface="Calibri" panose="020F0502020204030204" pitchFamily="34" charset="0"/>
                <a:ea typeface="Arial" panose="020B0604020202020204" pitchFamily="34" charset="0"/>
              </a:rPr>
              <a:t>, la cual ha derivado en algunas confusiones en el campo de la investigación, las metodologías y las técnicas.</a:t>
            </a:r>
          </a:p>
          <a:p>
            <a:endParaRPr lang="es-CO" sz="1400" dirty="0">
              <a:latin typeface="Calibri" panose="020F0502020204030204" pitchFamily="34" charset="0"/>
            </a:endParaRPr>
          </a:p>
        </p:txBody>
      </p:sp>
      <p:sp>
        <p:nvSpPr>
          <p:cNvPr id="20" name="Cheurón 19"/>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pic>
        <p:nvPicPr>
          <p:cNvPr id="16" name="Imagen 15"/>
          <p:cNvPicPr>
            <a:picLocks noChangeAspect="1"/>
          </p:cNvPicPr>
          <p:nvPr/>
        </p:nvPicPr>
        <p:blipFill>
          <a:blip r:embed="rId3"/>
          <a:stretch>
            <a:fillRect/>
          </a:stretch>
        </p:blipFill>
        <p:spPr>
          <a:xfrm>
            <a:off x="1653964" y="3756398"/>
            <a:ext cx="1150265" cy="929060"/>
          </a:xfrm>
          <a:prstGeom prst="rect">
            <a:avLst/>
          </a:prstGeom>
        </p:spPr>
      </p:pic>
      <p:sp>
        <p:nvSpPr>
          <p:cNvPr id="2" name="Rectángulo 1"/>
          <p:cNvSpPr/>
          <p:nvPr/>
        </p:nvSpPr>
        <p:spPr>
          <a:xfrm>
            <a:off x="2878713" y="3854298"/>
            <a:ext cx="5645263" cy="892552"/>
          </a:xfrm>
          <a:prstGeom prst="rect">
            <a:avLst/>
          </a:prstGeom>
        </p:spPr>
        <p:txBody>
          <a:bodyPr wrap="none">
            <a:spAutoFit/>
          </a:bodyPr>
          <a:lstStyle/>
          <a:p>
            <a:pPr marR="35560" algn="just">
              <a:spcBef>
                <a:spcPts val="600"/>
              </a:spcBef>
              <a:spcAft>
                <a:spcPts val="0"/>
              </a:spcAft>
            </a:pPr>
            <a:r>
              <a:rPr lang="es-CO" sz="1400" b="1" dirty="0">
                <a:solidFill>
                  <a:srgbClr val="231F20"/>
                </a:solidFill>
                <a:latin typeface="Calibri" panose="020F0502020204030204" pitchFamily="34" charset="0"/>
                <a:ea typeface="Arial" panose="020B0604020202020204" pitchFamily="34" charset="0"/>
                <a:cs typeface="Calibri" panose="020F0502020204030204" pitchFamily="34" charset="0"/>
              </a:rPr>
              <a:t>¿A </a:t>
            </a:r>
            <a:r>
              <a:rPr lang="es-CO" sz="1400" b="1" spc="-145" dirty="0">
                <a:solidFill>
                  <a:srgbClr val="231F20"/>
                </a:solidFill>
                <a:latin typeface="Calibri" panose="020F0502020204030204" pitchFamily="34" charset="0"/>
                <a:ea typeface="Arial" panose="020B0604020202020204" pitchFamily="34" charset="0"/>
                <a:cs typeface="Calibri" panose="020F0502020204030204" pitchFamily="34" charset="0"/>
              </a:rPr>
              <a:t> </a:t>
            </a:r>
            <a:r>
              <a:rPr lang="es-CO" sz="1400" b="1" dirty="0">
                <a:solidFill>
                  <a:srgbClr val="231F20"/>
                </a:solidFill>
                <a:latin typeface="Calibri" panose="020F0502020204030204" pitchFamily="34" charset="0"/>
                <a:ea typeface="Arial" panose="020B0604020202020204" pitchFamily="34" charset="0"/>
                <a:cs typeface="Calibri" panose="020F0502020204030204" pitchFamily="34" charset="0"/>
              </a:rPr>
              <a:t>qué</a:t>
            </a:r>
            <a:r>
              <a:rPr lang="es-CO" sz="1400" b="1" spc="-145" dirty="0">
                <a:solidFill>
                  <a:srgbClr val="231F20"/>
                </a:solidFill>
                <a:latin typeface="Calibri" panose="020F0502020204030204" pitchFamily="34" charset="0"/>
                <a:ea typeface="Arial" panose="020B0604020202020204" pitchFamily="34" charset="0"/>
                <a:cs typeface="Calibri" panose="020F0502020204030204" pitchFamily="34" charset="0"/>
              </a:rPr>
              <a:t> </a:t>
            </a:r>
            <a:r>
              <a:rPr lang="es-CO" sz="1400" b="1" dirty="0">
                <a:solidFill>
                  <a:srgbClr val="231F20"/>
                </a:solidFill>
                <a:latin typeface="Calibri" panose="020F0502020204030204" pitchFamily="34" charset="0"/>
                <a:ea typeface="Arial" panose="020B0604020202020204" pitchFamily="34" charset="0"/>
                <a:cs typeface="Calibri" panose="020F0502020204030204" pitchFamily="34" charset="0"/>
              </a:rPr>
              <a:t>hacen</a:t>
            </a:r>
            <a:r>
              <a:rPr lang="es-CO" sz="1400" b="1" spc="-145" dirty="0">
                <a:solidFill>
                  <a:srgbClr val="231F20"/>
                </a:solidFill>
                <a:latin typeface="Calibri" panose="020F0502020204030204" pitchFamily="34" charset="0"/>
                <a:ea typeface="Arial" panose="020B0604020202020204" pitchFamily="34" charset="0"/>
                <a:cs typeface="Calibri" panose="020F0502020204030204" pitchFamily="34" charset="0"/>
              </a:rPr>
              <a:t> </a:t>
            </a:r>
            <a:r>
              <a:rPr lang="es-CO" sz="1400" b="1" dirty="0">
                <a:solidFill>
                  <a:srgbClr val="231F20"/>
                </a:solidFill>
                <a:latin typeface="Calibri" panose="020F0502020204030204" pitchFamily="34" charset="0"/>
                <a:ea typeface="Arial" panose="020B0604020202020204" pitchFamily="34" charset="0"/>
                <a:cs typeface="Calibri" panose="020F0502020204030204" pitchFamily="34" charset="0"/>
              </a:rPr>
              <a:t>referencia</a:t>
            </a:r>
            <a:r>
              <a:rPr lang="es-CO" sz="1400" b="1" spc="-145" dirty="0">
                <a:solidFill>
                  <a:srgbClr val="231F20"/>
                </a:solidFill>
                <a:latin typeface="Calibri" panose="020F0502020204030204" pitchFamily="34" charset="0"/>
                <a:ea typeface="Arial" panose="020B0604020202020204" pitchFamily="34" charset="0"/>
                <a:cs typeface="Calibri" panose="020F0502020204030204" pitchFamily="34" charset="0"/>
              </a:rPr>
              <a:t> </a:t>
            </a:r>
            <a:r>
              <a:rPr lang="es-CO" sz="1400" b="1" dirty="0">
                <a:solidFill>
                  <a:srgbClr val="231F20"/>
                </a:solidFill>
                <a:latin typeface="Calibri" panose="020F0502020204030204" pitchFamily="34" charset="0"/>
                <a:ea typeface="Arial" panose="020B0604020202020204" pitchFamily="34" charset="0"/>
                <a:cs typeface="Calibri" panose="020F0502020204030204" pitchFamily="34" charset="0"/>
              </a:rPr>
              <a:t>los</a:t>
            </a:r>
            <a:r>
              <a:rPr lang="es-CO" sz="1400" b="1" spc="-145" dirty="0">
                <a:solidFill>
                  <a:srgbClr val="231F20"/>
                </a:solidFill>
                <a:latin typeface="Calibri" panose="020F0502020204030204" pitchFamily="34" charset="0"/>
                <a:ea typeface="Arial" panose="020B0604020202020204" pitchFamily="34" charset="0"/>
                <a:cs typeface="Calibri" panose="020F0502020204030204" pitchFamily="34" charset="0"/>
              </a:rPr>
              <a:t> </a:t>
            </a:r>
            <a:r>
              <a:rPr lang="es-CO" sz="1400" b="1" dirty="0">
                <a:solidFill>
                  <a:srgbClr val="231F20"/>
                </a:solidFill>
                <a:latin typeface="Calibri" panose="020F0502020204030204" pitchFamily="34" charset="0"/>
                <a:ea typeface="Arial" panose="020B0604020202020204" pitchFamily="34" charset="0"/>
                <a:cs typeface="Calibri" panose="020F0502020204030204" pitchFamily="34" charset="0"/>
              </a:rPr>
              <a:t>términos</a:t>
            </a:r>
            <a:r>
              <a:rPr lang="es-CO" sz="1400" b="1" spc="-145" dirty="0">
                <a:solidFill>
                  <a:srgbClr val="231F20"/>
                </a:solidFill>
                <a:latin typeface="Calibri" panose="020F0502020204030204" pitchFamily="34" charset="0"/>
                <a:ea typeface="Arial" panose="020B0604020202020204" pitchFamily="34" charset="0"/>
                <a:cs typeface="Calibri" panose="020F0502020204030204" pitchFamily="34" charset="0"/>
              </a:rPr>
              <a:t> </a:t>
            </a:r>
            <a:r>
              <a:rPr lang="es-CO" sz="1400" b="1" dirty="0">
                <a:solidFill>
                  <a:srgbClr val="231F20"/>
                </a:solidFill>
                <a:latin typeface="Calibri" panose="020F0502020204030204" pitchFamily="34" charset="0"/>
                <a:ea typeface="Arial" panose="020B0604020202020204" pitchFamily="34" charset="0"/>
                <a:cs typeface="Calibri" panose="020F0502020204030204" pitchFamily="34" charset="0"/>
              </a:rPr>
              <a:t>“cualitativo”</a:t>
            </a:r>
            <a:r>
              <a:rPr lang="es-CO" sz="1400" b="1" spc="-145" dirty="0">
                <a:solidFill>
                  <a:srgbClr val="231F20"/>
                </a:solidFill>
                <a:latin typeface="Calibri" panose="020F0502020204030204" pitchFamily="34" charset="0"/>
                <a:ea typeface="Arial" panose="020B0604020202020204" pitchFamily="34" charset="0"/>
                <a:cs typeface="Calibri" panose="020F0502020204030204" pitchFamily="34" charset="0"/>
              </a:rPr>
              <a:t> </a:t>
            </a:r>
            <a:r>
              <a:rPr lang="es-CO" sz="1400" b="1" dirty="0">
                <a:solidFill>
                  <a:srgbClr val="231F20"/>
                </a:solidFill>
                <a:latin typeface="Calibri" panose="020F0502020204030204" pitchFamily="34" charset="0"/>
                <a:ea typeface="Arial" panose="020B0604020202020204" pitchFamily="34" charset="0"/>
                <a:cs typeface="Calibri" panose="020F0502020204030204" pitchFamily="34" charset="0"/>
              </a:rPr>
              <a:t>y</a:t>
            </a:r>
            <a:r>
              <a:rPr lang="es-CO" sz="1400" b="1" spc="-145" dirty="0">
                <a:solidFill>
                  <a:srgbClr val="231F20"/>
                </a:solidFill>
                <a:latin typeface="Calibri" panose="020F0502020204030204" pitchFamily="34" charset="0"/>
                <a:ea typeface="Arial" panose="020B0604020202020204" pitchFamily="34" charset="0"/>
                <a:cs typeface="Calibri" panose="020F0502020204030204" pitchFamily="34" charset="0"/>
              </a:rPr>
              <a:t> </a:t>
            </a:r>
            <a:r>
              <a:rPr lang="es-CO" sz="1400" b="1" dirty="0">
                <a:solidFill>
                  <a:srgbClr val="231F20"/>
                </a:solidFill>
                <a:latin typeface="Calibri" panose="020F0502020204030204" pitchFamily="34" charset="0"/>
                <a:ea typeface="Arial" panose="020B0604020202020204" pitchFamily="34" charset="0"/>
                <a:cs typeface="Calibri" panose="020F0502020204030204" pitchFamily="34" charset="0"/>
              </a:rPr>
              <a:t>“cuantitativo</a:t>
            </a:r>
            <a:r>
              <a:rPr lang="es-CO" sz="1400" b="1" dirty="0" smtClean="0">
                <a:solidFill>
                  <a:srgbClr val="231F20"/>
                </a:solidFill>
                <a:latin typeface="Calibri" panose="020F0502020204030204" pitchFamily="34" charset="0"/>
                <a:ea typeface="Arial" panose="020B0604020202020204" pitchFamily="34" charset="0"/>
                <a:cs typeface="Calibri" panose="020F0502020204030204" pitchFamily="34" charset="0"/>
              </a:rPr>
              <a:t>”?</a:t>
            </a:r>
          </a:p>
          <a:p>
            <a:pPr marR="35560" algn="just">
              <a:spcBef>
                <a:spcPts val="600"/>
              </a:spcBef>
              <a:spcAft>
                <a:spcPts val="0"/>
              </a:spcAft>
            </a:pPr>
            <a:r>
              <a:rPr lang="es-CO" sz="1400" b="1" dirty="0"/>
              <a:t>La </a:t>
            </a:r>
            <a:r>
              <a:rPr lang="es-CO" sz="1400" b="1" dirty="0" err="1"/>
              <a:t>sobresimplificación</a:t>
            </a:r>
            <a:r>
              <a:rPr lang="es-CO" sz="1400" b="1" dirty="0"/>
              <a:t> epistemológica en </a:t>
            </a:r>
            <a:r>
              <a:rPr lang="es-CO" sz="1400" b="1" dirty="0" smtClean="0"/>
              <a:t>investigación</a:t>
            </a:r>
          </a:p>
          <a:p>
            <a:pPr marR="35560" algn="just">
              <a:spcBef>
                <a:spcPts val="600"/>
              </a:spcBef>
              <a:spcAft>
                <a:spcPts val="0"/>
              </a:spcAft>
            </a:pPr>
            <a:r>
              <a:rPr lang="es-CO" sz="1400" b="1" dirty="0"/>
              <a:t>Algunas confusiones derivadas de la </a:t>
            </a:r>
            <a:r>
              <a:rPr lang="es-CO" sz="1400" b="1" dirty="0" err="1"/>
              <a:t>sobresimplificación</a:t>
            </a:r>
            <a:r>
              <a:rPr lang="es-CO" sz="1400" b="1" dirty="0"/>
              <a:t> </a:t>
            </a:r>
            <a:r>
              <a:rPr lang="es-CO" sz="1400" b="1" dirty="0" smtClean="0"/>
              <a:t>epistemológica</a:t>
            </a:r>
            <a:endParaRPr lang="es-CO" sz="1400" b="1" dirty="0">
              <a:solidFill>
                <a:schemeClr val="accent1">
                  <a:lumMod val="75000"/>
                </a:schemeClr>
              </a:solidFill>
            </a:endParaRPr>
          </a:p>
        </p:txBody>
      </p:sp>
      <p:sp>
        <p:nvSpPr>
          <p:cNvPr id="21" name="CuadroTexto 20"/>
          <p:cNvSpPr txBox="1"/>
          <p:nvPr/>
        </p:nvSpPr>
        <p:spPr>
          <a:xfrm>
            <a:off x="1409528" y="4448753"/>
            <a:ext cx="1639135" cy="276999"/>
          </a:xfrm>
          <a:prstGeom prst="rect">
            <a:avLst/>
          </a:prstGeom>
          <a:noFill/>
        </p:spPr>
        <p:txBody>
          <a:bodyPr wrap="square" rtlCol="0">
            <a:spAutoFit/>
          </a:bodyPr>
          <a:lstStyle/>
          <a:p>
            <a:pPr algn="ctr"/>
            <a:r>
              <a:rPr lang="es-CO" sz="1200" b="1" dirty="0" smtClean="0">
                <a:solidFill>
                  <a:schemeClr val="bg1">
                    <a:lumMod val="50000"/>
                  </a:schemeClr>
                </a:solidFill>
              </a:rPr>
              <a:t>Para leer</a:t>
            </a:r>
            <a:endParaRPr lang="es-CO" sz="1200" b="1" dirty="0">
              <a:solidFill>
                <a:schemeClr val="bg1">
                  <a:lumMod val="50000"/>
                </a:schemeClr>
              </a:solidFill>
            </a:endParaRPr>
          </a:p>
        </p:txBody>
      </p:sp>
      <p:sp>
        <p:nvSpPr>
          <p:cNvPr id="25"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usuario deberá hacer clic para descargar el documento  en PDF complementario del tema en el que se expone la distinción entre las metodologías cuantitativas y cualitativas y la sobresimplificación epistemológica.</a:t>
            </a:r>
          </a:p>
          <a:p>
            <a:endParaRPr lang="es-419" sz="1100" dirty="0"/>
          </a:p>
          <a:p>
            <a:r>
              <a:rPr lang="es-419" sz="1100" dirty="0" smtClean="0"/>
              <a:t>El </a:t>
            </a:r>
            <a:r>
              <a:rPr lang="es-419" sz="1100" dirty="0"/>
              <a:t>botón  de avance muestra el  siguiente </a:t>
            </a:r>
            <a:r>
              <a:rPr lang="es-419" sz="1100" dirty="0" smtClean="0"/>
              <a:t>interno, el cual corresponde a l reto del tema.</a:t>
            </a:r>
            <a:endParaRPr lang="es-419" sz="1100" dirty="0"/>
          </a:p>
          <a:p>
            <a:r>
              <a:rPr lang="es-419" sz="1100" dirty="0"/>
              <a:t>N° de internos: </a:t>
            </a:r>
            <a:r>
              <a:rPr lang="es-419" sz="1100" dirty="0" smtClean="0"/>
              <a:t>5</a:t>
            </a:r>
            <a:endParaRPr lang="es-MX" sz="1100" dirty="0"/>
          </a:p>
          <a:p>
            <a:endParaRPr lang="es-419" sz="1100" dirty="0"/>
          </a:p>
        </p:txBody>
      </p:sp>
    </p:spTree>
    <p:extLst>
      <p:ext uri="{BB962C8B-B14F-4D97-AF65-F5344CB8AC3E}">
        <p14:creationId xmlns:p14="http://schemas.microsoft.com/office/powerpoint/2010/main" val="10777122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https://previews.123rf.com/images/jagcz/jagcz1506/jagcz150600204/42453111-Concepto-de-lectura-moderna-y-cl-sica-Foto-de-archiv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058289" y="-706105"/>
            <a:ext cx="5528778" cy="9529416"/>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CO" sz="1100" b="1" dirty="0"/>
              <a:t>La polémica epistemológica en investigación</a:t>
            </a:r>
            <a:endParaRPr lang="es-MX" sz="1100" b="1" dirty="0">
              <a:solidFill>
                <a:prstClr val="black"/>
              </a:solidFill>
            </a:endParaRPr>
          </a:p>
          <a:p>
            <a:pPr lvl="0">
              <a:lnSpc>
                <a:spcPct val="90000"/>
              </a:lnSpc>
              <a:spcBef>
                <a:spcPts val="1000"/>
              </a:spcBef>
            </a:pPr>
            <a:r>
              <a:rPr lang="es-419" sz="1100" b="1" dirty="0" smtClean="0">
                <a:solidFill>
                  <a:srgbClr val="C00000"/>
                </a:solidFill>
              </a:rPr>
              <a:t>Subtema</a:t>
            </a:r>
            <a:r>
              <a:rPr lang="es-419" sz="1100" b="1" dirty="0">
                <a:solidFill>
                  <a:prstClr val="white">
                    <a:lumMod val="50000"/>
                  </a:prstClr>
                </a:solidFill>
              </a:rPr>
              <a:t>: </a:t>
            </a:r>
            <a:r>
              <a:rPr lang="es-CO" sz="1100" b="1" dirty="0" smtClean="0">
                <a:solidFill>
                  <a:prstClr val="black"/>
                </a:solidFill>
              </a:rPr>
              <a:t>Reto</a:t>
            </a:r>
            <a:endParaRPr lang="es-MX" sz="1100" b="1" dirty="0">
              <a:solidFill>
                <a:prstClr val="black"/>
              </a:solidFill>
            </a:endParaRPr>
          </a:p>
        </p:txBody>
      </p:sp>
      <p:sp>
        <p:nvSpPr>
          <p:cNvPr id="17" name="Rectángulo redondeado 16"/>
          <p:cNvSpPr/>
          <p:nvPr/>
        </p:nvSpPr>
        <p:spPr>
          <a:xfrm>
            <a:off x="56937" y="1903809"/>
            <a:ext cx="9473556" cy="3448753"/>
          </a:xfrm>
          <a:prstGeom prst="roundRect">
            <a:avLst/>
          </a:prstGeom>
          <a:solidFill>
            <a:srgbClr val="FFFFFF">
              <a:alpha val="50196"/>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3" name="Marcador de texto 3"/>
          <p:cNvSpPr>
            <a:spLocks noGrp="1"/>
          </p:cNvSpPr>
          <p:nvPr>
            <p:ph type="body" sz="half" idx="19"/>
          </p:nvPr>
        </p:nvSpPr>
        <p:spPr/>
        <p:txBody>
          <a:bodyPr/>
          <a:lstStyle/>
          <a:p>
            <a:r>
              <a:rPr lang="es-419" dirty="0" smtClean="0"/>
              <a:t>Aprendizaje autónomo: diferenciación de las metodologías cuantitativas y cualitativas del modelo epistémico.</a:t>
            </a:r>
            <a:endParaRPr lang="es-MX" dirty="0"/>
          </a:p>
        </p:txBody>
      </p:sp>
      <p:sp>
        <p:nvSpPr>
          <p:cNvPr id="14" name="CuadroTexto 13"/>
          <p:cNvSpPr txBox="1"/>
          <p:nvPr/>
        </p:nvSpPr>
        <p:spPr>
          <a:xfrm>
            <a:off x="1001909" y="1955170"/>
            <a:ext cx="8235461" cy="738664"/>
          </a:xfrm>
          <a:prstGeom prst="rect">
            <a:avLst/>
          </a:prstGeom>
          <a:noFill/>
        </p:spPr>
        <p:txBody>
          <a:bodyPr wrap="square" rtlCol="0">
            <a:spAutoFit/>
          </a:bodyPr>
          <a:lstStyle/>
          <a:p>
            <a:r>
              <a:rPr lang="es-419" sz="1400" dirty="0" smtClean="0"/>
              <a:t>Compruebe su proceso de aprendizaje con relación a las confusiones en los conceptos epistémicos tratados.</a:t>
            </a:r>
          </a:p>
          <a:p>
            <a:endParaRPr lang="es-419" sz="1400" dirty="0" smtClean="0"/>
          </a:p>
          <a:p>
            <a:r>
              <a:rPr lang="es-419" sz="1400" i="1" dirty="0" smtClean="0"/>
              <a:t>Lea la afirmación y elija si es falsa o verdadera.</a:t>
            </a:r>
            <a:endParaRPr lang="es-MX" sz="1400" i="1" dirty="0"/>
          </a:p>
        </p:txBody>
      </p:sp>
      <p:sp>
        <p:nvSpPr>
          <p:cNvPr id="15" name="Marcador de texto 4"/>
          <p:cNvSpPr txBox="1">
            <a:spLocks/>
          </p:cNvSpPr>
          <p:nvPr/>
        </p:nvSpPr>
        <p:spPr>
          <a:xfrm>
            <a:off x="9672292" y="1441819"/>
            <a:ext cx="2519708" cy="302858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Tipo de actividad: Falso/Verdadero</a:t>
            </a:r>
          </a:p>
          <a:p>
            <a:r>
              <a:rPr lang="es-419" sz="1100" dirty="0" smtClean="0"/>
              <a:t>El usuario deberá seleccionar si el enunciado es falso o verdadero.</a:t>
            </a:r>
          </a:p>
          <a:p>
            <a:r>
              <a:rPr lang="es-419" sz="1100" dirty="0" smtClean="0"/>
              <a:t>Para poder corroborar, el usuario deberá hacer clic en el botón “Verificar” para recibir la realimentación respectiva.</a:t>
            </a:r>
          </a:p>
          <a:p>
            <a:r>
              <a:rPr lang="es-419" sz="1100" dirty="0" smtClean="0"/>
              <a:t>En esta página se activa el botón “Volver al menú” el cual lleva a la diapositiva 8.</a:t>
            </a:r>
          </a:p>
        </p:txBody>
      </p:sp>
      <p:graphicFrame>
        <p:nvGraphicFramePr>
          <p:cNvPr id="18" name="Tabla 17"/>
          <p:cNvGraphicFramePr>
            <a:graphicFrameLocks noGrp="1"/>
          </p:cNvGraphicFramePr>
          <p:nvPr>
            <p:extLst>
              <p:ext uri="{D42A27DB-BD31-4B8C-83A1-F6EECF244321}">
                <p14:modId xmlns:p14="http://schemas.microsoft.com/office/powerpoint/2010/main" val="1361605297"/>
              </p:ext>
            </p:extLst>
          </p:nvPr>
        </p:nvGraphicFramePr>
        <p:xfrm>
          <a:off x="1001909" y="2809947"/>
          <a:ext cx="8127999" cy="2397010"/>
        </p:xfrm>
        <a:graphic>
          <a:graphicData uri="http://schemas.openxmlformats.org/drawingml/2006/table">
            <a:tbl>
              <a:tblPr firstRow="1" bandRow="1">
                <a:tableStyleId>{5940675A-B579-460E-94D1-54222C63F5DA}</a:tableStyleId>
              </a:tblPr>
              <a:tblGrid>
                <a:gridCol w="5834319"/>
                <a:gridCol w="1161143"/>
                <a:gridCol w="1132537"/>
              </a:tblGrid>
              <a:tr h="250019">
                <a:tc>
                  <a:txBody>
                    <a:bodyPr/>
                    <a:lstStyle/>
                    <a:p>
                      <a:pPr algn="ctr"/>
                      <a:r>
                        <a:rPr lang="es-419" sz="1400" b="1" dirty="0" smtClean="0"/>
                        <a:t>Afirmación</a:t>
                      </a:r>
                      <a:endParaRPr lang="es-MX" sz="1400" b="1" dirty="0"/>
                    </a:p>
                  </a:txBody>
                  <a:tcPr>
                    <a:solidFill>
                      <a:srgbClr val="FFFFFF">
                        <a:alpha val="50196"/>
                      </a:srgbClr>
                    </a:solidFill>
                  </a:tcPr>
                </a:tc>
                <a:tc>
                  <a:txBody>
                    <a:bodyPr/>
                    <a:lstStyle/>
                    <a:p>
                      <a:pPr algn="ctr"/>
                      <a:r>
                        <a:rPr lang="es-419" sz="1400" b="1" dirty="0" smtClean="0"/>
                        <a:t>Verdadera</a:t>
                      </a:r>
                      <a:endParaRPr lang="es-MX" sz="1400" b="1" dirty="0"/>
                    </a:p>
                  </a:txBody>
                  <a:tcPr>
                    <a:solidFill>
                      <a:srgbClr val="FFFFFF">
                        <a:alpha val="50196"/>
                      </a:srgbClr>
                    </a:solidFill>
                  </a:tcPr>
                </a:tc>
                <a:tc>
                  <a:txBody>
                    <a:bodyPr/>
                    <a:lstStyle/>
                    <a:p>
                      <a:pPr algn="ctr"/>
                      <a:r>
                        <a:rPr lang="es-419" sz="1400" b="1" dirty="0" smtClean="0"/>
                        <a:t>Falsa</a:t>
                      </a:r>
                      <a:endParaRPr lang="es-MX" sz="1400" b="1" dirty="0"/>
                    </a:p>
                  </a:txBody>
                  <a:tcPr>
                    <a:solidFill>
                      <a:srgbClr val="FFFFFF">
                        <a:alpha val="50196"/>
                      </a:srgbClr>
                    </a:solidFill>
                  </a:tcPr>
                </a:tc>
              </a:tr>
              <a:tr h="349342">
                <a:tc>
                  <a:txBody>
                    <a:bodyPr/>
                    <a:lstStyle/>
                    <a:p>
                      <a:r>
                        <a:rPr lang="es-MX" sz="1400" dirty="0" smtClean="0"/>
                        <a:t>Lo cuantitativo y lo cualitativo en la investigación son paradigmas epistémicos. </a:t>
                      </a:r>
                      <a:endParaRPr lang="es-MX" sz="1400" dirty="0"/>
                    </a:p>
                  </a:txBody>
                  <a:tcPr anchor="ctr">
                    <a:solidFill>
                      <a:srgbClr val="FFFFFF">
                        <a:alpha val="50196"/>
                      </a:srgbClr>
                    </a:solidFill>
                  </a:tcPr>
                </a:tc>
                <a:tc>
                  <a:txBody>
                    <a:bodyPr/>
                    <a:lstStyle/>
                    <a:p>
                      <a:pPr algn="ctr"/>
                      <a:endParaRPr lang="es-MX" sz="1400" dirty="0"/>
                    </a:p>
                  </a:txBody>
                  <a:tcPr anchor="ctr">
                    <a:solidFill>
                      <a:srgbClr val="C00000">
                        <a:alpha val="50196"/>
                      </a:srgbClr>
                    </a:solidFill>
                  </a:tcPr>
                </a:tc>
                <a:tc>
                  <a:txBody>
                    <a:bodyPr/>
                    <a:lstStyle/>
                    <a:p>
                      <a:pPr algn="ctr"/>
                      <a:r>
                        <a:rPr lang="es-419" sz="1400" dirty="0" smtClean="0"/>
                        <a:t>X</a:t>
                      </a:r>
                      <a:endParaRPr lang="es-MX" sz="1400" dirty="0"/>
                    </a:p>
                  </a:txBody>
                  <a:tcPr anchor="ctr">
                    <a:solidFill>
                      <a:srgbClr val="C00000">
                        <a:alpha val="50196"/>
                      </a:srgbClr>
                    </a:solidFill>
                  </a:tcPr>
                </a:tc>
              </a:tr>
              <a:tr h="349342">
                <a:tc>
                  <a:txBody>
                    <a:bodyPr/>
                    <a:lstStyle/>
                    <a:p>
                      <a:r>
                        <a:rPr lang="es-MX" sz="1400" dirty="0" smtClean="0"/>
                        <a:t>No es posible identificar a los precursores y creadores de lo cualitativo y de lo cuantitativo dentro de la historia de la filosofía</a:t>
                      </a:r>
                      <a:endParaRPr lang="es-MX" sz="1400" dirty="0"/>
                    </a:p>
                  </a:txBody>
                  <a:tcPr anchor="ctr">
                    <a:solidFill>
                      <a:srgbClr val="FFFFFF">
                        <a:alpha val="50196"/>
                      </a:srgbClr>
                    </a:solidFill>
                  </a:tcPr>
                </a:tc>
                <a:tc>
                  <a:txBody>
                    <a:bodyPr/>
                    <a:lstStyle/>
                    <a:p>
                      <a:pPr algn="ctr"/>
                      <a:r>
                        <a:rPr lang="es-419" sz="1400" dirty="0" smtClean="0"/>
                        <a:t>X</a:t>
                      </a:r>
                      <a:endParaRPr lang="es-MX" sz="1400" dirty="0"/>
                    </a:p>
                  </a:txBody>
                  <a:tcPr anchor="ctr">
                    <a:solidFill>
                      <a:srgbClr val="C00000">
                        <a:alpha val="50196"/>
                      </a:srgbClr>
                    </a:solidFill>
                  </a:tcPr>
                </a:tc>
                <a:tc>
                  <a:txBody>
                    <a:bodyPr/>
                    <a:lstStyle/>
                    <a:p>
                      <a:pPr algn="ctr"/>
                      <a:endParaRPr lang="es-MX" sz="1400" dirty="0"/>
                    </a:p>
                  </a:txBody>
                  <a:tcPr anchor="ctr">
                    <a:solidFill>
                      <a:srgbClr val="C00000">
                        <a:alpha val="50196"/>
                      </a:srgbClr>
                    </a:solidFill>
                  </a:tcPr>
                </a:tc>
              </a:tr>
              <a:tr h="493188">
                <a:tc>
                  <a:txBody>
                    <a:bodyPr/>
                    <a:lstStyle/>
                    <a:p>
                      <a:r>
                        <a:rPr lang="es-MX" sz="1400" dirty="0" smtClean="0"/>
                        <a:t>Lo cualitativo y lo cuantitativo poseen un método propio para investigar. </a:t>
                      </a:r>
                      <a:endParaRPr lang="es-MX" sz="1400" dirty="0"/>
                    </a:p>
                  </a:txBody>
                  <a:tcPr anchor="ctr">
                    <a:solidFill>
                      <a:srgbClr val="FFFFFF">
                        <a:alpha val="50196"/>
                      </a:srgbClr>
                    </a:solidFill>
                  </a:tcPr>
                </a:tc>
                <a:tc>
                  <a:txBody>
                    <a:bodyPr/>
                    <a:lstStyle/>
                    <a:p>
                      <a:pPr algn="ctr"/>
                      <a:endParaRPr lang="es-MX" sz="1400" dirty="0"/>
                    </a:p>
                  </a:txBody>
                  <a:tcPr anchor="ctr">
                    <a:solidFill>
                      <a:srgbClr val="C00000">
                        <a:alpha val="50196"/>
                      </a:srgbClr>
                    </a:solidFill>
                  </a:tcPr>
                </a:tc>
                <a:tc>
                  <a:txBody>
                    <a:bodyPr/>
                    <a:lstStyle/>
                    <a:p>
                      <a:pPr algn="ctr"/>
                      <a:r>
                        <a:rPr lang="es-419" sz="1400" dirty="0" smtClean="0"/>
                        <a:t>X</a:t>
                      </a:r>
                      <a:endParaRPr lang="es-MX" sz="1400" dirty="0"/>
                    </a:p>
                  </a:txBody>
                  <a:tcPr anchor="ctr">
                    <a:solidFill>
                      <a:srgbClr val="C00000">
                        <a:alpha val="50196"/>
                      </a:srgbClr>
                    </a:solidFill>
                  </a:tcPr>
                </a:tc>
              </a:tr>
              <a:tr h="493188">
                <a:tc>
                  <a:txBody>
                    <a:bodyPr/>
                    <a:lstStyle/>
                    <a:p>
                      <a:r>
                        <a:rPr lang="es-MX" sz="1400" dirty="0" smtClean="0"/>
                        <a:t>El uso de técnicas cuantitativas implica necesariamente probar hipótesis y las técnicas cuantitativas se utilizan solo para resolver problemas y hacer investigación aplicada. </a:t>
                      </a:r>
                      <a:endParaRPr lang="es-MX" sz="1400" dirty="0"/>
                    </a:p>
                  </a:txBody>
                  <a:tcPr anchor="ctr">
                    <a:solidFill>
                      <a:srgbClr val="FFFFFF">
                        <a:alpha val="50196"/>
                      </a:srgbClr>
                    </a:solidFill>
                  </a:tcPr>
                </a:tc>
                <a:tc>
                  <a:txBody>
                    <a:bodyPr/>
                    <a:lstStyle/>
                    <a:p>
                      <a:pPr algn="ctr"/>
                      <a:endParaRPr lang="es-MX" sz="1400" dirty="0"/>
                    </a:p>
                  </a:txBody>
                  <a:tcPr anchor="ctr">
                    <a:solidFill>
                      <a:srgbClr val="C00000">
                        <a:alpha val="50196"/>
                      </a:srgbClr>
                    </a:solidFill>
                  </a:tcPr>
                </a:tc>
                <a:tc>
                  <a:txBody>
                    <a:bodyPr/>
                    <a:lstStyle/>
                    <a:p>
                      <a:pPr algn="ctr"/>
                      <a:r>
                        <a:rPr lang="es-419" sz="1400" dirty="0" smtClean="0"/>
                        <a:t>X</a:t>
                      </a:r>
                      <a:endParaRPr lang="es-MX" sz="1400" dirty="0"/>
                    </a:p>
                  </a:txBody>
                  <a:tcPr anchor="ctr">
                    <a:solidFill>
                      <a:srgbClr val="C00000">
                        <a:alpha val="50196"/>
                      </a:srgbClr>
                    </a:solidFill>
                  </a:tcPr>
                </a:tc>
              </a:tr>
            </a:tbl>
          </a:graphicData>
        </a:graphic>
      </p:graphicFrame>
      <p:sp>
        <p:nvSpPr>
          <p:cNvPr id="19" name="Rectángulo 18"/>
          <p:cNvSpPr/>
          <p:nvPr/>
        </p:nvSpPr>
        <p:spPr>
          <a:xfrm>
            <a:off x="7394358" y="5088780"/>
            <a:ext cx="1538515" cy="407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smtClean="0"/>
              <a:t>Verificar</a:t>
            </a:r>
            <a:endParaRPr lang="es-MX" dirty="0"/>
          </a:p>
        </p:txBody>
      </p:sp>
      <p:sp>
        <p:nvSpPr>
          <p:cNvPr id="2" name="Marcador de texto 1"/>
          <p:cNvSpPr>
            <a:spLocks noGrp="1"/>
          </p:cNvSpPr>
          <p:nvPr>
            <p:ph type="body" sz="half" idx="24"/>
          </p:nvPr>
        </p:nvSpPr>
        <p:spPr/>
        <p:txBody>
          <a:bodyPr/>
          <a:lstStyle/>
          <a:p>
            <a:endParaRPr lang="es-MX"/>
          </a:p>
        </p:txBody>
      </p:sp>
    </p:spTree>
    <p:extLst>
      <p:ext uri="{BB962C8B-B14F-4D97-AF65-F5344CB8AC3E}">
        <p14:creationId xmlns:p14="http://schemas.microsoft.com/office/powerpoint/2010/main" val="3518816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r>
              <a:rPr lang="es-MX" dirty="0" smtClean="0"/>
              <a:t>Identificador de imagen:</a:t>
            </a:r>
            <a:endParaRPr lang="es-CO" dirty="0"/>
          </a:p>
          <a:p>
            <a:r>
              <a:rPr lang="es-CO" dirty="0" smtClean="0"/>
              <a:t>Fuente</a:t>
            </a:r>
            <a:r>
              <a:rPr lang="es-CO" dirty="0"/>
              <a:t>: https://es.123rf.com</a:t>
            </a:r>
            <a:br>
              <a:rPr lang="es-CO" dirty="0"/>
            </a:br>
            <a:endParaRPr lang="es-CO" dirty="0" smtClean="0"/>
          </a:p>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CO" sz="1100" b="1" dirty="0"/>
              <a:t>La polémica epistemológica en investigación</a:t>
            </a:r>
            <a:endParaRPr lang="es-MX" sz="1100" b="1" dirty="0">
              <a:solidFill>
                <a:prstClr val="black"/>
              </a:solidFill>
            </a:endParaRPr>
          </a:p>
          <a:p>
            <a:pPr lvl="0">
              <a:lnSpc>
                <a:spcPct val="90000"/>
              </a:lnSpc>
              <a:spcBef>
                <a:spcPts val="1000"/>
              </a:spcBef>
            </a:pPr>
            <a:r>
              <a:rPr lang="es-419" sz="1100" b="1" dirty="0" smtClean="0">
                <a:solidFill>
                  <a:srgbClr val="C00000"/>
                </a:solidFill>
              </a:rPr>
              <a:t>Subtema</a:t>
            </a:r>
            <a:r>
              <a:rPr lang="es-419" sz="1100" b="1" dirty="0">
                <a:solidFill>
                  <a:prstClr val="white">
                    <a:lumMod val="50000"/>
                  </a:prstClr>
                </a:solidFill>
              </a:rPr>
              <a:t>: </a:t>
            </a:r>
            <a:r>
              <a:rPr lang="es-CO" sz="1100" b="1" dirty="0" smtClean="0">
                <a:solidFill>
                  <a:prstClr val="black"/>
                </a:solidFill>
              </a:rPr>
              <a:t>Reto</a:t>
            </a:r>
            <a:endParaRPr lang="es-MX" sz="1100" b="1" dirty="0">
              <a:solidFill>
                <a:prstClr val="black"/>
              </a:solidFill>
            </a:endParaRPr>
          </a:p>
        </p:txBody>
      </p:sp>
      <p:sp>
        <p:nvSpPr>
          <p:cNvPr id="17" name="Rectángulo redondeado 16"/>
          <p:cNvSpPr/>
          <p:nvPr/>
        </p:nvSpPr>
        <p:spPr>
          <a:xfrm>
            <a:off x="56937" y="1903809"/>
            <a:ext cx="9473556" cy="3448753"/>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3" name="Marcador de texto 3"/>
          <p:cNvSpPr>
            <a:spLocks noGrp="1"/>
          </p:cNvSpPr>
          <p:nvPr>
            <p:ph type="body" sz="half" idx="19"/>
          </p:nvPr>
        </p:nvSpPr>
        <p:spPr/>
        <p:txBody>
          <a:bodyPr/>
          <a:lstStyle/>
          <a:p>
            <a:r>
              <a:rPr lang="es-419" dirty="0" smtClean="0"/>
              <a:t>Aprendizaje autónomo: diferenciación de las metodologías cuantitativas y cualitativas del modelo epistémico.</a:t>
            </a:r>
            <a:endParaRPr lang="es-MX" dirty="0"/>
          </a:p>
        </p:txBody>
      </p:sp>
      <p:sp>
        <p:nvSpPr>
          <p:cNvPr id="14" name="CuadroTexto 13"/>
          <p:cNvSpPr txBox="1"/>
          <p:nvPr/>
        </p:nvSpPr>
        <p:spPr>
          <a:xfrm>
            <a:off x="1001909" y="2070436"/>
            <a:ext cx="8235461" cy="523220"/>
          </a:xfrm>
          <a:prstGeom prst="rect">
            <a:avLst/>
          </a:prstGeom>
          <a:noFill/>
        </p:spPr>
        <p:txBody>
          <a:bodyPr wrap="square" rtlCol="0">
            <a:spAutoFit/>
          </a:bodyPr>
          <a:lstStyle/>
          <a:p>
            <a:r>
              <a:rPr lang="es-419" sz="1400" dirty="0" smtClean="0"/>
              <a:t>Compruebe su proceso de aprendizaje con relación al tema visto.</a:t>
            </a:r>
          </a:p>
          <a:p>
            <a:r>
              <a:rPr lang="es-419" sz="1400" dirty="0" smtClean="0"/>
              <a:t>Lea la afirmación y elija si es falsa o verdadera.</a:t>
            </a:r>
            <a:endParaRPr lang="es-MX" sz="1400" dirty="0"/>
          </a:p>
        </p:txBody>
      </p:sp>
      <p:sp>
        <p:nvSpPr>
          <p:cNvPr id="15" name="Marcador de texto 4"/>
          <p:cNvSpPr txBox="1">
            <a:spLocks/>
          </p:cNvSpPr>
          <p:nvPr/>
        </p:nvSpPr>
        <p:spPr>
          <a:xfrm>
            <a:off x="9672292" y="1441819"/>
            <a:ext cx="2519708" cy="302858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Tipo de actividad: Falso/Verdadero</a:t>
            </a:r>
          </a:p>
          <a:p>
            <a:r>
              <a:rPr lang="es-419" sz="1100" dirty="0" smtClean="0"/>
              <a:t>El usuario deberá seleccionar si el enunciado es falso o verdadero.</a:t>
            </a:r>
          </a:p>
          <a:p>
            <a:r>
              <a:rPr lang="es-419" sz="1100" dirty="0" smtClean="0"/>
              <a:t>Para poder corroborar, el usuario deberá hacer clic en el botón “Verificar” para recibir la realimentación respectiva.</a:t>
            </a:r>
          </a:p>
          <a:p>
            <a:r>
              <a:rPr lang="es-419" sz="1100" dirty="0" smtClean="0"/>
              <a:t>En esta página se activa el botón “Volver al menú” el cual lleva a la diapositiva 8.</a:t>
            </a:r>
          </a:p>
        </p:txBody>
      </p:sp>
      <p:sp>
        <p:nvSpPr>
          <p:cNvPr id="16" name="Rectángulo 15"/>
          <p:cNvSpPr/>
          <p:nvPr/>
        </p:nvSpPr>
        <p:spPr>
          <a:xfrm>
            <a:off x="113829" y="6307907"/>
            <a:ext cx="1105371" cy="507170"/>
          </a:xfrm>
          <a:prstGeom prst="rect">
            <a:avLst/>
          </a:prstGeom>
          <a:solidFill>
            <a:srgbClr val="002060"/>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200" dirty="0" smtClean="0"/>
              <a:t>Volver al menú</a:t>
            </a:r>
            <a:endParaRPr lang="es-MX" sz="1200" dirty="0"/>
          </a:p>
        </p:txBody>
      </p:sp>
      <p:graphicFrame>
        <p:nvGraphicFramePr>
          <p:cNvPr id="18" name="Tabla 17"/>
          <p:cNvGraphicFramePr>
            <a:graphicFrameLocks noGrp="1"/>
          </p:cNvGraphicFramePr>
          <p:nvPr/>
        </p:nvGraphicFramePr>
        <p:xfrm>
          <a:off x="1001909" y="2693834"/>
          <a:ext cx="8127999" cy="2397010"/>
        </p:xfrm>
        <a:graphic>
          <a:graphicData uri="http://schemas.openxmlformats.org/drawingml/2006/table">
            <a:tbl>
              <a:tblPr firstRow="1" bandRow="1">
                <a:tableStyleId>{5940675A-B579-460E-94D1-54222C63F5DA}</a:tableStyleId>
              </a:tblPr>
              <a:tblGrid>
                <a:gridCol w="5834319"/>
                <a:gridCol w="1161143"/>
                <a:gridCol w="1132537"/>
              </a:tblGrid>
              <a:tr h="250019">
                <a:tc>
                  <a:txBody>
                    <a:bodyPr/>
                    <a:lstStyle/>
                    <a:p>
                      <a:pPr algn="ctr"/>
                      <a:r>
                        <a:rPr lang="es-419" sz="1400" b="1" dirty="0" smtClean="0"/>
                        <a:t>Afirmación</a:t>
                      </a:r>
                      <a:endParaRPr lang="es-MX" sz="1400" b="1" dirty="0"/>
                    </a:p>
                  </a:txBody>
                  <a:tcPr/>
                </a:tc>
                <a:tc>
                  <a:txBody>
                    <a:bodyPr/>
                    <a:lstStyle/>
                    <a:p>
                      <a:pPr algn="ctr"/>
                      <a:r>
                        <a:rPr lang="es-419" sz="1400" b="1" dirty="0" smtClean="0"/>
                        <a:t>Verdadera</a:t>
                      </a:r>
                      <a:endParaRPr lang="es-MX" sz="1400" b="1" dirty="0"/>
                    </a:p>
                  </a:txBody>
                  <a:tcPr/>
                </a:tc>
                <a:tc>
                  <a:txBody>
                    <a:bodyPr/>
                    <a:lstStyle/>
                    <a:p>
                      <a:pPr algn="ctr"/>
                      <a:r>
                        <a:rPr lang="es-419" sz="1400" b="1" dirty="0" smtClean="0"/>
                        <a:t>Falsa</a:t>
                      </a:r>
                      <a:endParaRPr lang="es-MX" sz="1400" b="1" dirty="0"/>
                    </a:p>
                  </a:txBody>
                  <a:tcPr/>
                </a:tc>
              </a:tr>
              <a:tr h="349342">
                <a:tc>
                  <a:txBody>
                    <a:bodyPr/>
                    <a:lstStyle/>
                    <a:p>
                      <a:r>
                        <a:rPr lang="es-MX" sz="1400" dirty="0" smtClean="0"/>
                        <a:t>Lo cuantitativo y lo cualitativo en la investigación son paradigmas epistémicos. </a:t>
                      </a:r>
                      <a:endParaRPr lang="es-MX" sz="1400" dirty="0"/>
                    </a:p>
                  </a:txBody>
                  <a:tcPr anchor="ctr"/>
                </a:tc>
                <a:tc>
                  <a:txBody>
                    <a:bodyPr/>
                    <a:lstStyle/>
                    <a:p>
                      <a:pPr algn="ctr"/>
                      <a:endParaRPr lang="es-MX" sz="1400" dirty="0"/>
                    </a:p>
                  </a:txBody>
                  <a:tcPr anchor="ctr"/>
                </a:tc>
                <a:tc>
                  <a:txBody>
                    <a:bodyPr/>
                    <a:lstStyle/>
                    <a:p>
                      <a:pPr algn="ctr"/>
                      <a:r>
                        <a:rPr lang="es-419" sz="1400" dirty="0" smtClean="0"/>
                        <a:t>X</a:t>
                      </a:r>
                      <a:endParaRPr lang="es-MX" sz="1400" dirty="0"/>
                    </a:p>
                  </a:txBody>
                  <a:tcPr anchor="ctr"/>
                </a:tc>
              </a:tr>
              <a:tr h="349342">
                <a:tc>
                  <a:txBody>
                    <a:bodyPr/>
                    <a:lstStyle/>
                    <a:p>
                      <a:r>
                        <a:rPr lang="es-MX" sz="1400" dirty="0" smtClean="0"/>
                        <a:t>No es posible identificar a los precursores y creadores de lo cualitativo y de lo cuantitativo dentro de la historia de la filosofía</a:t>
                      </a:r>
                      <a:endParaRPr lang="es-MX" sz="1400" dirty="0"/>
                    </a:p>
                  </a:txBody>
                  <a:tcPr anchor="ctr"/>
                </a:tc>
                <a:tc>
                  <a:txBody>
                    <a:bodyPr/>
                    <a:lstStyle/>
                    <a:p>
                      <a:pPr algn="ctr"/>
                      <a:r>
                        <a:rPr lang="es-419" sz="1400" dirty="0" smtClean="0"/>
                        <a:t>X</a:t>
                      </a:r>
                      <a:endParaRPr lang="es-MX" sz="1400" dirty="0"/>
                    </a:p>
                  </a:txBody>
                  <a:tcPr anchor="ctr"/>
                </a:tc>
                <a:tc>
                  <a:txBody>
                    <a:bodyPr/>
                    <a:lstStyle/>
                    <a:p>
                      <a:pPr algn="ctr"/>
                      <a:endParaRPr lang="es-MX" sz="1400" dirty="0"/>
                    </a:p>
                  </a:txBody>
                  <a:tcPr anchor="ctr"/>
                </a:tc>
              </a:tr>
              <a:tr h="493188">
                <a:tc>
                  <a:txBody>
                    <a:bodyPr/>
                    <a:lstStyle/>
                    <a:p>
                      <a:r>
                        <a:rPr lang="es-MX" sz="1400" dirty="0" smtClean="0"/>
                        <a:t>Lo cualitativo y lo cuantitativo poseen un método propio para investigar. </a:t>
                      </a:r>
                      <a:endParaRPr lang="es-MX" sz="1400" dirty="0"/>
                    </a:p>
                  </a:txBody>
                  <a:tcPr anchor="ctr"/>
                </a:tc>
                <a:tc>
                  <a:txBody>
                    <a:bodyPr/>
                    <a:lstStyle/>
                    <a:p>
                      <a:pPr algn="ctr"/>
                      <a:endParaRPr lang="es-MX" sz="1400" dirty="0"/>
                    </a:p>
                  </a:txBody>
                  <a:tcPr anchor="ctr"/>
                </a:tc>
                <a:tc>
                  <a:txBody>
                    <a:bodyPr/>
                    <a:lstStyle/>
                    <a:p>
                      <a:pPr algn="ctr"/>
                      <a:r>
                        <a:rPr lang="es-419" sz="1400" dirty="0" smtClean="0"/>
                        <a:t>X</a:t>
                      </a:r>
                      <a:endParaRPr lang="es-MX" sz="1400" dirty="0"/>
                    </a:p>
                  </a:txBody>
                  <a:tcPr anchor="ctr"/>
                </a:tc>
              </a:tr>
              <a:tr h="493188">
                <a:tc>
                  <a:txBody>
                    <a:bodyPr/>
                    <a:lstStyle/>
                    <a:p>
                      <a:r>
                        <a:rPr lang="es-MX" sz="1400" dirty="0" smtClean="0"/>
                        <a:t>El uso de técnicas cuantitativas implica necesariamente probar hipótesis y las técnicas cuantitativas se utilizan solo para resolver problemas y hacer investigación aplicada. </a:t>
                      </a:r>
                      <a:endParaRPr lang="es-MX" sz="1400" dirty="0"/>
                    </a:p>
                  </a:txBody>
                  <a:tcPr anchor="ctr"/>
                </a:tc>
                <a:tc>
                  <a:txBody>
                    <a:bodyPr/>
                    <a:lstStyle/>
                    <a:p>
                      <a:pPr algn="ctr"/>
                      <a:endParaRPr lang="es-MX" sz="1400" dirty="0"/>
                    </a:p>
                  </a:txBody>
                  <a:tcPr anchor="ctr"/>
                </a:tc>
                <a:tc>
                  <a:txBody>
                    <a:bodyPr/>
                    <a:lstStyle/>
                    <a:p>
                      <a:pPr algn="ctr"/>
                      <a:r>
                        <a:rPr lang="es-419" sz="1400" dirty="0" smtClean="0"/>
                        <a:t>X</a:t>
                      </a:r>
                      <a:endParaRPr lang="es-MX" sz="1400" dirty="0"/>
                    </a:p>
                  </a:txBody>
                  <a:tcPr anchor="ctr"/>
                </a:tc>
              </a:tr>
            </a:tbl>
          </a:graphicData>
        </a:graphic>
      </p:graphicFrame>
      <p:sp>
        <p:nvSpPr>
          <p:cNvPr id="19" name="Rectángulo 18"/>
          <p:cNvSpPr/>
          <p:nvPr/>
        </p:nvSpPr>
        <p:spPr>
          <a:xfrm>
            <a:off x="7394358" y="5088780"/>
            <a:ext cx="1538515" cy="407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smtClean="0"/>
              <a:t>Verificar</a:t>
            </a:r>
            <a:endParaRPr lang="es-MX" dirty="0"/>
          </a:p>
        </p:txBody>
      </p:sp>
      <p:sp>
        <p:nvSpPr>
          <p:cNvPr id="20" name="Marcador de texto 4"/>
          <p:cNvSpPr txBox="1">
            <a:spLocks/>
          </p:cNvSpPr>
          <p:nvPr/>
        </p:nvSpPr>
        <p:spPr>
          <a:xfrm>
            <a:off x="9672292" y="1441819"/>
            <a:ext cx="2519708" cy="302858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Realimentación para  la respuesta correcta.</a:t>
            </a:r>
            <a:endParaRPr lang="es-419" sz="1100" dirty="0"/>
          </a:p>
        </p:txBody>
      </p:sp>
      <p:sp>
        <p:nvSpPr>
          <p:cNvPr id="21" name="Rectángulo redondeado 20"/>
          <p:cNvSpPr/>
          <p:nvPr/>
        </p:nvSpPr>
        <p:spPr>
          <a:xfrm>
            <a:off x="113829" y="1237677"/>
            <a:ext cx="9473556" cy="4259005"/>
          </a:xfrm>
          <a:prstGeom prst="roundRect">
            <a:avLst>
              <a:gd name="adj" fmla="val 0"/>
            </a:avLst>
          </a:prstGeom>
          <a:solidFill>
            <a:schemeClr val="tx1">
              <a:lumMod val="95000"/>
              <a:lumOff val="5000"/>
              <a:alpha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2" name="Rectángulo redondeado 21"/>
          <p:cNvSpPr/>
          <p:nvPr/>
        </p:nvSpPr>
        <p:spPr>
          <a:xfrm>
            <a:off x="914400" y="1984018"/>
            <a:ext cx="8360532" cy="2486381"/>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3" name="CuadroTexto 22"/>
          <p:cNvSpPr txBox="1"/>
          <p:nvPr/>
        </p:nvSpPr>
        <p:spPr>
          <a:xfrm>
            <a:off x="1852228" y="2703947"/>
            <a:ext cx="6311387" cy="1169551"/>
          </a:xfrm>
          <a:prstGeom prst="rect">
            <a:avLst/>
          </a:prstGeom>
          <a:noFill/>
        </p:spPr>
        <p:txBody>
          <a:bodyPr wrap="square" rtlCol="0">
            <a:spAutoFit/>
          </a:bodyPr>
          <a:lstStyle/>
          <a:p>
            <a:r>
              <a:rPr lang="es-MX" sz="1400" dirty="0"/>
              <a:t>¡</a:t>
            </a:r>
            <a:r>
              <a:rPr lang="es-MX" sz="1400" dirty="0" smtClean="0"/>
              <a:t>Es correcto!</a:t>
            </a:r>
          </a:p>
          <a:p>
            <a:endParaRPr lang="es-419" sz="1400" dirty="0"/>
          </a:p>
          <a:p>
            <a:r>
              <a:rPr lang="es-419" sz="1400" dirty="0" smtClean="0"/>
              <a:t>El poder distinguir los aportes de las técnicas de investigación cuantitativas y cualitativas en los modelos epistemológicos es una de las tareas principales en la construcción y el desarrollo de procesos investigativos.</a:t>
            </a:r>
            <a:endParaRPr lang="es-MX" sz="1400" dirty="0"/>
          </a:p>
        </p:txBody>
      </p:sp>
    </p:spTree>
    <p:extLst>
      <p:ext uri="{BB962C8B-B14F-4D97-AF65-F5344CB8AC3E}">
        <p14:creationId xmlns:p14="http://schemas.microsoft.com/office/powerpoint/2010/main" val="28227485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r>
              <a:rPr lang="es-MX" dirty="0" smtClean="0"/>
              <a:t>Identificador de imagen:</a:t>
            </a:r>
            <a:endParaRPr lang="es-CO" dirty="0"/>
          </a:p>
          <a:p>
            <a:r>
              <a:rPr lang="es-CO" dirty="0" smtClean="0"/>
              <a:t>Fuente</a:t>
            </a:r>
            <a:r>
              <a:rPr lang="es-CO" dirty="0"/>
              <a:t>: https://es.123rf.com</a:t>
            </a:r>
            <a:br>
              <a:rPr lang="es-CO" dirty="0"/>
            </a:br>
            <a:endParaRPr lang="es-CO" dirty="0" smtClean="0"/>
          </a:p>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CO" sz="1100" b="1" dirty="0"/>
              <a:t>La polémica epistemológica en investigación</a:t>
            </a:r>
            <a:endParaRPr lang="es-MX" sz="1100" b="1" dirty="0">
              <a:solidFill>
                <a:prstClr val="black"/>
              </a:solidFill>
            </a:endParaRPr>
          </a:p>
          <a:p>
            <a:pPr lvl="0">
              <a:lnSpc>
                <a:spcPct val="90000"/>
              </a:lnSpc>
              <a:spcBef>
                <a:spcPts val="1000"/>
              </a:spcBef>
            </a:pPr>
            <a:r>
              <a:rPr lang="es-419" sz="1100" b="1" dirty="0" smtClean="0">
                <a:solidFill>
                  <a:srgbClr val="C00000"/>
                </a:solidFill>
              </a:rPr>
              <a:t>Subtema</a:t>
            </a:r>
            <a:r>
              <a:rPr lang="es-419" sz="1100" b="1" dirty="0">
                <a:solidFill>
                  <a:prstClr val="white">
                    <a:lumMod val="50000"/>
                  </a:prstClr>
                </a:solidFill>
              </a:rPr>
              <a:t>: </a:t>
            </a:r>
            <a:r>
              <a:rPr lang="es-CO" sz="1100" b="1" dirty="0" smtClean="0">
                <a:solidFill>
                  <a:prstClr val="black"/>
                </a:solidFill>
              </a:rPr>
              <a:t>Reto</a:t>
            </a:r>
            <a:endParaRPr lang="es-MX" sz="1100" b="1" dirty="0">
              <a:solidFill>
                <a:prstClr val="black"/>
              </a:solidFill>
            </a:endParaRPr>
          </a:p>
        </p:txBody>
      </p:sp>
      <p:sp>
        <p:nvSpPr>
          <p:cNvPr id="17" name="Rectángulo redondeado 16"/>
          <p:cNvSpPr/>
          <p:nvPr/>
        </p:nvSpPr>
        <p:spPr>
          <a:xfrm>
            <a:off x="56937" y="1903809"/>
            <a:ext cx="9473556" cy="3448753"/>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3" name="Marcador de texto 3"/>
          <p:cNvSpPr>
            <a:spLocks noGrp="1"/>
          </p:cNvSpPr>
          <p:nvPr>
            <p:ph type="body" sz="half" idx="19"/>
          </p:nvPr>
        </p:nvSpPr>
        <p:spPr/>
        <p:txBody>
          <a:bodyPr/>
          <a:lstStyle/>
          <a:p>
            <a:r>
              <a:rPr lang="es-419" dirty="0" smtClean="0"/>
              <a:t>Aprendizaje autónomo: diferenciación de las metodologías cuantitativas y cualitativas del modelo epistémico.</a:t>
            </a:r>
            <a:endParaRPr lang="es-MX" dirty="0"/>
          </a:p>
        </p:txBody>
      </p:sp>
      <p:sp>
        <p:nvSpPr>
          <p:cNvPr id="14" name="CuadroTexto 13"/>
          <p:cNvSpPr txBox="1"/>
          <p:nvPr/>
        </p:nvSpPr>
        <p:spPr>
          <a:xfrm>
            <a:off x="1001909" y="2070436"/>
            <a:ext cx="8235461" cy="523220"/>
          </a:xfrm>
          <a:prstGeom prst="rect">
            <a:avLst/>
          </a:prstGeom>
          <a:noFill/>
        </p:spPr>
        <p:txBody>
          <a:bodyPr wrap="square" rtlCol="0">
            <a:spAutoFit/>
          </a:bodyPr>
          <a:lstStyle/>
          <a:p>
            <a:r>
              <a:rPr lang="es-419" sz="1400" dirty="0" smtClean="0"/>
              <a:t>Compruebe su proceso de aprendizaje con relación al tema visto.</a:t>
            </a:r>
          </a:p>
          <a:p>
            <a:r>
              <a:rPr lang="es-419" sz="1400" dirty="0" smtClean="0"/>
              <a:t>Lea la afirmación y elija si es falsa o verdadera.</a:t>
            </a:r>
            <a:endParaRPr lang="es-MX" sz="1400" dirty="0"/>
          </a:p>
        </p:txBody>
      </p:sp>
      <p:sp>
        <p:nvSpPr>
          <p:cNvPr id="15" name="Marcador de texto 4"/>
          <p:cNvSpPr txBox="1">
            <a:spLocks/>
          </p:cNvSpPr>
          <p:nvPr/>
        </p:nvSpPr>
        <p:spPr>
          <a:xfrm>
            <a:off x="9672292" y="1441819"/>
            <a:ext cx="2519708" cy="302858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Tipo de actividad: Falso/Verdadero</a:t>
            </a:r>
          </a:p>
          <a:p>
            <a:r>
              <a:rPr lang="es-419" sz="1100" dirty="0" smtClean="0"/>
              <a:t>El usuario deberá seleccionar si el enunciado es falso o verdadero.</a:t>
            </a:r>
          </a:p>
          <a:p>
            <a:r>
              <a:rPr lang="es-419" sz="1100" dirty="0" smtClean="0"/>
              <a:t>Para poder corroborar, el usuario deberá hacer clic en el botón “Verificar” para recibir la realimentación respectiva.</a:t>
            </a:r>
          </a:p>
          <a:p>
            <a:r>
              <a:rPr lang="es-419" sz="1100" dirty="0" smtClean="0"/>
              <a:t>En esta página se activa el botón “Volver al menú” el cual lleva a la diapositiva 8.</a:t>
            </a:r>
          </a:p>
        </p:txBody>
      </p:sp>
      <p:sp>
        <p:nvSpPr>
          <p:cNvPr id="16" name="Rectángulo 15"/>
          <p:cNvSpPr/>
          <p:nvPr/>
        </p:nvSpPr>
        <p:spPr>
          <a:xfrm>
            <a:off x="113829" y="6307907"/>
            <a:ext cx="1105371" cy="507170"/>
          </a:xfrm>
          <a:prstGeom prst="rect">
            <a:avLst/>
          </a:prstGeom>
          <a:solidFill>
            <a:srgbClr val="002060"/>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200" dirty="0" smtClean="0"/>
              <a:t>Volver al menú</a:t>
            </a:r>
            <a:endParaRPr lang="es-MX" sz="1200" dirty="0"/>
          </a:p>
        </p:txBody>
      </p:sp>
      <p:graphicFrame>
        <p:nvGraphicFramePr>
          <p:cNvPr id="18" name="Tabla 17"/>
          <p:cNvGraphicFramePr>
            <a:graphicFrameLocks noGrp="1"/>
          </p:cNvGraphicFramePr>
          <p:nvPr/>
        </p:nvGraphicFramePr>
        <p:xfrm>
          <a:off x="1001909" y="2693834"/>
          <a:ext cx="8127999" cy="2397010"/>
        </p:xfrm>
        <a:graphic>
          <a:graphicData uri="http://schemas.openxmlformats.org/drawingml/2006/table">
            <a:tbl>
              <a:tblPr firstRow="1" bandRow="1">
                <a:tableStyleId>{5940675A-B579-460E-94D1-54222C63F5DA}</a:tableStyleId>
              </a:tblPr>
              <a:tblGrid>
                <a:gridCol w="5834319"/>
                <a:gridCol w="1161143"/>
                <a:gridCol w="1132537"/>
              </a:tblGrid>
              <a:tr h="250019">
                <a:tc>
                  <a:txBody>
                    <a:bodyPr/>
                    <a:lstStyle/>
                    <a:p>
                      <a:pPr algn="ctr"/>
                      <a:r>
                        <a:rPr lang="es-419" sz="1400" b="1" dirty="0" smtClean="0"/>
                        <a:t>Afirmación</a:t>
                      </a:r>
                      <a:endParaRPr lang="es-MX" sz="1400" b="1" dirty="0"/>
                    </a:p>
                  </a:txBody>
                  <a:tcPr/>
                </a:tc>
                <a:tc>
                  <a:txBody>
                    <a:bodyPr/>
                    <a:lstStyle/>
                    <a:p>
                      <a:pPr algn="ctr"/>
                      <a:r>
                        <a:rPr lang="es-419" sz="1400" b="1" dirty="0" smtClean="0"/>
                        <a:t>Verdadera</a:t>
                      </a:r>
                      <a:endParaRPr lang="es-MX" sz="1400" b="1" dirty="0"/>
                    </a:p>
                  </a:txBody>
                  <a:tcPr/>
                </a:tc>
                <a:tc>
                  <a:txBody>
                    <a:bodyPr/>
                    <a:lstStyle/>
                    <a:p>
                      <a:pPr algn="ctr"/>
                      <a:r>
                        <a:rPr lang="es-419" sz="1400" b="1" dirty="0" smtClean="0"/>
                        <a:t>Falsa</a:t>
                      </a:r>
                      <a:endParaRPr lang="es-MX" sz="1400" b="1" dirty="0"/>
                    </a:p>
                  </a:txBody>
                  <a:tcPr/>
                </a:tc>
              </a:tr>
              <a:tr h="349342">
                <a:tc>
                  <a:txBody>
                    <a:bodyPr/>
                    <a:lstStyle/>
                    <a:p>
                      <a:r>
                        <a:rPr lang="es-MX" sz="1400" dirty="0" smtClean="0"/>
                        <a:t>Lo cuantitativo y lo cualitativo en la investigación son paradigmas epistémicos. </a:t>
                      </a:r>
                      <a:endParaRPr lang="es-MX" sz="1400" dirty="0"/>
                    </a:p>
                  </a:txBody>
                  <a:tcPr anchor="ctr"/>
                </a:tc>
                <a:tc>
                  <a:txBody>
                    <a:bodyPr/>
                    <a:lstStyle/>
                    <a:p>
                      <a:pPr algn="ctr"/>
                      <a:endParaRPr lang="es-MX" sz="1400" dirty="0"/>
                    </a:p>
                  </a:txBody>
                  <a:tcPr anchor="ctr"/>
                </a:tc>
                <a:tc>
                  <a:txBody>
                    <a:bodyPr/>
                    <a:lstStyle/>
                    <a:p>
                      <a:pPr algn="ctr"/>
                      <a:r>
                        <a:rPr lang="es-419" sz="1400" dirty="0" smtClean="0"/>
                        <a:t>X</a:t>
                      </a:r>
                      <a:endParaRPr lang="es-MX" sz="1400" dirty="0"/>
                    </a:p>
                  </a:txBody>
                  <a:tcPr anchor="ctr"/>
                </a:tc>
              </a:tr>
              <a:tr h="349342">
                <a:tc>
                  <a:txBody>
                    <a:bodyPr/>
                    <a:lstStyle/>
                    <a:p>
                      <a:r>
                        <a:rPr lang="es-MX" sz="1400" dirty="0" smtClean="0"/>
                        <a:t>No es posible identificar a los precursores y creadores de lo cualitativo y de lo cuantitativo dentro de la historia de la filosofía</a:t>
                      </a:r>
                      <a:endParaRPr lang="es-MX" sz="1400" dirty="0"/>
                    </a:p>
                  </a:txBody>
                  <a:tcPr anchor="ctr"/>
                </a:tc>
                <a:tc>
                  <a:txBody>
                    <a:bodyPr/>
                    <a:lstStyle/>
                    <a:p>
                      <a:pPr algn="ctr"/>
                      <a:r>
                        <a:rPr lang="es-419" sz="1400" dirty="0" smtClean="0"/>
                        <a:t>X</a:t>
                      </a:r>
                      <a:endParaRPr lang="es-MX" sz="1400" dirty="0"/>
                    </a:p>
                  </a:txBody>
                  <a:tcPr anchor="ctr"/>
                </a:tc>
                <a:tc>
                  <a:txBody>
                    <a:bodyPr/>
                    <a:lstStyle/>
                    <a:p>
                      <a:pPr algn="ctr"/>
                      <a:endParaRPr lang="es-MX" sz="1400" dirty="0"/>
                    </a:p>
                  </a:txBody>
                  <a:tcPr anchor="ctr"/>
                </a:tc>
              </a:tr>
              <a:tr h="493188">
                <a:tc>
                  <a:txBody>
                    <a:bodyPr/>
                    <a:lstStyle/>
                    <a:p>
                      <a:r>
                        <a:rPr lang="es-MX" sz="1400" dirty="0" smtClean="0"/>
                        <a:t>Lo cualitativo y lo cuantitativo poseen un método propio para investigar. </a:t>
                      </a:r>
                      <a:endParaRPr lang="es-MX" sz="1400" dirty="0"/>
                    </a:p>
                  </a:txBody>
                  <a:tcPr anchor="ctr"/>
                </a:tc>
                <a:tc>
                  <a:txBody>
                    <a:bodyPr/>
                    <a:lstStyle/>
                    <a:p>
                      <a:pPr algn="ctr"/>
                      <a:endParaRPr lang="es-MX" sz="1400" dirty="0"/>
                    </a:p>
                  </a:txBody>
                  <a:tcPr anchor="ctr"/>
                </a:tc>
                <a:tc>
                  <a:txBody>
                    <a:bodyPr/>
                    <a:lstStyle/>
                    <a:p>
                      <a:pPr algn="ctr"/>
                      <a:r>
                        <a:rPr lang="es-419" sz="1400" dirty="0" smtClean="0"/>
                        <a:t>X</a:t>
                      </a:r>
                      <a:endParaRPr lang="es-MX" sz="1400" dirty="0"/>
                    </a:p>
                  </a:txBody>
                  <a:tcPr anchor="ctr"/>
                </a:tc>
              </a:tr>
              <a:tr h="493188">
                <a:tc>
                  <a:txBody>
                    <a:bodyPr/>
                    <a:lstStyle/>
                    <a:p>
                      <a:r>
                        <a:rPr lang="es-MX" sz="1400" dirty="0" smtClean="0"/>
                        <a:t>El uso de técnicas cuantitativas implica necesariamente probar hipótesis y las técnicas cuantitativas se utilizan solo para resolver problemas y hacer investigación aplicada. </a:t>
                      </a:r>
                      <a:endParaRPr lang="es-MX" sz="1400" dirty="0"/>
                    </a:p>
                  </a:txBody>
                  <a:tcPr anchor="ctr"/>
                </a:tc>
                <a:tc>
                  <a:txBody>
                    <a:bodyPr/>
                    <a:lstStyle/>
                    <a:p>
                      <a:pPr algn="ctr"/>
                      <a:endParaRPr lang="es-MX" sz="1400" dirty="0"/>
                    </a:p>
                  </a:txBody>
                  <a:tcPr anchor="ctr"/>
                </a:tc>
                <a:tc>
                  <a:txBody>
                    <a:bodyPr/>
                    <a:lstStyle/>
                    <a:p>
                      <a:pPr algn="ctr"/>
                      <a:r>
                        <a:rPr lang="es-419" sz="1400" dirty="0" smtClean="0"/>
                        <a:t>X</a:t>
                      </a:r>
                      <a:endParaRPr lang="es-MX" sz="1400" dirty="0"/>
                    </a:p>
                  </a:txBody>
                  <a:tcPr anchor="ctr"/>
                </a:tc>
              </a:tr>
            </a:tbl>
          </a:graphicData>
        </a:graphic>
      </p:graphicFrame>
      <p:sp>
        <p:nvSpPr>
          <p:cNvPr id="19" name="Rectángulo 18"/>
          <p:cNvSpPr/>
          <p:nvPr/>
        </p:nvSpPr>
        <p:spPr>
          <a:xfrm>
            <a:off x="7394358" y="5088780"/>
            <a:ext cx="1538515" cy="407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smtClean="0"/>
              <a:t>Verificar</a:t>
            </a:r>
            <a:endParaRPr lang="es-MX" dirty="0"/>
          </a:p>
        </p:txBody>
      </p:sp>
      <p:sp>
        <p:nvSpPr>
          <p:cNvPr id="20" name="Rectángulo redondeado 19"/>
          <p:cNvSpPr/>
          <p:nvPr/>
        </p:nvSpPr>
        <p:spPr>
          <a:xfrm>
            <a:off x="63029" y="1273965"/>
            <a:ext cx="9473556" cy="4259005"/>
          </a:xfrm>
          <a:prstGeom prst="roundRect">
            <a:avLst>
              <a:gd name="adj" fmla="val 0"/>
            </a:avLst>
          </a:prstGeom>
          <a:solidFill>
            <a:schemeClr val="tx1">
              <a:lumMod val="95000"/>
              <a:lumOff val="5000"/>
              <a:alpha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1" name="Rectángulo redondeado 20"/>
          <p:cNvSpPr/>
          <p:nvPr/>
        </p:nvSpPr>
        <p:spPr>
          <a:xfrm>
            <a:off x="863600" y="2020306"/>
            <a:ext cx="8360532" cy="2486381"/>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2" name="CuadroTexto 21"/>
          <p:cNvSpPr txBox="1"/>
          <p:nvPr/>
        </p:nvSpPr>
        <p:spPr>
          <a:xfrm>
            <a:off x="2004628" y="2856347"/>
            <a:ext cx="6311387" cy="954107"/>
          </a:xfrm>
          <a:prstGeom prst="rect">
            <a:avLst/>
          </a:prstGeom>
          <a:noFill/>
        </p:spPr>
        <p:txBody>
          <a:bodyPr wrap="square" rtlCol="0">
            <a:spAutoFit/>
          </a:bodyPr>
          <a:lstStyle/>
          <a:p>
            <a:r>
              <a:rPr lang="es-MX" sz="1400" dirty="0" smtClean="0"/>
              <a:t>Intente nuevamente.</a:t>
            </a:r>
          </a:p>
          <a:p>
            <a:endParaRPr lang="es-419" sz="1400" dirty="0"/>
          </a:p>
          <a:p>
            <a:r>
              <a:rPr lang="es-419" sz="1400" dirty="0" smtClean="0"/>
              <a:t>La polémica epistemológica parte justamente de la confusión en las técnicas de investigación cuantitativas y cualitativas con los modelos.</a:t>
            </a:r>
            <a:endParaRPr lang="es-MX" sz="1400" dirty="0"/>
          </a:p>
        </p:txBody>
      </p:sp>
      <p:sp>
        <p:nvSpPr>
          <p:cNvPr id="23" name="Marcador de texto 4"/>
          <p:cNvSpPr txBox="1">
            <a:spLocks/>
          </p:cNvSpPr>
          <p:nvPr/>
        </p:nvSpPr>
        <p:spPr>
          <a:xfrm>
            <a:off x="9706039" y="1435625"/>
            <a:ext cx="2519708" cy="302858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Realimentación para  la respuesta incorrecta. </a:t>
            </a:r>
            <a:endParaRPr lang="es-419" sz="1100" dirty="0"/>
          </a:p>
        </p:txBody>
      </p:sp>
    </p:spTree>
    <p:extLst>
      <p:ext uri="{BB962C8B-B14F-4D97-AF65-F5344CB8AC3E}">
        <p14:creationId xmlns:p14="http://schemas.microsoft.com/office/powerpoint/2010/main" val="21535624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previews.123rf.com/images/peshkova/peshkova1402/peshkova140200023/25773623-cabeza-estanter-a-con-el-libro-coloreado-Foto-de-archiv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1712" y="719176"/>
            <a:ext cx="7920287" cy="5840839"/>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n 26"/>
          <p:cNvPicPr>
            <a:picLocks noChangeAspect="1"/>
          </p:cNvPicPr>
          <p:nvPr/>
        </p:nvPicPr>
        <p:blipFill rotWithShape="1">
          <a:blip r:embed="rId3"/>
          <a:srcRect l="25707" t="50222" r="69189" b="39852"/>
          <a:stretch/>
        </p:blipFill>
        <p:spPr>
          <a:xfrm>
            <a:off x="6811728" y="2936528"/>
            <a:ext cx="312274" cy="341589"/>
          </a:xfrm>
          <a:prstGeom prst="rect">
            <a:avLst/>
          </a:prstGeom>
        </p:spPr>
      </p:pic>
      <p:sp>
        <p:nvSpPr>
          <p:cNvPr id="2" name="CuadroTexto 1"/>
          <p:cNvSpPr txBox="1"/>
          <p:nvPr/>
        </p:nvSpPr>
        <p:spPr>
          <a:xfrm>
            <a:off x="4437529" y="885076"/>
            <a:ext cx="6805948" cy="1815882"/>
          </a:xfrm>
          <a:prstGeom prst="rect">
            <a:avLst/>
          </a:prstGeom>
          <a:solidFill>
            <a:srgbClr val="FFFFFF">
              <a:alpha val="50196"/>
            </a:srgbClr>
          </a:solidFill>
        </p:spPr>
        <p:txBody>
          <a:bodyPr wrap="square" rtlCol="0">
            <a:spAutoFit/>
          </a:bodyPr>
          <a:lstStyle/>
          <a:p>
            <a:r>
              <a:rPr lang="es-419" sz="1400" dirty="0" smtClean="0"/>
              <a:t>El rol que desempeña el docente en el desarrollo de la cultura investigativa en sus estudiantes, es fundamental para el descubrimiento y la construcción de conocimiento.</a:t>
            </a:r>
          </a:p>
          <a:p>
            <a:endParaRPr lang="es-419" sz="1400" dirty="0" smtClean="0"/>
          </a:p>
          <a:p>
            <a:r>
              <a:rPr lang="es-419" sz="1400" dirty="0" smtClean="0"/>
              <a:t>Para orientar su labor para la </a:t>
            </a:r>
            <a:r>
              <a:rPr lang="es-MX" sz="1400" dirty="0"/>
              <a:t>la formulación, asesoría y evaluación de proyectos de investigación en el campo de la administración </a:t>
            </a:r>
            <a:r>
              <a:rPr lang="es-MX" sz="1400" dirty="0" smtClean="0"/>
              <a:t>pública, en la presente unidad encontrará los fundamentos epistemológicos de la investigación.</a:t>
            </a:r>
          </a:p>
          <a:p>
            <a:endParaRPr lang="es-419" sz="1400" dirty="0"/>
          </a:p>
          <a:p>
            <a:endParaRPr lang="es-MX" sz="1400" dirty="0"/>
          </a:p>
        </p:txBody>
      </p:sp>
      <p:sp>
        <p:nvSpPr>
          <p:cNvPr id="4" name="Rectángulo 3"/>
          <p:cNvSpPr/>
          <p:nvPr/>
        </p:nvSpPr>
        <p:spPr>
          <a:xfrm>
            <a:off x="5254096" y="2896153"/>
            <a:ext cx="2025356" cy="535531"/>
          </a:xfrm>
          <a:prstGeom prst="rect">
            <a:avLst/>
          </a:prstGeom>
        </p:spPr>
        <p:txBody>
          <a:bodyPr wrap="square">
            <a:spAutoFit/>
          </a:bodyPr>
          <a:lstStyle/>
          <a:p>
            <a:pPr defTabSz="400050">
              <a:lnSpc>
                <a:spcPct val="90000"/>
              </a:lnSpc>
              <a:spcBef>
                <a:spcPct val="0"/>
              </a:spcBef>
              <a:spcAft>
                <a:spcPct val="35000"/>
              </a:spcAft>
            </a:pPr>
            <a:r>
              <a:rPr lang="es-419" sz="1600" b="1" dirty="0"/>
              <a:t>El concepto de epistemología</a:t>
            </a:r>
            <a:endParaRPr lang="es-MX" sz="1600" b="1" dirty="0"/>
          </a:p>
        </p:txBody>
      </p:sp>
      <p:sp>
        <p:nvSpPr>
          <p:cNvPr id="5" name="Rectángulo 4"/>
          <p:cNvSpPr/>
          <p:nvPr/>
        </p:nvSpPr>
        <p:spPr>
          <a:xfrm>
            <a:off x="8841018" y="2791712"/>
            <a:ext cx="3355230" cy="757130"/>
          </a:xfrm>
          <a:prstGeom prst="rect">
            <a:avLst/>
          </a:prstGeom>
        </p:spPr>
        <p:txBody>
          <a:bodyPr wrap="square">
            <a:spAutoFit/>
          </a:bodyPr>
          <a:lstStyle/>
          <a:p>
            <a:pPr algn="r" defTabSz="400050">
              <a:lnSpc>
                <a:spcPct val="90000"/>
              </a:lnSpc>
              <a:spcBef>
                <a:spcPct val="0"/>
              </a:spcBef>
              <a:spcAft>
                <a:spcPct val="35000"/>
              </a:spcAft>
            </a:pPr>
            <a:r>
              <a:rPr lang="es-MX" sz="1600" b="1" dirty="0"/>
              <a:t>Los modelos epistémicos y su concepto de investigación y sus implicaciones</a:t>
            </a:r>
          </a:p>
        </p:txBody>
      </p:sp>
      <p:sp>
        <p:nvSpPr>
          <p:cNvPr id="6" name="Rectángulo 5"/>
          <p:cNvSpPr/>
          <p:nvPr/>
        </p:nvSpPr>
        <p:spPr>
          <a:xfrm>
            <a:off x="8709746" y="3745008"/>
            <a:ext cx="2424418" cy="757130"/>
          </a:xfrm>
          <a:prstGeom prst="rect">
            <a:avLst/>
          </a:prstGeom>
        </p:spPr>
        <p:txBody>
          <a:bodyPr wrap="square">
            <a:spAutoFit/>
          </a:bodyPr>
          <a:lstStyle/>
          <a:p>
            <a:pPr lvl="0" algn="r" defTabSz="400050">
              <a:lnSpc>
                <a:spcPct val="90000"/>
              </a:lnSpc>
              <a:spcBef>
                <a:spcPct val="0"/>
              </a:spcBef>
              <a:spcAft>
                <a:spcPct val="35000"/>
              </a:spcAft>
            </a:pPr>
            <a:r>
              <a:rPr lang="es-MX" sz="1600" b="1" dirty="0"/>
              <a:t>La polémica epistemológica en investigación</a:t>
            </a:r>
          </a:p>
        </p:txBody>
      </p:sp>
      <p:sp>
        <p:nvSpPr>
          <p:cNvPr id="7" name="Rectángulo 6"/>
          <p:cNvSpPr/>
          <p:nvPr/>
        </p:nvSpPr>
        <p:spPr>
          <a:xfrm>
            <a:off x="4870299" y="4606174"/>
            <a:ext cx="2289351" cy="535531"/>
          </a:xfrm>
          <a:prstGeom prst="rect">
            <a:avLst/>
          </a:prstGeom>
        </p:spPr>
        <p:txBody>
          <a:bodyPr wrap="square">
            <a:spAutoFit/>
          </a:bodyPr>
          <a:lstStyle/>
          <a:p>
            <a:pPr defTabSz="400050">
              <a:lnSpc>
                <a:spcPct val="90000"/>
              </a:lnSpc>
              <a:spcBef>
                <a:spcPct val="0"/>
              </a:spcBef>
              <a:spcAft>
                <a:spcPct val="35000"/>
              </a:spcAft>
            </a:pPr>
            <a:r>
              <a:rPr lang="es-419" sz="1600" b="1" dirty="0">
                <a:solidFill>
                  <a:schemeClr val="bg1"/>
                </a:solidFill>
                <a:effectLst>
                  <a:outerShdw blurRad="38100" dist="38100" dir="2700000" algn="tl">
                    <a:srgbClr val="000000">
                      <a:alpha val="43137"/>
                    </a:srgbClr>
                  </a:outerShdw>
                </a:effectLst>
              </a:rPr>
              <a:t>La definición integradora de la ciencia</a:t>
            </a:r>
            <a:endParaRPr lang="es-MX" sz="1600" b="1" dirty="0">
              <a:solidFill>
                <a:schemeClr val="bg1"/>
              </a:solidFill>
              <a:effectLst>
                <a:outerShdw blurRad="38100" dist="38100" dir="2700000" algn="tl">
                  <a:srgbClr val="000000">
                    <a:alpha val="43137"/>
                  </a:srgbClr>
                </a:outerShdw>
              </a:effectLst>
            </a:endParaRPr>
          </a:p>
        </p:txBody>
      </p:sp>
      <p:pic>
        <p:nvPicPr>
          <p:cNvPr id="42" name="Imagen 41"/>
          <p:cNvPicPr>
            <a:picLocks noChangeAspect="1"/>
          </p:cNvPicPr>
          <p:nvPr/>
        </p:nvPicPr>
        <p:blipFill rotWithShape="1">
          <a:blip r:embed="rId3"/>
          <a:srcRect l="25707" t="50222" r="69189" b="39852"/>
          <a:stretch/>
        </p:blipFill>
        <p:spPr>
          <a:xfrm>
            <a:off x="9142029" y="2987878"/>
            <a:ext cx="312274" cy="341589"/>
          </a:xfrm>
          <a:prstGeom prst="rect">
            <a:avLst/>
          </a:prstGeom>
        </p:spPr>
      </p:pic>
      <p:pic>
        <p:nvPicPr>
          <p:cNvPr id="43" name="Imagen 42"/>
          <p:cNvPicPr>
            <a:picLocks noChangeAspect="1"/>
          </p:cNvPicPr>
          <p:nvPr/>
        </p:nvPicPr>
        <p:blipFill rotWithShape="1">
          <a:blip r:embed="rId3"/>
          <a:srcRect l="25707" t="50222" r="69189" b="39852"/>
          <a:stretch/>
        </p:blipFill>
        <p:spPr>
          <a:xfrm>
            <a:off x="7602100" y="4673744"/>
            <a:ext cx="312274" cy="341589"/>
          </a:xfrm>
          <a:prstGeom prst="rect">
            <a:avLst/>
          </a:prstGeom>
        </p:spPr>
      </p:pic>
      <p:pic>
        <p:nvPicPr>
          <p:cNvPr id="44" name="Imagen 43"/>
          <p:cNvPicPr>
            <a:picLocks noChangeAspect="1"/>
          </p:cNvPicPr>
          <p:nvPr/>
        </p:nvPicPr>
        <p:blipFill rotWithShape="1">
          <a:blip r:embed="rId3"/>
          <a:srcRect l="25707" t="50222" r="69189" b="39852"/>
          <a:stretch/>
        </p:blipFill>
        <p:spPr>
          <a:xfrm>
            <a:off x="9142029" y="3784412"/>
            <a:ext cx="312274" cy="341589"/>
          </a:xfrm>
          <a:prstGeom prst="rect">
            <a:avLst/>
          </a:prstGeom>
        </p:spPr>
      </p:pic>
      <p:sp>
        <p:nvSpPr>
          <p:cNvPr id="9" name="Rectángulo 8"/>
          <p:cNvSpPr/>
          <p:nvPr/>
        </p:nvSpPr>
        <p:spPr>
          <a:xfrm>
            <a:off x="4750499" y="5463061"/>
            <a:ext cx="2528953" cy="3294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cada título para ingresar al contenido.</a:t>
            </a:r>
            <a:endParaRPr lang="es-MX" sz="1200" i="1" dirty="0">
              <a:solidFill>
                <a:schemeClr val="tx1"/>
              </a:solidFill>
            </a:endParaRPr>
          </a:p>
        </p:txBody>
      </p:sp>
      <p:sp>
        <p:nvSpPr>
          <p:cNvPr id="62" name="Rectángulo 61"/>
          <p:cNvSpPr/>
          <p:nvPr/>
        </p:nvSpPr>
        <p:spPr>
          <a:xfrm>
            <a:off x="10324310" y="2322679"/>
            <a:ext cx="1065099" cy="313932"/>
          </a:xfrm>
          <a:prstGeom prst="rect">
            <a:avLst/>
          </a:prstGeom>
        </p:spPr>
        <p:txBody>
          <a:bodyPr wrap="none">
            <a:spAutoFit/>
          </a:bodyPr>
          <a:lstStyle/>
          <a:p>
            <a:pPr lvl="0" algn="ctr" defTabSz="400050">
              <a:lnSpc>
                <a:spcPct val="90000"/>
              </a:lnSpc>
              <a:spcBef>
                <a:spcPct val="0"/>
              </a:spcBef>
              <a:spcAft>
                <a:spcPct val="35000"/>
              </a:spcAft>
            </a:pPr>
            <a:r>
              <a:rPr lang="es-419" sz="1600" b="1" dirty="0" smtClean="0">
                <a:solidFill>
                  <a:schemeClr val="bg1"/>
                </a:solidFill>
              </a:rPr>
              <a:t>Contenido</a:t>
            </a:r>
            <a:endParaRPr lang="es-MX" sz="1600" b="1" dirty="0">
              <a:solidFill>
                <a:schemeClr val="bg1"/>
              </a:solidFill>
            </a:endParaRPr>
          </a:p>
        </p:txBody>
      </p:sp>
    </p:spTree>
    <p:extLst>
      <p:ext uri="{BB962C8B-B14F-4D97-AF65-F5344CB8AC3E}">
        <p14:creationId xmlns:p14="http://schemas.microsoft.com/office/powerpoint/2010/main" val="26349213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p:cNvPicPr>
            <a:picLocks noChangeAspect="1"/>
          </p:cNvPicPr>
          <p:nvPr/>
        </p:nvPicPr>
        <p:blipFill rotWithShape="1">
          <a:blip r:embed="rId2"/>
          <a:srcRect b="8366"/>
          <a:stretch/>
        </p:blipFill>
        <p:spPr>
          <a:xfrm>
            <a:off x="44706" y="1289730"/>
            <a:ext cx="9569407" cy="5568270"/>
          </a:xfrm>
          <a:prstGeom prst="rect">
            <a:avLst/>
          </a:prstGeom>
        </p:spPr>
      </p:pic>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a:solidFill>
            <a:srgbClr val="FFFFFF">
              <a:alpha val="60000"/>
            </a:srgbClr>
          </a:solid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MX" sz="1100" dirty="0">
                <a:solidFill>
                  <a:schemeClr val="dk1"/>
                </a:solidFill>
              </a:rPr>
              <a:t>De fondo de pantalla se </a:t>
            </a:r>
            <a:r>
              <a:rPr lang="es-MX" sz="1100" dirty="0" smtClean="0">
                <a:solidFill>
                  <a:schemeClr val="dk1"/>
                </a:solidFill>
              </a:rPr>
              <a:t>observa una mesa, con un portátil, libros.</a:t>
            </a:r>
            <a:endParaRPr lang="es-MX" sz="1100" dirty="0">
              <a:solidFill>
                <a:schemeClr val="dk1"/>
              </a:solidFill>
            </a:endParaRPr>
          </a:p>
          <a:p>
            <a:pPr>
              <a:spcBef>
                <a:spcPts val="0"/>
              </a:spcBef>
            </a:pPr>
            <a:endParaRPr lang="es-MX" sz="1100" dirty="0">
              <a:solidFill>
                <a:schemeClr val="dk1"/>
              </a:solidFill>
            </a:endParaRPr>
          </a:p>
          <a:p>
            <a:pPr>
              <a:spcBef>
                <a:spcPts val="0"/>
              </a:spcBef>
            </a:pPr>
            <a:r>
              <a:rPr lang="es-MX" sz="1100" dirty="0" smtClean="0">
                <a:solidFill>
                  <a:schemeClr val="dk1"/>
                </a:solidFill>
              </a:rPr>
              <a:t>Identificador </a:t>
            </a:r>
            <a:r>
              <a:rPr lang="es-MX" sz="1100" dirty="0">
                <a:solidFill>
                  <a:schemeClr val="dk1"/>
                </a:solidFill>
              </a:rPr>
              <a:t>de imagen: </a:t>
            </a:r>
            <a:r>
              <a:rPr lang="es-MX" sz="1100" dirty="0"/>
              <a:t>48966871</a:t>
            </a:r>
            <a:endParaRPr lang="es-CO" sz="1100" dirty="0">
              <a:solidFill>
                <a:schemeClr val="dk1"/>
              </a:solidFill>
            </a:endParaRPr>
          </a:p>
          <a:p>
            <a:pPr>
              <a:spcBef>
                <a:spcPts val="0"/>
              </a:spcBef>
            </a:pPr>
            <a:r>
              <a:rPr lang="es-CO" sz="1100" dirty="0">
                <a:solidFill>
                  <a:schemeClr val="dk1"/>
                </a:solidFill>
              </a:rPr>
              <a:t>Fuente: </a:t>
            </a:r>
            <a:r>
              <a:rPr lang="es-CO" sz="1100" dirty="0">
                <a:solidFill>
                  <a:schemeClr val="dk1"/>
                </a:solidFill>
                <a:hlinkClick r:id="rId3"/>
              </a:rPr>
              <a:t>https://es.123rf.com</a:t>
            </a:r>
            <a:endParaRPr lang="es-CO" sz="1100" dirty="0">
              <a:solidFill>
                <a:schemeClr val="dk1"/>
              </a:solidFill>
            </a:endParaRPr>
          </a:p>
          <a:p>
            <a:pPr>
              <a:spcBef>
                <a:spcPts val="0"/>
              </a:spcBef>
            </a:pPr>
            <a:endParaRPr lang="es-MX" sz="1100" dirty="0">
              <a:solidFill>
                <a:schemeClr val="dk1"/>
              </a:solidFill>
            </a:endParaRPr>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244682"/>
          </a:xfrm>
          <a:prstGeom prst="rect">
            <a:avLst/>
          </a:prstGeom>
          <a:solidFill>
            <a:srgbClr val="FFFFFF">
              <a:alpha val="50196"/>
            </a:srgbClr>
          </a:solidFill>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t>La definición integradora de ciencia</a:t>
            </a:r>
            <a:endParaRPr lang="es-MX" sz="1100" b="1" dirty="0">
              <a:solidFill>
                <a:prstClr val="black"/>
              </a:solidFill>
            </a:endParaRPr>
          </a:p>
        </p:txBody>
      </p:sp>
      <p:sp>
        <p:nvSpPr>
          <p:cNvPr id="20"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a:t>Pantalla de inicio del tema.</a:t>
            </a:r>
          </a:p>
          <a:p>
            <a:r>
              <a:rPr lang="es-419" sz="1100" dirty="0"/>
              <a:t>Esta pantalla es una especie de descanso y de motivación para el usuario.</a:t>
            </a:r>
            <a:endParaRPr lang="es-MX" sz="1100" dirty="0"/>
          </a:p>
          <a:p>
            <a:endParaRPr lang="es-419" sz="1100" dirty="0"/>
          </a:p>
        </p:txBody>
      </p:sp>
      <p:sp>
        <p:nvSpPr>
          <p:cNvPr id="13" name="Rectángulo redondeado 12"/>
          <p:cNvSpPr/>
          <p:nvPr/>
        </p:nvSpPr>
        <p:spPr>
          <a:xfrm>
            <a:off x="4146393" y="3398348"/>
            <a:ext cx="5440992" cy="2144101"/>
          </a:xfrm>
          <a:prstGeom prst="roundRect">
            <a:avLst/>
          </a:prstGeom>
          <a:solidFill>
            <a:srgbClr val="FFFFFF">
              <a:alpha val="60000"/>
            </a:srgbClr>
          </a:solid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rtlCol="0" anchor="ctr"/>
          <a:lstStyle/>
          <a:p>
            <a:pPr>
              <a:lnSpc>
                <a:spcPct val="90000"/>
              </a:lnSpc>
              <a:buFont typeface="Arial" panose="020B0604020202020204" pitchFamily="34" charset="0"/>
              <a:buNone/>
            </a:pPr>
            <a:r>
              <a:rPr lang="es-419" sz="1600" dirty="0" smtClean="0"/>
              <a:t>Antes de entrar en la recta final, una frase inspiradora…</a:t>
            </a:r>
            <a:endParaRPr lang="es-MX" sz="1600" dirty="0" smtClean="0"/>
          </a:p>
          <a:p>
            <a:pPr algn="r">
              <a:lnSpc>
                <a:spcPct val="90000"/>
              </a:lnSpc>
              <a:buFont typeface="Arial" panose="020B0604020202020204" pitchFamily="34" charset="0"/>
              <a:buNone/>
            </a:pPr>
            <a:endParaRPr lang="es-MX" sz="2400" i="1" dirty="0"/>
          </a:p>
          <a:p>
            <a:pPr algn="r">
              <a:lnSpc>
                <a:spcPct val="90000"/>
              </a:lnSpc>
              <a:buFont typeface="Arial" panose="020B0604020202020204" pitchFamily="34" charset="0"/>
              <a:buNone/>
            </a:pPr>
            <a:r>
              <a:rPr lang="es-MX" sz="2400" i="1" dirty="0"/>
              <a:t>““En algún lugar, algo increíble está esperando ser conocido”. </a:t>
            </a:r>
            <a:endParaRPr lang="es-MX" sz="2400" i="1" dirty="0" smtClean="0"/>
          </a:p>
          <a:p>
            <a:pPr algn="r">
              <a:lnSpc>
                <a:spcPct val="90000"/>
              </a:lnSpc>
              <a:buFont typeface="Arial" panose="020B0604020202020204" pitchFamily="34" charset="0"/>
              <a:buNone/>
            </a:pPr>
            <a:endParaRPr lang="es-MX" sz="2400" i="1" dirty="0"/>
          </a:p>
          <a:p>
            <a:pPr algn="r">
              <a:lnSpc>
                <a:spcPct val="90000"/>
              </a:lnSpc>
              <a:buFont typeface="Arial" panose="020B0604020202020204" pitchFamily="34" charset="0"/>
              <a:buNone/>
            </a:pPr>
            <a:r>
              <a:rPr lang="es-MX" sz="2400" i="1" dirty="0" smtClean="0"/>
              <a:t>Carl </a:t>
            </a:r>
            <a:r>
              <a:rPr lang="es-MX" sz="2400" i="1" dirty="0" err="1" smtClean="0"/>
              <a:t>Sagan</a:t>
            </a:r>
            <a:r>
              <a:rPr lang="es-MX" sz="2400" i="1" dirty="0" smtClean="0"/>
              <a:t>.</a:t>
            </a:r>
            <a:endParaRPr lang="es-MX" sz="2400" i="1" dirty="0">
              <a:solidFill>
                <a:schemeClr val="dk1"/>
              </a:solidFill>
            </a:endParaRPr>
          </a:p>
        </p:txBody>
      </p:sp>
      <p:sp>
        <p:nvSpPr>
          <p:cNvPr id="16" name="Marcador de texto 3"/>
          <p:cNvSpPr>
            <a:spLocks noGrp="1"/>
          </p:cNvSpPr>
          <p:nvPr>
            <p:ph type="body" sz="half" idx="19"/>
          </p:nvPr>
        </p:nvSpPr>
        <p:spPr/>
        <p:txBody>
          <a:bodyPr/>
          <a:lstStyle/>
          <a:p>
            <a:r>
              <a:rPr lang="es-419" dirty="0"/>
              <a:t>Aprendizaje autónomo</a:t>
            </a:r>
            <a:r>
              <a:rPr lang="es-419" dirty="0" smtClean="0"/>
              <a:t>: la holística como modelo integrador en la investigación.</a:t>
            </a:r>
            <a:endParaRPr lang="es-MX" dirty="0"/>
          </a:p>
        </p:txBody>
      </p:sp>
    </p:spTree>
    <p:extLst>
      <p:ext uri="{BB962C8B-B14F-4D97-AF65-F5344CB8AC3E}">
        <p14:creationId xmlns:p14="http://schemas.microsoft.com/office/powerpoint/2010/main" val="22906132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p:cNvPicPr>
            <a:picLocks noChangeAspect="1"/>
          </p:cNvPicPr>
          <p:nvPr/>
        </p:nvPicPr>
        <p:blipFill rotWithShape="1">
          <a:blip r:embed="rId2"/>
          <a:srcRect b="8366"/>
          <a:stretch/>
        </p:blipFill>
        <p:spPr>
          <a:xfrm>
            <a:off x="44706" y="1289730"/>
            <a:ext cx="9569407" cy="5568270"/>
          </a:xfrm>
          <a:prstGeom prst="rect">
            <a:avLst/>
          </a:prstGeom>
        </p:spPr>
      </p:pic>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a:t>
            </a:r>
            <a:r>
              <a:rPr lang="es-419" dirty="0" smtClean="0"/>
              <a:t>: la holística como modelo integrador en la investigación.</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a:solidFill>
            <a:srgbClr val="FFFFFF">
              <a:alpha val="60000"/>
            </a:srgbClr>
          </a:solid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MX" sz="1100" dirty="0" smtClean="0">
                <a:solidFill>
                  <a:schemeClr val="dk1"/>
                </a:solidFill>
              </a:rPr>
              <a:t>Identificador </a:t>
            </a:r>
            <a:r>
              <a:rPr lang="es-MX" sz="1100" dirty="0">
                <a:solidFill>
                  <a:schemeClr val="dk1"/>
                </a:solidFill>
              </a:rPr>
              <a:t>de </a:t>
            </a:r>
            <a:r>
              <a:rPr lang="es-MX" sz="1100" dirty="0" smtClean="0">
                <a:solidFill>
                  <a:schemeClr val="dk1"/>
                </a:solidFill>
              </a:rPr>
              <a:t>imagen menú: </a:t>
            </a:r>
            <a:r>
              <a:rPr lang="es-MX" sz="1100" dirty="0">
                <a:solidFill>
                  <a:schemeClr val="dk1"/>
                </a:solidFill>
              </a:rPr>
              <a:t> </a:t>
            </a:r>
            <a:r>
              <a:rPr lang="es-MX" sz="1100" dirty="0"/>
              <a:t>20946100</a:t>
            </a:r>
            <a:endParaRPr lang="es-MX" sz="1100" dirty="0" smtClean="0"/>
          </a:p>
          <a:p>
            <a:pPr>
              <a:spcBef>
                <a:spcPts val="0"/>
              </a:spcBef>
            </a:pPr>
            <a:r>
              <a:rPr lang="es-CO" sz="1100" dirty="0" smtClean="0">
                <a:solidFill>
                  <a:schemeClr val="dk1"/>
                </a:solidFill>
              </a:rPr>
              <a:t>Fuente</a:t>
            </a:r>
            <a:r>
              <a:rPr lang="es-CO" sz="1100" dirty="0">
                <a:solidFill>
                  <a:schemeClr val="dk1"/>
                </a:solidFill>
              </a:rPr>
              <a:t>: https://</a:t>
            </a:r>
            <a:r>
              <a:rPr lang="es-CO" sz="1100" dirty="0" smtClean="0">
                <a:solidFill>
                  <a:schemeClr val="dk1"/>
                </a:solidFill>
              </a:rPr>
              <a:t>es.123rf.com</a:t>
            </a:r>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244682"/>
          </a:xfrm>
          <a:prstGeom prst="rect">
            <a:avLst/>
          </a:prstGeom>
          <a:solidFill>
            <a:srgbClr val="F2F2F2">
              <a:alpha val="27843"/>
            </a:srgbClr>
          </a:solidFill>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t>La definición integradora de </a:t>
            </a:r>
            <a:r>
              <a:rPr lang="es-MX" sz="1100" b="1" dirty="0" smtClean="0"/>
              <a:t>ciencia</a:t>
            </a:r>
            <a:endParaRPr lang="es-MX" sz="1100" b="1" dirty="0">
              <a:solidFill>
                <a:prstClr val="black"/>
              </a:solidFill>
            </a:endParaRPr>
          </a:p>
        </p:txBody>
      </p:sp>
      <p:sp>
        <p:nvSpPr>
          <p:cNvPr id="17" name="Rectángulo redondeado 16"/>
          <p:cNvSpPr/>
          <p:nvPr/>
        </p:nvSpPr>
        <p:spPr>
          <a:xfrm>
            <a:off x="113829" y="1932838"/>
            <a:ext cx="9473556" cy="344875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 name="Rectángulo 1"/>
          <p:cNvSpPr/>
          <p:nvPr/>
        </p:nvSpPr>
        <p:spPr>
          <a:xfrm>
            <a:off x="1781409" y="3522849"/>
            <a:ext cx="6096000" cy="1384995"/>
          </a:xfrm>
          <a:prstGeom prst="rect">
            <a:avLst/>
          </a:prstGeom>
        </p:spPr>
        <p:txBody>
          <a:bodyPr>
            <a:spAutoFit/>
          </a:bodyPr>
          <a:lstStyle/>
          <a:p>
            <a:r>
              <a:rPr lang="es-CO" sz="1400" dirty="0" smtClean="0">
                <a:solidFill>
                  <a:srgbClr val="000000"/>
                </a:solidFill>
                <a:latin typeface="Calibri" panose="020F0502020204030204" pitchFamily="34" charset="0"/>
                <a:ea typeface="MS PGothic" panose="020B0600070205080204" pitchFamily="34" charset="-128"/>
              </a:rPr>
              <a:t>Después de haber visto lo relacionado con el concepto epistémico, los principales modelos y la diferenciación con las técnicas de investigación, se presenta la propuesta de investigación en la que se integran los diferentes aspectos tratados: la holística.</a:t>
            </a:r>
          </a:p>
          <a:p>
            <a:endParaRPr lang="es-CO" sz="1400" dirty="0">
              <a:solidFill>
                <a:srgbClr val="000000"/>
              </a:solidFill>
              <a:latin typeface="Calibri" panose="020F0502020204030204" pitchFamily="34" charset="0"/>
              <a:ea typeface="MS PGothic" panose="020B0600070205080204" pitchFamily="34" charset="-128"/>
            </a:endParaRPr>
          </a:p>
          <a:p>
            <a:endParaRPr lang="es-MX" sz="1400" dirty="0"/>
          </a:p>
        </p:txBody>
      </p:sp>
      <p:sp>
        <p:nvSpPr>
          <p:cNvPr id="23" name="Marcador de texto 4"/>
          <p:cNvSpPr txBox="1">
            <a:spLocks/>
          </p:cNvSpPr>
          <p:nvPr/>
        </p:nvSpPr>
        <p:spPr>
          <a:xfrm>
            <a:off x="9672292" y="1427499"/>
            <a:ext cx="246153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a:t>Se presenta un menú de botones </a:t>
            </a:r>
            <a:r>
              <a:rPr lang="es-419" sz="1100" dirty="0" smtClean="0"/>
              <a:t>(´pestañas) </a:t>
            </a:r>
            <a:r>
              <a:rPr lang="es-419" sz="1100" dirty="0"/>
              <a:t>con  los subtemas. Cada botón despliega la información a partir de pantallas con siguientes internos y ventanas emergentes (</a:t>
            </a:r>
            <a:r>
              <a:rPr lang="es-419" sz="1100" i="1" dirty="0" err="1"/>
              <a:t>popup</a:t>
            </a:r>
            <a:r>
              <a:rPr lang="es-419" sz="1100" dirty="0"/>
              <a:t>).</a:t>
            </a:r>
          </a:p>
          <a:p>
            <a:r>
              <a:rPr lang="es-419" sz="1100" dirty="0"/>
              <a:t>El título destacado corresponde al subtema a cursar.</a:t>
            </a:r>
          </a:p>
          <a:p>
            <a:r>
              <a:rPr lang="es-419" sz="1100" dirty="0"/>
              <a:t>Los indicadores rojos oscuros hacen referencia al número de </a:t>
            </a:r>
            <a:r>
              <a:rPr lang="es-419" sz="1100" dirty="0" smtClean="0"/>
              <a:t>internos</a:t>
            </a:r>
            <a:endParaRPr lang="es-419" sz="1100" dirty="0"/>
          </a:p>
        </p:txBody>
      </p:sp>
      <p:grpSp>
        <p:nvGrpSpPr>
          <p:cNvPr id="31" name="Grupo 30"/>
          <p:cNvGrpSpPr/>
          <p:nvPr/>
        </p:nvGrpSpPr>
        <p:grpSpPr>
          <a:xfrm>
            <a:off x="0" y="5534495"/>
            <a:ext cx="4693054" cy="1338338"/>
            <a:chOff x="0" y="5534495"/>
            <a:chExt cx="4693054" cy="1338338"/>
          </a:xfrm>
        </p:grpSpPr>
        <p:sp>
          <p:nvSpPr>
            <p:cNvPr id="22" name="Rectángulo 21"/>
            <p:cNvSpPr/>
            <p:nvPr/>
          </p:nvSpPr>
          <p:spPr>
            <a:xfrm>
              <a:off x="2702423" y="5534495"/>
              <a:ext cx="1990631"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cada pestaña para ver el contenido.</a:t>
              </a:r>
              <a:endParaRPr lang="es-MX" sz="1200" i="1" dirty="0">
                <a:solidFill>
                  <a:schemeClr val="tx1"/>
                </a:solidFill>
              </a:endParaRPr>
            </a:p>
          </p:txBody>
        </p:sp>
        <p:pic>
          <p:nvPicPr>
            <p:cNvPr id="15" name="Imagen 14"/>
            <p:cNvPicPr>
              <a:picLocks noChangeAspect="1"/>
            </p:cNvPicPr>
            <p:nvPr/>
          </p:nvPicPr>
          <p:blipFill rotWithShape="1">
            <a:blip r:embed="rId3"/>
            <a:srcRect r="88420" b="17592"/>
            <a:stretch/>
          </p:blipFill>
          <p:spPr>
            <a:xfrm rot="5400000">
              <a:off x="1859605" y="4068473"/>
              <a:ext cx="1001025" cy="4607695"/>
            </a:xfrm>
            <a:prstGeom prst="rect">
              <a:avLst/>
            </a:prstGeom>
          </p:spPr>
        </p:pic>
        <p:sp>
          <p:nvSpPr>
            <p:cNvPr id="30" name="Rectángulo 29"/>
            <p:cNvSpPr/>
            <p:nvPr/>
          </p:nvSpPr>
          <p:spPr>
            <a:xfrm>
              <a:off x="0" y="5941433"/>
              <a:ext cx="1119764" cy="430887"/>
            </a:xfrm>
            <a:prstGeom prst="rect">
              <a:avLst/>
            </a:prstGeom>
          </p:spPr>
          <p:txBody>
            <a:bodyPr wrap="square">
              <a:spAutoFit/>
            </a:bodyPr>
            <a:lstStyle/>
            <a:p>
              <a:pPr algn="ctr"/>
              <a:r>
                <a:rPr lang="es-MX" sz="1100" b="1" dirty="0" smtClean="0"/>
                <a:t>Comprensión </a:t>
              </a:r>
              <a:endParaRPr lang="es-MX" sz="1100" b="1" dirty="0"/>
            </a:p>
            <a:p>
              <a:pPr algn="ctr"/>
              <a:r>
                <a:rPr lang="es-MX" sz="1100" b="1" dirty="0" smtClean="0"/>
                <a:t>holística</a:t>
              </a:r>
              <a:endParaRPr lang="es-MX" sz="1100" b="1" dirty="0"/>
            </a:p>
          </p:txBody>
        </p:sp>
        <p:sp>
          <p:nvSpPr>
            <p:cNvPr id="35" name="Rectángulo 34"/>
            <p:cNvSpPr/>
            <p:nvPr/>
          </p:nvSpPr>
          <p:spPr>
            <a:xfrm>
              <a:off x="921031" y="5967650"/>
              <a:ext cx="947264" cy="430887"/>
            </a:xfrm>
            <a:prstGeom prst="rect">
              <a:avLst/>
            </a:prstGeom>
          </p:spPr>
          <p:txBody>
            <a:bodyPr wrap="square">
              <a:spAutoFit/>
            </a:bodyPr>
            <a:lstStyle/>
            <a:p>
              <a:pPr algn="ctr"/>
              <a:r>
                <a:rPr lang="es-MX" sz="1100" b="1" dirty="0"/>
                <a:t>Principios de </a:t>
              </a:r>
            </a:p>
            <a:p>
              <a:pPr algn="ctr"/>
              <a:r>
                <a:rPr lang="es-MX" sz="1100" b="1" dirty="0"/>
                <a:t>la holística</a:t>
              </a:r>
            </a:p>
          </p:txBody>
        </p:sp>
        <p:sp>
          <p:nvSpPr>
            <p:cNvPr id="36" name="Rectángulo 35"/>
            <p:cNvSpPr/>
            <p:nvPr/>
          </p:nvSpPr>
          <p:spPr>
            <a:xfrm>
              <a:off x="1795265" y="5967649"/>
              <a:ext cx="947264" cy="430887"/>
            </a:xfrm>
            <a:prstGeom prst="rect">
              <a:avLst/>
            </a:prstGeom>
          </p:spPr>
          <p:txBody>
            <a:bodyPr wrap="square">
              <a:spAutoFit/>
            </a:bodyPr>
            <a:lstStyle/>
            <a:p>
              <a:pPr algn="ctr"/>
              <a:r>
                <a:rPr lang="es-MX" sz="1100" b="1" dirty="0" smtClean="0"/>
                <a:t>Modelo</a:t>
              </a:r>
              <a:endParaRPr lang="es-MX" sz="1100" b="1" dirty="0"/>
            </a:p>
            <a:p>
              <a:pPr algn="ctr"/>
              <a:r>
                <a:rPr lang="es-MX" sz="1100" b="1" dirty="0"/>
                <a:t> integrador</a:t>
              </a:r>
            </a:p>
          </p:txBody>
        </p:sp>
        <p:sp>
          <p:nvSpPr>
            <p:cNvPr id="37" name="Rectángulo 36"/>
            <p:cNvSpPr/>
            <p:nvPr/>
          </p:nvSpPr>
          <p:spPr>
            <a:xfrm>
              <a:off x="2517076" y="5999511"/>
              <a:ext cx="1305449" cy="430887"/>
            </a:xfrm>
            <a:prstGeom prst="rect">
              <a:avLst/>
            </a:prstGeom>
          </p:spPr>
          <p:txBody>
            <a:bodyPr wrap="square">
              <a:spAutoFit/>
            </a:bodyPr>
            <a:lstStyle/>
            <a:p>
              <a:pPr algn="ctr"/>
              <a:r>
                <a:rPr lang="es-MX" sz="1100" b="1" dirty="0" smtClean="0"/>
                <a:t>El concepto</a:t>
              </a:r>
              <a:endParaRPr lang="es-MX" sz="1100" b="1" dirty="0"/>
            </a:p>
            <a:p>
              <a:pPr algn="ctr"/>
              <a:r>
                <a:rPr lang="es-MX" sz="1100" b="1" dirty="0"/>
                <a:t> </a:t>
              </a:r>
              <a:r>
                <a:rPr lang="es-MX" sz="1100" b="1" dirty="0" smtClean="0"/>
                <a:t>integrador de inv.</a:t>
              </a:r>
              <a:endParaRPr lang="es-MX" sz="1100" b="1" dirty="0"/>
            </a:p>
          </p:txBody>
        </p:sp>
        <p:sp>
          <p:nvSpPr>
            <p:cNvPr id="38" name="Rectángulo 37"/>
            <p:cNvSpPr/>
            <p:nvPr/>
          </p:nvSpPr>
          <p:spPr>
            <a:xfrm>
              <a:off x="3371881" y="6084149"/>
              <a:ext cx="1305449" cy="261610"/>
            </a:xfrm>
            <a:prstGeom prst="rect">
              <a:avLst/>
            </a:prstGeom>
          </p:spPr>
          <p:txBody>
            <a:bodyPr wrap="square">
              <a:spAutoFit/>
            </a:bodyPr>
            <a:lstStyle/>
            <a:p>
              <a:pPr algn="ctr"/>
              <a:r>
                <a:rPr lang="es-MX" sz="1100" b="1" dirty="0" smtClean="0">
                  <a:solidFill>
                    <a:schemeClr val="bg1"/>
                  </a:solidFill>
                </a:rPr>
                <a:t>Reto</a:t>
              </a:r>
              <a:endParaRPr lang="es-MX" sz="1100" b="1" dirty="0">
                <a:solidFill>
                  <a:schemeClr val="bg1"/>
                </a:solidFill>
              </a:endParaRPr>
            </a:p>
          </p:txBody>
        </p:sp>
      </p:grpSp>
    </p:spTree>
    <p:extLst>
      <p:ext uri="{BB962C8B-B14F-4D97-AF65-F5344CB8AC3E}">
        <p14:creationId xmlns:p14="http://schemas.microsoft.com/office/powerpoint/2010/main" val="381452824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n 36"/>
          <p:cNvPicPr>
            <a:picLocks noChangeAspect="1"/>
          </p:cNvPicPr>
          <p:nvPr/>
        </p:nvPicPr>
        <p:blipFill rotWithShape="1">
          <a:blip r:embed="rId2"/>
          <a:srcRect b="8366"/>
          <a:stretch/>
        </p:blipFill>
        <p:spPr>
          <a:xfrm>
            <a:off x="44706" y="1289730"/>
            <a:ext cx="9569407" cy="5568270"/>
          </a:xfrm>
          <a:prstGeom prst="rect">
            <a:avLst/>
          </a:prstGeom>
        </p:spPr>
      </p:pic>
      <p:grpSp>
        <p:nvGrpSpPr>
          <p:cNvPr id="38" name="Grupo 37"/>
          <p:cNvGrpSpPr/>
          <p:nvPr/>
        </p:nvGrpSpPr>
        <p:grpSpPr>
          <a:xfrm>
            <a:off x="56270" y="5534495"/>
            <a:ext cx="4636784" cy="1338338"/>
            <a:chOff x="56270" y="5534495"/>
            <a:chExt cx="4636784" cy="1338338"/>
          </a:xfrm>
        </p:grpSpPr>
        <p:sp>
          <p:nvSpPr>
            <p:cNvPr id="39" name="Rectángulo 38"/>
            <p:cNvSpPr/>
            <p:nvPr/>
          </p:nvSpPr>
          <p:spPr>
            <a:xfrm>
              <a:off x="2702423" y="5534495"/>
              <a:ext cx="1990631"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cada pestaña para ver el contenido.</a:t>
              </a:r>
              <a:endParaRPr lang="es-MX" sz="1200" i="1" dirty="0">
                <a:solidFill>
                  <a:schemeClr val="tx1"/>
                </a:solidFill>
              </a:endParaRPr>
            </a:p>
          </p:txBody>
        </p:sp>
        <p:pic>
          <p:nvPicPr>
            <p:cNvPr id="40" name="Imagen 39"/>
            <p:cNvPicPr>
              <a:picLocks noChangeAspect="1"/>
            </p:cNvPicPr>
            <p:nvPr/>
          </p:nvPicPr>
          <p:blipFill rotWithShape="1">
            <a:blip r:embed="rId3"/>
            <a:srcRect r="88420" b="17592"/>
            <a:stretch/>
          </p:blipFill>
          <p:spPr>
            <a:xfrm rot="5400000">
              <a:off x="1859605" y="4068473"/>
              <a:ext cx="1001025" cy="4607695"/>
            </a:xfrm>
            <a:prstGeom prst="rect">
              <a:avLst/>
            </a:prstGeom>
          </p:spPr>
        </p:pic>
        <p:sp>
          <p:nvSpPr>
            <p:cNvPr id="41" name="Rectángulo 40"/>
            <p:cNvSpPr/>
            <p:nvPr/>
          </p:nvSpPr>
          <p:spPr>
            <a:xfrm>
              <a:off x="113829" y="5976129"/>
              <a:ext cx="847514" cy="338554"/>
            </a:xfrm>
            <a:prstGeom prst="rect">
              <a:avLst/>
            </a:prstGeom>
            <a:solidFill>
              <a:srgbClr val="C00000"/>
            </a:solidFill>
          </p:spPr>
          <p:txBody>
            <a:bodyPr wrap="square" lIns="0" tIns="0" rIns="0" bIns="0">
              <a:spAutoFit/>
            </a:bodyPr>
            <a:lstStyle/>
            <a:p>
              <a:pPr algn="ctr"/>
              <a:r>
                <a:rPr lang="es-MX" sz="1100" b="1" dirty="0" smtClean="0">
                  <a:solidFill>
                    <a:schemeClr val="bg1"/>
                  </a:solidFill>
                </a:rPr>
                <a:t>Comprensión </a:t>
              </a:r>
              <a:endParaRPr lang="es-MX" sz="1100" b="1" dirty="0">
                <a:solidFill>
                  <a:schemeClr val="bg1"/>
                </a:solidFill>
              </a:endParaRPr>
            </a:p>
            <a:p>
              <a:pPr algn="ctr"/>
              <a:r>
                <a:rPr lang="es-MX" sz="1100" b="1" dirty="0" smtClean="0">
                  <a:solidFill>
                    <a:schemeClr val="bg1"/>
                  </a:solidFill>
                </a:rPr>
                <a:t>holística</a:t>
              </a:r>
              <a:endParaRPr lang="es-MX" sz="1100" b="1" dirty="0">
                <a:solidFill>
                  <a:schemeClr val="bg1"/>
                </a:solidFill>
              </a:endParaRPr>
            </a:p>
          </p:txBody>
        </p:sp>
        <p:sp>
          <p:nvSpPr>
            <p:cNvPr id="42" name="Rectángulo 41"/>
            <p:cNvSpPr/>
            <p:nvPr/>
          </p:nvSpPr>
          <p:spPr>
            <a:xfrm>
              <a:off x="921031" y="5967650"/>
              <a:ext cx="947264" cy="338554"/>
            </a:xfrm>
            <a:prstGeom prst="rect">
              <a:avLst/>
            </a:prstGeom>
          </p:spPr>
          <p:txBody>
            <a:bodyPr wrap="square" lIns="0" tIns="0" rIns="0" bIns="0">
              <a:spAutoFit/>
            </a:bodyPr>
            <a:lstStyle/>
            <a:p>
              <a:pPr algn="ctr"/>
              <a:r>
                <a:rPr lang="es-MX" sz="1100" b="1" dirty="0"/>
                <a:t>Principios de </a:t>
              </a:r>
            </a:p>
            <a:p>
              <a:pPr algn="ctr"/>
              <a:r>
                <a:rPr lang="es-MX" sz="1100" b="1" dirty="0"/>
                <a:t>la holística</a:t>
              </a:r>
            </a:p>
          </p:txBody>
        </p:sp>
        <p:sp>
          <p:nvSpPr>
            <p:cNvPr id="43" name="Rectángulo 42"/>
            <p:cNvSpPr/>
            <p:nvPr/>
          </p:nvSpPr>
          <p:spPr>
            <a:xfrm>
              <a:off x="1795265" y="5967649"/>
              <a:ext cx="947264" cy="338554"/>
            </a:xfrm>
            <a:prstGeom prst="rect">
              <a:avLst/>
            </a:prstGeom>
          </p:spPr>
          <p:txBody>
            <a:bodyPr wrap="square" lIns="0" tIns="0" rIns="0" bIns="0">
              <a:spAutoFit/>
            </a:bodyPr>
            <a:lstStyle/>
            <a:p>
              <a:pPr algn="ctr"/>
              <a:r>
                <a:rPr lang="es-MX" sz="1100" b="1" dirty="0" smtClean="0"/>
                <a:t>Modelo</a:t>
              </a:r>
              <a:endParaRPr lang="es-MX" sz="1100" b="1" dirty="0"/>
            </a:p>
            <a:p>
              <a:pPr algn="ctr"/>
              <a:r>
                <a:rPr lang="es-MX" sz="1100" b="1" dirty="0"/>
                <a:t> integrador</a:t>
              </a:r>
            </a:p>
          </p:txBody>
        </p:sp>
        <p:sp>
          <p:nvSpPr>
            <p:cNvPr id="44" name="Rectángulo 43"/>
            <p:cNvSpPr/>
            <p:nvPr/>
          </p:nvSpPr>
          <p:spPr>
            <a:xfrm>
              <a:off x="2517076" y="5999511"/>
              <a:ext cx="1305449" cy="338554"/>
            </a:xfrm>
            <a:prstGeom prst="rect">
              <a:avLst/>
            </a:prstGeom>
          </p:spPr>
          <p:txBody>
            <a:bodyPr wrap="square" lIns="0" tIns="0" rIns="0" bIns="0">
              <a:spAutoFit/>
            </a:bodyPr>
            <a:lstStyle/>
            <a:p>
              <a:pPr algn="ctr"/>
              <a:r>
                <a:rPr lang="es-MX" sz="1100" b="1" dirty="0" smtClean="0"/>
                <a:t>El concepto</a:t>
              </a:r>
              <a:endParaRPr lang="es-MX" sz="1100" b="1" dirty="0"/>
            </a:p>
            <a:p>
              <a:pPr algn="ctr"/>
              <a:r>
                <a:rPr lang="es-MX" sz="1100" b="1" dirty="0"/>
                <a:t> </a:t>
              </a:r>
              <a:r>
                <a:rPr lang="es-MX" sz="1100" b="1" dirty="0" smtClean="0"/>
                <a:t>integrador de inv.</a:t>
              </a:r>
              <a:endParaRPr lang="es-MX" sz="1100" b="1" dirty="0"/>
            </a:p>
          </p:txBody>
        </p:sp>
        <p:sp>
          <p:nvSpPr>
            <p:cNvPr id="45" name="Rectángulo 44"/>
            <p:cNvSpPr/>
            <p:nvPr/>
          </p:nvSpPr>
          <p:spPr>
            <a:xfrm>
              <a:off x="3822525" y="6125075"/>
              <a:ext cx="506576" cy="169277"/>
            </a:xfrm>
            <a:prstGeom prst="rect">
              <a:avLst/>
            </a:prstGeom>
          </p:spPr>
          <p:txBody>
            <a:bodyPr wrap="square" lIns="0" tIns="0" rIns="0" bIns="0">
              <a:spAutoFit/>
            </a:bodyPr>
            <a:lstStyle/>
            <a:p>
              <a:pPr algn="ctr"/>
              <a:r>
                <a:rPr lang="es-MX" sz="1100" b="1" dirty="0" smtClean="0">
                  <a:solidFill>
                    <a:schemeClr val="bg1"/>
                  </a:solidFill>
                </a:rPr>
                <a:t>Reto</a:t>
              </a:r>
              <a:endParaRPr lang="es-MX" sz="1100" b="1" dirty="0">
                <a:solidFill>
                  <a:schemeClr val="bg1"/>
                </a:solidFill>
              </a:endParaRPr>
            </a:p>
          </p:txBody>
        </p:sp>
      </p:gr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a:t>
            </a:r>
            <a:r>
              <a:rPr lang="es-419" dirty="0" smtClean="0"/>
              <a:t>: la holística como modelo integrador en la investigación.</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a:solidFill>
            <a:srgbClr val="FFFFFF">
              <a:alpha val="60000"/>
            </a:srgbClr>
          </a:solid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CO" sz="1100" dirty="0" smtClean="0">
                <a:solidFill>
                  <a:schemeClr val="dk1"/>
                </a:solidFill>
              </a:rPr>
              <a:t>Imagen de referencia de las cabezas en sinergia: </a:t>
            </a:r>
            <a:r>
              <a:rPr lang="es-MX" sz="1100" dirty="0"/>
              <a:t>45842615</a:t>
            </a:r>
            <a:endParaRPr lang="es-MX" sz="1100" dirty="0">
              <a:solidFill>
                <a:schemeClr val="dk1"/>
              </a:solidFill>
            </a:endParaRPr>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525272"/>
          </a:xfrm>
          <a:prstGeom prst="rect">
            <a:avLst/>
          </a:prstGeom>
          <a:solidFill>
            <a:srgbClr val="F2F2F2">
              <a:alpha val="27843"/>
            </a:srgbClr>
          </a:solidFill>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t>La definición integradora de ciencia</a:t>
            </a:r>
            <a:endParaRPr lang="es-MX" sz="1100" b="1" dirty="0">
              <a:solidFill>
                <a:prstClr val="black"/>
              </a:solidFill>
            </a:endParaRPr>
          </a:p>
          <a:p>
            <a:pPr lvl="0">
              <a:lnSpc>
                <a:spcPct val="90000"/>
              </a:lnSpc>
              <a:spcBef>
                <a:spcPts val="1000"/>
              </a:spcBef>
            </a:pPr>
            <a:r>
              <a:rPr lang="es-419" sz="1100" b="1" dirty="0" smtClean="0">
                <a:solidFill>
                  <a:srgbClr val="C00000"/>
                </a:solidFill>
              </a:rPr>
              <a:t>Subtema</a:t>
            </a:r>
            <a:r>
              <a:rPr lang="es-419" sz="1100" b="1" dirty="0">
                <a:solidFill>
                  <a:prstClr val="white">
                    <a:lumMod val="50000"/>
                  </a:prstClr>
                </a:solidFill>
              </a:rPr>
              <a:t>: </a:t>
            </a:r>
            <a:r>
              <a:rPr lang="es-CO" sz="1100" b="1" dirty="0" smtClean="0">
                <a:solidFill>
                  <a:prstClr val="black"/>
                </a:solidFill>
              </a:rPr>
              <a:t>La comprensión holística en la ciencia</a:t>
            </a:r>
            <a:endParaRPr lang="es-MX" sz="1100" b="1" dirty="0">
              <a:solidFill>
                <a:prstClr val="black"/>
              </a:solidFill>
            </a:endParaRPr>
          </a:p>
        </p:txBody>
      </p:sp>
      <p:sp>
        <p:nvSpPr>
          <p:cNvPr id="17" name="Rectángulo redondeado 16"/>
          <p:cNvSpPr/>
          <p:nvPr/>
        </p:nvSpPr>
        <p:spPr>
          <a:xfrm>
            <a:off x="113829" y="1932838"/>
            <a:ext cx="9473556" cy="3448753"/>
          </a:xfrm>
          <a:prstGeom prst="roundRect">
            <a:avLst/>
          </a:prstGeom>
          <a:solidFill>
            <a:srgbClr val="FFFFFF">
              <a:alpha val="69804"/>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 name="Rectángulo 1"/>
          <p:cNvSpPr/>
          <p:nvPr/>
        </p:nvSpPr>
        <p:spPr>
          <a:xfrm>
            <a:off x="496451" y="2467041"/>
            <a:ext cx="5529438" cy="2677656"/>
          </a:xfrm>
          <a:prstGeom prst="rect">
            <a:avLst/>
          </a:prstGeom>
        </p:spPr>
        <p:txBody>
          <a:bodyPr wrap="square">
            <a:spAutoFit/>
          </a:bodyPr>
          <a:lstStyle/>
          <a:p>
            <a:r>
              <a:rPr lang="es-CO" sz="1400" dirty="0">
                <a:solidFill>
                  <a:srgbClr val="000000"/>
                </a:solidFill>
                <a:latin typeface="Calibri" panose="020F0502020204030204" pitchFamily="34" charset="0"/>
                <a:ea typeface="MS PGothic" panose="020B0600070205080204" pitchFamily="34" charset="-128"/>
              </a:rPr>
              <a:t>Cada uno de los modelos epistémicos </a:t>
            </a:r>
            <a:r>
              <a:rPr lang="es-CO" sz="1400" dirty="0" smtClean="0">
                <a:solidFill>
                  <a:srgbClr val="000000"/>
                </a:solidFill>
                <a:latin typeface="Calibri" panose="020F0502020204030204" pitchFamily="34" charset="0"/>
                <a:ea typeface="MS PGothic" panose="020B0600070205080204" pitchFamily="34" charset="-128"/>
              </a:rPr>
              <a:t>vistos tiene </a:t>
            </a:r>
            <a:r>
              <a:rPr lang="es-CO" sz="1400" dirty="0">
                <a:solidFill>
                  <a:srgbClr val="000000"/>
                </a:solidFill>
                <a:latin typeface="Calibri" panose="020F0502020204030204" pitchFamily="34" charset="0"/>
                <a:ea typeface="MS PGothic" panose="020B0600070205080204" pitchFamily="34" charset="-128"/>
              </a:rPr>
              <a:t>un concepto de </a:t>
            </a:r>
            <a:r>
              <a:rPr lang="es-CO" sz="1400" dirty="0" smtClean="0">
                <a:solidFill>
                  <a:srgbClr val="000000"/>
                </a:solidFill>
                <a:latin typeface="Calibri" panose="020F0502020204030204" pitchFamily="34" charset="0"/>
                <a:ea typeface="MS PGothic" panose="020B0600070205080204" pitchFamily="34" charset="-128"/>
              </a:rPr>
              <a:t>investigación, un objetivo y un </a:t>
            </a:r>
            <a:r>
              <a:rPr lang="es-CO" sz="1400" dirty="0">
                <a:solidFill>
                  <a:srgbClr val="000000"/>
                </a:solidFill>
                <a:latin typeface="Calibri" panose="020F0502020204030204" pitchFamily="34" charset="0"/>
                <a:ea typeface="MS PGothic" panose="020B0600070205080204" pitchFamily="34" charset="-128"/>
              </a:rPr>
              <a:t>método diseñado para alcanzar ese objetivo. </a:t>
            </a:r>
            <a:endParaRPr lang="es-CO" sz="1400" dirty="0" smtClean="0">
              <a:solidFill>
                <a:srgbClr val="000000"/>
              </a:solidFill>
              <a:latin typeface="Calibri" panose="020F0502020204030204" pitchFamily="34" charset="0"/>
              <a:ea typeface="MS PGothic" panose="020B0600070205080204" pitchFamily="34" charset="-128"/>
            </a:endParaRPr>
          </a:p>
          <a:p>
            <a:endParaRPr lang="es-CO" sz="1400" dirty="0">
              <a:solidFill>
                <a:srgbClr val="000000"/>
              </a:solidFill>
              <a:latin typeface="Calibri" panose="020F0502020204030204" pitchFamily="34" charset="0"/>
              <a:ea typeface="MS PGothic" panose="020B0600070205080204" pitchFamily="34" charset="-128"/>
            </a:endParaRPr>
          </a:p>
          <a:p>
            <a:r>
              <a:rPr lang="es-CO" sz="1400" dirty="0" smtClean="0">
                <a:solidFill>
                  <a:srgbClr val="000000"/>
                </a:solidFill>
                <a:latin typeface="Calibri" panose="020F0502020204030204" pitchFamily="34" charset="0"/>
                <a:ea typeface="MS PGothic" panose="020B0600070205080204" pitchFamily="34" charset="-128"/>
              </a:rPr>
              <a:t>Sin </a:t>
            </a:r>
            <a:r>
              <a:rPr lang="es-CO" sz="1400" dirty="0">
                <a:solidFill>
                  <a:srgbClr val="000000"/>
                </a:solidFill>
                <a:latin typeface="Calibri" panose="020F0502020204030204" pitchFamily="34" charset="0"/>
                <a:ea typeface="MS PGothic" panose="020B0600070205080204" pitchFamily="34" charset="-128"/>
              </a:rPr>
              <a:t>embargo, </a:t>
            </a:r>
            <a:r>
              <a:rPr lang="es-CO" sz="1400" dirty="0" smtClean="0">
                <a:solidFill>
                  <a:srgbClr val="000000"/>
                </a:solidFill>
                <a:latin typeface="Calibri" panose="020F0502020204030204" pitchFamily="34" charset="0"/>
                <a:ea typeface="MS PGothic" panose="020B0600070205080204" pitchFamily="34" charset="-128"/>
              </a:rPr>
              <a:t>estos </a:t>
            </a:r>
            <a:r>
              <a:rPr lang="es-CO" sz="1400" dirty="0">
                <a:solidFill>
                  <a:srgbClr val="000000"/>
                </a:solidFill>
                <a:latin typeface="Calibri" panose="020F0502020204030204" pitchFamily="34" charset="0"/>
                <a:ea typeface="MS PGothic" panose="020B0600070205080204" pitchFamily="34" charset="-128"/>
              </a:rPr>
              <a:t>modelos tiene un alcance limitado: </a:t>
            </a:r>
            <a:r>
              <a:rPr lang="es-CO" sz="1400" dirty="0" smtClean="0">
                <a:solidFill>
                  <a:srgbClr val="000000"/>
                </a:solidFill>
                <a:latin typeface="Calibri" panose="020F0502020204030204" pitchFamily="34" charset="0"/>
                <a:ea typeface="MS PGothic" panose="020B0600070205080204" pitchFamily="34" charset="-128"/>
              </a:rPr>
              <a:t>el </a:t>
            </a:r>
            <a:r>
              <a:rPr lang="es-CO" sz="1400" dirty="0">
                <a:solidFill>
                  <a:srgbClr val="000000"/>
                </a:solidFill>
                <a:latin typeface="Calibri" panose="020F0502020204030204" pitchFamily="34" charset="0"/>
                <a:ea typeface="MS PGothic" panose="020B0600070205080204" pitchFamily="34" charset="-128"/>
              </a:rPr>
              <a:t>investigador se mueve en un único nivel de </a:t>
            </a:r>
            <a:r>
              <a:rPr lang="es-CO" sz="1400" dirty="0" smtClean="0">
                <a:solidFill>
                  <a:srgbClr val="000000"/>
                </a:solidFill>
                <a:latin typeface="Calibri" panose="020F0502020204030204" pitchFamily="34" charset="0"/>
                <a:ea typeface="MS PGothic" panose="020B0600070205080204" pitchFamily="34" charset="-128"/>
              </a:rPr>
              <a:t>conocimiento.</a:t>
            </a:r>
          </a:p>
          <a:p>
            <a:endParaRPr lang="es-CO" sz="1400" dirty="0">
              <a:solidFill>
                <a:srgbClr val="000000"/>
              </a:solidFill>
              <a:latin typeface="Calibri" panose="020F0502020204030204" pitchFamily="34" charset="0"/>
              <a:ea typeface="MS PGothic" panose="020B0600070205080204" pitchFamily="34" charset="-128"/>
            </a:endParaRPr>
          </a:p>
          <a:p>
            <a:r>
              <a:rPr lang="es-MX" sz="1400" dirty="0">
                <a:solidFill>
                  <a:srgbClr val="000000"/>
                </a:solidFill>
                <a:latin typeface="Calibri" panose="020F0502020204030204" pitchFamily="34" charset="0"/>
                <a:ea typeface="MS PGothic" panose="020B0600070205080204" pitchFamily="34" charset="-128"/>
              </a:rPr>
              <a:t>El problema es que, cuando aparecen preguntas que deben ser abordadas con objetivos y tipos de investigación </a:t>
            </a:r>
            <a:r>
              <a:rPr lang="es-MX" sz="1400" dirty="0" smtClean="0">
                <a:solidFill>
                  <a:srgbClr val="000000"/>
                </a:solidFill>
                <a:latin typeface="Calibri" panose="020F0502020204030204" pitchFamily="34" charset="0"/>
                <a:ea typeface="MS PGothic" panose="020B0600070205080204" pitchFamily="34" charset="-128"/>
              </a:rPr>
              <a:t>no contemplados</a:t>
            </a:r>
            <a:r>
              <a:rPr lang="es-MX" sz="1400" dirty="0">
                <a:solidFill>
                  <a:srgbClr val="000000"/>
                </a:solidFill>
                <a:latin typeface="Calibri" panose="020F0502020204030204" pitchFamily="34" charset="0"/>
                <a:ea typeface="MS PGothic" panose="020B0600070205080204" pitchFamily="34" charset="-128"/>
              </a:rPr>
              <a:t>, el investigador debe renunciar a esas investigaciones, o ajustarlas, a veces de manera inapropiada a las exigencias del modelo. </a:t>
            </a:r>
          </a:p>
          <a:p>
            <a:endParaRPr lang="es-MX" sz="1400" dirty="0"/>
          </a:p>
        </p:txBody>
      </p:sp>
      <p:sp>
        <p:nvSpPr>
          <p:cNvPr id="23" name="Marcador de texto 4"/>
          <p:cNvSpPr txBox="1">
            <a:spLocks/>
          </p:cNvSpPr>
          <p:nvPr/>
        </p:nvSpPr>
        <p:spPr>
          <a:xfrm>
            <a:off x="9672292" y="1427499"/>
            <a:ext cx="246153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botón  de avance muestra el  siguiente interno.</a:t>
            </a:r>
          </a:p>
          <a:p>
            <a:r>
              <a:rPr lang="es-419" sz="1100" dirty="0" smtClean="0"/>
              <a:t>N° de internos: 3</a:t>
            </a:r>
            <a:endParaRPr lang="es-MX" sz="1100" dirty="0"/>
          </a:p>
        </p:txBody>
      </p:sp>
      <p:pic>
        <p:nvPicPr>
          <p:cNvPr id="3078" name="Picture 6" descr="https://previews.123rf.com/images/lightwise/lightwise1509/lightwise150900051/45842615-El-apoyo-mutuo-y-el-ahorro-de-unos-a-otros-como-un-beneficio-entre-s-concepto-de-negocio-como-dos-rb-Foto-de-archiv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08508" y="2258734"/>
            <a:ext cx="2466569" cy="2426724"/>
          </a:xfrm>
          <a:prstGeom prst="rect">
            <a:avLst/>
          </a:prstGeom>
          <a:noFill/>
          <a:extLst>
            <a:ext uri="{909E8E84-426E-40DD-AFC4-6F175D3DCCD1}">
              <a14:hiddenFill xmlns:a14="http://schemas.microsoft.com/office/drawing/2010/main">
                <a:solidFill>
                  <a:srgbClr val="FFFFFF"/>
                </a:solidFill>
              </a14:hiddenFill>
            </a:ext>
          </a:extLst>
        </p:spPr>
      </p:pic>
      <p:sp>
        <p:nvSpPr>
          <p:cNvPr id="24" name="Cheurón 23"/>
          <p:cNvSpPr/>
          <p:nvPr/>
        </p:nvSpPr>
        <p:spPr>
          <a:xfrm>
            <a:off x="93598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5" name="Elipse 24"/>
          <p:cNvSpPr/>
          <p:nvPr/>
        </p:nvSpPr>
        <p:spPr>
          <a:xfrm>
            <a:off x="44706" y="525048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1</a:t>
            </a:r>
            <a:endParaRPr lang="es-CO" sz="1200" dirty="0">
              <a:solidFill>
                <a:schemeClr val="bg1"/>
              </a:solidFill>
            </a:endParaRPr>
          </a:p>
        </p:txBody>
      </p:sp>
    </p:spTree>
    <p:extLst>
      <p:ext uri="{BB962C8B-B14F-4D97-AF65-F5344CB8AC3E}">
        <p14:creationId xmlns:p14="http://schemas.microsoft.com/office/powerpoint/2010/main" val="42504104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previews.123rf.com/images/olegdudko/olegdudko1508/olegdudko150800335/43200350-Libro-lectura-gafas--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t="28021"/>
          <a:stretch/>
        </p:blipFill>
        <p:spPr bwMode="auto">
          <a:xfrm flipH="1">
            <a:off x="58325" y="1297858"/>
            <a:ext cx="9542421" cy="5560569"/>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fundamentación en conceptos claves de epistemología.</a:t>
            </a:r>
            <a:endParaRPr lang="es-MX" dirty="0"/>
          </a:p>
        </p:txBody>
      </p:sp>
      <p:sp>
        <p:nvSpPr>
          <p:cNvPr id="5" name="Marcador de texto 4"/>
          <p:cNvSpPr>
            <a:spLocks noGrp="1"/>
          </p:cNvSpPr>
          <p:nvPr>
            <p:ph type="body" sz="half" idx="12"/>
          </p:nvPr>
        </p:nvSpPr>
        <p:spPr>
          <a:xfrm>
            <a:off x="9672292" y="1427499"/>
            <a:ext cx="2461530" cy="3042900"/>
          </a:xfrm>
          <a:solidFill>
            <a:schemeClr val="bg1"/>
          </a:solidFill>
        </p:spPr>
        <p:txBody>
          <a:bodyPr/>
          <a:lstStyle/>
          <a:p>
            <a:r>
              <a:rPr lang="es-419" sz="1100" dirty="0" smtClean="0"/>
              <a:t>Se presenta un menú de pestañas (libros) con  los subtemas. Cada botón despliega la información a partir de pantallas con siguientes internos y ventanas emergentes (</a:t>
            </a:r>
            <a:r>
              <a:rPr lang="es-419" sz="1100" i="1" dirty="0" smtClean="0"/>
              <a:t>popup</a:t>
            </a:r>
            <a:r>
              <a:rPr lang="es-419" sz="1100" dirty="0" smtClean="0"/>
              <a:t>).</a:t>
            </a:r>
          </a:p>
          <a:p>
            <a:r>
              <a:rPr lang="es-419" sz="1100" dirty="0" smtClean="0"/>
              <a:t>El título destacado corresponde al subtema a cursar.</a:t>
            </a:r>
          </a:p>
          <a:p>
            <a:r>
              <a:rPr lang="es-419" sz="1100" dirty="0" smtClean="0"/>
              <a:t>Los indicadores rojos oscuros hacen referencia al número de internos</a:t>
            </a:r>
          </a:p>
          <a:p>
            <a:r>
              <a:rPr lang="es-419" sz="1100" dirty="0" smtClean="0"/>
              <a:t>El botón  de avance muestra el  siguiente interno.</a:t>
            </a:r>
          </a:p>
          <a:p>
            <a:r>
              <a:rPr lang="es-419" sz="1100" dirty="0" smtClean="0"/>
              <a:t>N° de internos: 2</a:t>
            </a:r>
            <a:endParaRPr lang="es-MX" sz="1100" dirty="0"/>
          </a:p>
        </p:txBody>
      </p:sp>
      <p:sp>
        <p:nvSpPr>
          <p:cNvPr id="9" name="Marcador de texto 8"/>
          <p:cNvSpPr>
            <a:spLocks noGrp="1"/>
          </p:cNvSpPr>
          <p:nvPr>
            <p:ph type="body" sz="half" idx="24"/>
          </p:nvPr>
        </p:nvSpPr>
        <p:spPr>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MX" sz="1100" dirty="0" smtClean="0">
                <a:solidFill>
                  <a:schemeClr val="dk1"/>
                </a:solidFill>
              </a:rPr>
              <a:t>De fondo,  cubriendo el área de estudio se observa la imagen de un libro abierto.</a:t>
            </a:r>
          </a:p>
          <a:p>
            <a:pPr>
              <a:spcBef>
                <a:spcPts val="0"/>
              </a:spcBef>
            </a:pPr>
            <a:r>
              <a:rPr lang="es-MX" sz="1100" dirty="0" smtClean="0">
                <a:solidFill>
                  <a:schemeClr val="dk1"/>
                </a:solidFill>
              </a:rPr>
              <a:t>Identificador </a:t>
            </a:r>
            <a:r>
              <a:rPr lang="es-MX" sz="1100" dirty="0">
                <a:solidFill>
                  <a:schemeClr val="dk1"/>
                </a:solidFill>
              </a:rPr>
              <a:t>de la </a:t>
            </a:r>
            <a:r>
              <a:rPr lang="es-MX" sz="1100" dirty="0" smtClean="0">
                <a:solidFill>
                  <a:schemeClr val="dk1"/>
                </a:solidFill>
              </a:rPr>
              <a:t>imagen de libros </a:t>
            </a:r>
            <a:r>
              <a:rPr lang="es-MX" sz="1100" dirty="0">
                <a:solidFill>
                  <a:schemeClr val="dk1"/>
                </a:solidFill>
              </a:rPr>
              <a:t>: </a:t>
            </a:r>
            <a:r>
              <a:rPr lang="es-MX" sz="1100" dirty="0" smtClean="0">
                <a:solidFill>
                  <a:schemeClr val="dk1"/>
                </a:solidFill>
              </a:rPr>
              <a:t>47857221</a:t>
            </a:r>
          </a:p>
          <a:p>
            <a:pPr>
              <a:spcBef>
                <a:spcPts val="0"/>
              </a:spcBef>
            </a:pPr>
            <a:r>
              <a:rPr lang="es-MX" sz="1100" dirty="0" smtClean="0">
                <a:solidFill>
                  <a:schemeClr val="dk1"/>
                </a:solidFill>
              </a:rPr>
              <a:t>Identificador </a:t>
            </a:r>
            <a:r>
              <a:rPr lang="es-MX" sz="1100" dirty="0">
                <a:solidFill>
                  <a:schemeClr val="dk1"/>
                </a:solidFill>
              </a:rPr>
              <a:t>de la imagen de </a:t>
            </a:r>
            <a:r>
              <a:rPr lang="es-MX" sz="1100" dirty="0" smtClean="0">
                <a:solidFill>
                  <a:schemeClr val="dk1"/>
                </a:solidFill>
              </a:rPr>
              <a:t>fondo </a:t>
            </a:r>
            <a:r>
              <a:rPr lang="es-MX" sz="1100" dirty="0" smtClean="0"/>
              <a:t>43200350</a:t>
            </a:r>
            <a:endParaRPr lang="es-MX" sz="1100" dirty="0">
              <a:solidFill>
                <a:schemeClr val="dk1"/>
              </a:solidFill>
            </a:endParaRPr>
          </a:p>
          <a:p>
            <a:pPr>
              <a:spcBef>
                <a:spcPts val="0"/>
              </a:spcBef>
            </a:pPr>
            <a:r>
              <a:rPr lang="es-419" sz="1100" dirty="0">
                <a:solidFill>
                  <a:schemeClr val="dk1"/>
                </a:solidFill>
              </a:rPr>
              <a:t>Fuente: </a:t>
            </a:r>
            <a:r>
              <a:rPr lang="es-419" sz="1100" dirty="0">
                <a:solidFill>
                  <a:schemeClr val="dk1"/>
                </a:solidFill>
                <a:hlinkClick r:id="rId3"/>
              </a:rPr>
              <a:t>https://es.123rf.com</a:t>
            </a:r>
            <a:endParaRPr lang="es-419" sz="1100" dirty="0">
              <a:solidFill>
                <a:schemeClr val="dk1"/>
              </a:solidFill>
            </a:endParaRPr>
          </a:p>
          <a:p>
            <a:pPr>
              <a:spcBef>
                <a:spcPts val="0"/>
              </a:spcBef>
            </a:pPr>
            <a:r>
              <a:rPr lang="es-419" sz="1100" dirty="0">
                <a:solidFill>
                  <a:schemeClr val="dk1"/>
                </a:solidFill>
              </a:rPr>
              <a:t>El esquema que presenta la etimología del concepto, debe tener diseño</a:t>
            </a:r>
            <a:r>
              <a:rPr lang="es-419" sz="1100" dirty="0" smtClean="0">
                <a:solidFill>
                  <a:schemeClr val="dk1"/>
                </a:solidFill>
              </a:rPr>
              <a:t>.</a:t>
            </a:r>
          </a:p>
          <a:p>
            <a:pPr>
              <a:spcBef>
                <a:spcPts val="0"/>
              </a:spcBef>
            </a:pPr>
            <a:endParaRPr lang="es-MX" sz="1100" dirty="0">
              <a:solidFill>
                <a:schemeClr val="dk1"/>
              </a:solidFill>
            </a:endParaRPr>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24468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419" sz="1100" b="1" dirty="0">
                <a:solidFill>
                  <a:prstClr val="black"/>
                </a:solidFill>
              </a:rPr>
              <a:t>El concepto de </a:t>
            </a:r>
            <a:r>
              <a:rPr lang="es-419" sz="1100" b="1" dirty="0" smtClean="0">
                <a:solidFill>
                  <a:prstClr val="black"/>
                </a:solidFill>
              </a:rPr>
              <a:t>epistemología</a:t>
            </a:r>
            <a:endParaRPr lang="es-MX" sz="1100" b="1" dirty="0">
              <a:solidFill>
                <a:prstClr val="black"/>
              </a:solidFill>
            </a:endParaRPr>
          </a:p>
        </p:txBody>
      </p:sp>
      <p:sp>
        <p:nvSpPr>
          <p:cNvPr id="17" name="Rectángulo redondeado 16"/>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6" name="CuadroTexto 5"/>
          <p:cNvSpPr txBox="1"/>
          <p:nvPr/>
        </p:nvSpPr>
        <p:spPr>
          <a:xfrm>
            <a:off x="2288781" y="3380712"/>
            <a:ext cx="5237297" cy="523220"/>
          </a:xfrm>
          <a:prstGeom prst="rect">
            <a:avLst/>
          </a:prstGeom>
          <a:noFill/>
        </p:spPr>
        <p:txBody>
          <a:bodyPr wrap="square" rtlCol="0">
            <a:spAutoFit/>
          </a:bodyPr>
          <a:lstStyle/>
          <a:p>
            <a:r>
              <a:rPr lang="es-419" sz="1400" dirty="0" smtClean="0"/>
              <a:t>Para comenzar, es necesario conocer el concepto de epistemología y su relación filosófica con la investigación.</a:t>
            </a:r>
            <a:endParaRPr lang="es-MX" sz="1400" dirty="0"/>
          </a:p>
        </p:txBody>
      </p:sp>
      <p:sp>
        <p:nvSpPr>
          <p:cNvPr id="8" name="Rectángulo 7"/>
          <p:cNvSpPr/>
          <p:nvPr/>
        </p:nvSpPr>
        <p:spPr>
          <a:xfrm rot="16200000">
            <a:off x="1480513" y="5686885"/>
            <a:ext cx="1794719" cy="461665"/>
          </a:xfrm>
          <a:prstGeom prst="rect">
            <a:avLst/>
          </a:prstGeom>
        </p:spPr>
        <p:txBody>
          <a:bodyPr wrap="square">
            <a:spAutoFit/>
          </a:bodyPr>
          <a:lstStyle/>
          <a:p>
            <a:r>
              <a:rPr lang="es-419" sz="1200" b="1" dirty="0" smtClean="0"/>
              <a:t>Relaciones de los modelos epistémicos </a:t>
            </a:r>
            <a:endParaRPr lang="es-419" sz="1200" b="1" dirty="0"/>
          </a:p>
        </p:txBody>
      </p:sp>
      <p:grpSp>
        <p:nvGrpSpPr>
          <p:cNvPr id="25" name="Grupo 24"/>
          <p:cNvGrpSpPr/>
          <p:nvPr/>
        </p:nvGrpSpPr>
        <p:grpSpPr>
          <a:xfrm>
            <a:off x="44707" y="5158553"/>
            <a:ext cx="5894981" cy="1702096"/>
            <a:chOff x="44707" y="5158553"/>
            <a:chExt cx="5894981" cy="1702096"/>
          </a:xfrm>
        </p:grpSpPr>
        <p:sp>
          <p:nvSpPr>
            <p:cNvPr id="33" name="Rectángulo 32"/>
            <p:cNvSpPr/>
            <p:nvPr/>
          </p:nvSpPr>
          <p:spPr>
            <a:xfrm>
              <a:off x="4020672" y="5184010"/>
              <a:ext cx="1919016" cy="3967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cada libro para ingresar al contenido.</a:t>
              </a:r>
              <a:endParaRPr lang="es-MX" sz="1200" i="1" dirty="0">
                <a:solidFill>
                  <a:schemeClr val="tx1"/>
                </a:solidFill>
              </a:endParaRPr>
            </a:p>
          </p:txBody>
        </p:sp>
        <p:sp>
          <p:nvSpPr>
            <p:cNvPr id="36" name="Rectángulo 35"/>
            <p:cNvSpPr/>
            <p:nvPr/>
          </p:nvSpPr>
          <p:spPr>
            <a:xfrm>
              <a:off x="113829" y="6307907"/>
              <a:ext cx="1105371" cy="507170"/>
            </a:xfrm>
            <a:prstGeom prst="rect">
              <a:avLst/>
            </a:prstGeom>
            <a:solidFill>
              <a:schemeClr val="bg1">
                <a:lumMod val="75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200" dirty="0" smtClean="0"/>
                <a:t>Volver al menú</a:t>
              </a:r>
              <a:endParaRPr lang="es-MX" sz="1200" dirty="0"/>
            </a:p>
          </p:txBody>
        </p:sp>
        <p:pic>
          <p:nvPicPr>
            <p:cNvPr id="34" name="Imagen 33"/>
            <p:cNvPicPr>
              <a:picLocks noChangeAspect="1"/>
            </p:cNvPicPr>
            <p:nvPr/>
          </p:nvPicPr>
          <p:blipFill rotWithShape="1">
            <a:blip r:embed="rId4">
              <a:extLst>
                <a:ext uri="{28A0092B-C50C-407E-A947-70E740481C1C}">
                  <a14:useLocalDpi xmlns:a14="http://schemas.microsoft.com/office/drawing/2010/main" val="0"/>
                </a:ext>
              </a:extLst>
            </a:blip>
            <a:srcRect l="10209" t="48958" r="47810" b="30609"/>
            <a:stretch/>
          </p:blipFill>
          <p:spPr>
            <a:xfrm rot="10800000">
              <a:off x="44707" y="5181599"/>
              <a:ext cx="3975964" cy="1656868"/>
            </a:xfrm>
            <a:prstGeom prst="rect">
              <a:avLst/>
            </a:prstGeom>
          </p:spPr>
        </p:pic>
        <p:sp>
          <p:nvSpPr>
            <p:cNvPr id="7" name="Rectángulo 6"/>
            <p:cNvSpPr/>
            <p:nvPr/>
          </p:nvSpPr>
          <p:spPr>
            <a:xfrm rot="16200000">
              <a:off x="-219306" y="5858644"/>
              <a:ext cx="1127933" cy="461665"/>
            </a:xfrm>
            <a:prstGeom prst="rect">
              <a:avLst/>
            </a:prstGeom>
          </p:spPr>
          <p:txBody>
            <a:bodyPr wrap="square">
              <a:spAutoFit/>
            </a:bodyPr>
            <a:lstStyle/>
            <a:p>
              <a:r>
                <a:rPr lang="es-CO" sz="1200" b="1" dirty="0">
                  <a:solidFill>
                    <a:schemeClr val="bg1"/>
                  </a:solidFill>
                  <a:effectLst>
                    <a:outerShdw blurRad="38100" dist="38100" dir="2700000" algn="tl">
                      <a:srgbClr val="000000">
                        <a:alpha val="43137"/>
                      </a:srgbClr>
                    </a:outerShdw>
                  </a:effectLst>
                </a:rPr>
                <a:t>Qué es epistemología</a:t>
              </a:r>
              <a:endParaRPr lang="es-MX" sz="1200" b="1" dirty="0">
                <a:solidFill>
                  <a:schemeClr val="bg1"/>
                </a:solidFill>
                <a:effectLst>
                  <a:outerShdw blurRad="38100" dist="38100" dir="2700000" algn="tl">
                    <a:srgbClr val="000000">
                      <a:alpha val="43137"/>
                    </a:srgbClr>
                  </a:outerShdw>
                </a:effectLst>
              </a:endParaRPr>
            </a:p>
          </p:txBody>
        </p:sp>
        <p:sp>
          <p:nvSpPr>
            <p:cNvPr id="35" name="Rectángulo 34"/>
            <p:cNvSpPr/>
            <p:nvPr/>
          </p:nvSpPr>
          <p:spPr>
            <a:xfrm rot="16200000">
              <a:off x="130853" y="5874140"/>
              <a:ext cx="1425301" cy="461665"/>
            </a:xfrm>
            <a:prstGeom prst="rect">
              <a:avLst/>
            </a:prstGeom>
          </p:spPr>
          <p:txBody>
            <a:bodyPr wrap="square">
              <a:spAutoFit/>
            </a:bodyPr>
            <a:lstStyle/>
            <a:p>
              <a:r>
                <a:rPr lang="es-MX" sz="1200" b="1" dirty="0">
                  <a:solidFill>
                    <a:schemeClr val="bg1"/>
                  </a:solidFill>
                  <a:effectLst>
                    <a:outerShdw blurRad="38100" dist="38100" dir="2700000" algn="tl">
                      <a:srgbClr val="000000">
                        <a:alpha val="43137"/>
                      </a:srgbClr>
                    </a:outerShdw>
                  </a:effectLst>
                </a:rPr>
                <a:t>Qué es un modelo epistémico</a:t>
              </a:r>
            </a:p>
          </p:txBody>
        </p:sp>
        <p:sp>
          <p:nvSpPr>
            <p:cNvPr id="37" name="Rectángulo 36"/>
            <p:cNvSpPr/>
            <p:nvPr/>
          </p:nvSpPr>
          <p:spPr>
            <a:xfrm rot="16200000">
              <a:off x="761071" y="5824833"/>
              <a:ext cx="1425301" cy="646331"/>
            </a:xfrm>
            <a:prstGeom prst="rect">
              <a:avLst/>
            </a:prstGeom>
          </p:spPr>
          <p:txBody>
            <a:bodyPr wrap="square">
              <a:spAutoFit/>
            </a:bodyPr>
            <a:lstStyle/>
            <a:p>
              <a:r>
                <a:rPr lang="es-MX" sz="1200" b="1" dirty="0">
                  <a:solidFill>
                    <a:schemeClr val="bg1"/>
                  </a:solidFill>
                  <a:effectLst>
                    <a:outerShdw blurRad="38100" dist="38100" dir="2700000" algn="tl">
                      <a:srgbClr val="000000">
                        <a:alpha val="43137"/>
                      </a:srgbClr>
                    </a:outerShdw>
                  </a:effectLst>
                </a:rPr>
                <a:t>Qué se requiere </a:t>
              </a:r>
              <a:r>
                <a:rPr lang="es-MX" sz="1200" b="1" dirty="0" smtClean="0">
                  <a:solidFill>
                    <a:schemeClr val="bg1"/>
                  </a:solidFill>
                  <a:effectLst>
                    <a:outerShdw blurRad="38100" dist="38100" dir="2700000" algn="tl">
                      <a:srgbClr val="000000">
                        <a:alpha val="43137"/>
                      </a:srgbClr>
                    </a:outerShdw>
                  </a:effectLst>
                </a:rPr>
                <a:t>para </a:t>
              </a:r>
              <a:r>
                <a:rPr lang="es-MX" sz="1200" b="1" dirty="0">
                  <a:solidFill>
                    <a:schemeClr val="bg1"/>
                  </a:solidFill>
                  <a:effectLst>
                    <a:outerShdw blurRad="38100" dist="38100" dir="2700000" algn="tl">
                      <a:srgbClr val="000000">
                        <a:alpha val="43137"/>
                      </a:srgbClr>
                    </a:outerShdw>
                  </a:effectLst>
                </a:rPr>
                <a:t>considerar un modelo epistémico</a:t>
              </a:r>
            </a:p>
          </p:txBody>
        </p:sp>
        <p:sp>
          <p:nvSpPr>
            <p:cNvPr id="38" name="Rectángulo 37"/>
            <p:cNvSpPr/>
            <p:nvPr/>
          </p:nvSpPr>
          <p:spPr>
            <a:xfrm rot="16200000">
              <a:off x="1194504" y="5815557"/>
              <a:ext cx="1585252" cy="461665"/>
            </a:xfrm>
            <a:prstGeom prst="rect">
              <a:avLst/>
            </a:prstGeom>
          </p:spPr>
          <p:txBody>
            <a:bodyPr wrap="square">
              <a:spAutoFit/>
            </a:bodyPr>
            <a:lstStyle/>
            <a:p>
              <a:r>
                <a:rPr lang="es-MX" sz="1200" b="1" dirty="0" smtClean="0">
                  <a:solidFill>
                    <a:schemeClr val="bg1"/>
                  </a:solidFill>
                  <a:effectLst>
                    <a:outerShdw blurRad="38100" dist="38100" dir="2700000" algn="tl">
                      <a:srgbClr val="000000">
                        <a:alpha val="43137"/>
                      </a:srgbClr>
                    </a:outerShdw>
                  </a:effectLst>
                </a:rPr>
                <a:t>Modelos </a:t>
              </a:r>
              <a:r>
                <a:rPr lang="es-MX" sz="1200" b="1" dirty="0">
                  <a:solidFill>
                    <a:schemeClr val="bg1"/>
                  </a:solidFill>
                  <a:effectLst>
                    <a:outerShdw blurRad="38100" dist="38100" dir="2700000" algn="tl">
                      <a:srgbClr val="000000">
                        <a:alpha val="43137"/>
                      </a:srgbClr>
                    </a:outerShdw>
                  </a:effectLst>
                </a:rPr>
                <a:t>epistémicos </a:t>
              </a:r>
              <a:r>
                <a:rPr lang="es-MX" sz="1200" b="1" dirty="0" smtClean="0">
                  <a:solidFill>
                    <a:schemeClr val="bg1"/>
                  </a:solidFill>
                  <a:effectLst>
                    <a:outerShdw blurRad="38100" dist="38100" dir="2700000" algn="tl">
                      <a:srgbClr val="000000">
                        <a:alpha val="43137"/>
                      </a:srgbClr>
                    </a:outerShdw>
                  </a:effectLst>
                </a:rPr>
                <a:t> y paradigmas</a:t>
              </a:r>
              <a:endParaRPr lang="es-MX" sz="1200" b="1" dirty="0">
                <a:solidFill>
                  <a:schemeClr val="bg1"/>
                </a:solidFill>
                <a:effectLst>
                  <a:outerShdw blurRad="38100" dist="38100" dir="2700000" algn="tl">
                    <a:srgbClr val="000000">
                      <a:alpha val="43137"/>
                    </a:srgbClr>
                  </a:outerShdw>
                </a:effectLst>
              </a:endParaRPr>
            </a:p>
          </p:txBody>
        </p:sp>
        <p:sp>
          <p:nvSpPr>
            <p:cNvPr id="39" name="Rectángulo 38"/>
            <p:cNvSpPr/>
            <p:nvPr/>
          </p:nvSpPr>
          <p:spPr>
            <a:xfrm rot="16200000">
              <a:off x="2046912" y="5808896"/>
              <a:ext cx="1585252" cy="461665"/>
            </a:xfrm>
            <a:prstGeom prst="rect">
              <a:avLst/>
            </a:prstGeom>
          </p:spPr>
          <p:txBody>
            <a:bodyPr wrap="square">
              <a:spAutoFit/>
            </a:bodyPr>
            <a:lstStyle/>
            <a:p>
              <a:r>
                <a:rPr lang="es-MX" sz="1200" b="1" dirty="0" smtClean="0">
                  <a:solidFill>
                    <a:schemeClr val="bg1"/>
                  </a:solidFill>
                  <a:effectLst>
                    <a:outerShdw blurRad="38100" dist="38100" dir="2700000" algn="tl">
                      <a:srgbClr val="000000">
                        <a:alpha val="43137"/>
                      </a:srgbClr>
                    </a:outerShdw>
                  </a:effectLst>
                </a:rPr>
                <a:t>Modelos </a:t>
              </a:r>
              <a:r>
                <a:rPr lang="es-MX" sz="1200" b="1" dirty="0">
                  <a:solidFill>
                    <a:schemeClr val="bg1"/>
                  </a:solidFill>
                  <a:effectLst>
                    <a:outerShdw blurRad="38100" dist="38100" dir="2700000" algn="tl">
                      <a:srgbClr val="000000">
                        <a:alpha val="43137"/>
                      </a:srgbClr>
                    </a:outerShdw>
                  </a:effectLst>
                </a:rPr>
                <a:t>epistémicos </a:t>
              </a:r>
              <a:r>
                <a:rPr lang="es-MX" sz="1200" b="1" dirty="0" smtClean="0">
                  <a:solidFill>
                    <a:schemeClr val="bg1"/>
                  </a:solidFill>
                  <a:effectLst>
                    <a:outerShdw blurRad="38100" dist="38100" dir="2700000" algn="tl">
                      <a:srgbClr val="000000">
                        <a:alpha val="43137"/>
                      </a:srgbClr>
                    </a:outerShdw>
                  </a:effectLst>
                </a:rPr>
                <a:t> y paradigmas</a:t>
              </a:r>
              <a:endParaRPr lang="es-MX" sz="1200" b="1" dirty="0">
                <a:solidFill>
                  <a:schemeClr val="bg1"/>
                </a:solidFill>
                <a:effectLst>
                  <a:outerShdw blurRad="38100" dist="38100" dir="2700000" algn="tl">
                    <a:srgbClr val="000000">
                      <a:alpha val="43137"/>
                    </a:srgbClr>
                  </a:outerShdw>
                </a:effectLst>
              </a:endParaRPr>
            </a:p>
          </p:txBody>
        </p:sp>
        <p:sp>
          <p:nvSpPr>
            <p:cNvPr id="40" name="Rectángulo 39"/>
            <p:cNvSpPr/>
            <p:nvPr/>
          </p:nvSpPr>
          <p:spPr>
            <a:xfrm rot="16200000">
              <a:off x="2464537" y="5777872"/>
              <a:ext cx="1700304" cy="461665"/>
            </a:xfrm>
            <a:prstGeom prst="rect">
              <a:avLst/>
            </a:prstGeom>
          </p:spPr>
          <p:txBody>
            <a:bodyPr wrap="square">
              <a:spAutoFit/>
            </a:bodyPr>
            <a:lstStyle/>
            <a:p>
              <a:r>
                <a:rPr lang="es-MX" sz="1200" b="1" dirty="0" smtClean="0">
                  <a:solidFill>
                    <a:schemeClr val="bg1"/>
                  </a:solidFill>
                  <a:effectLst>
                    <a:outerShdw blurRad="38100" dist="38100" dir="2700000" algn="tl">
                      <a:srgbClr val="000000">
                        <a:alpha val="43137"/>
                      </a:srgbClr>
                    </a:outerShdw>
                  </a:effectLst>
                </a:rPr>
                <a:t>Epistemología </a:t>
              </a:r>
              <a:r>
                <a:rPr lang="es-MX" sz="1200" b="1" dirty="0">
                  <a:solidFill>
                    <a:schemeClr val="bg1"/>
                  </a:solidFill>
                  <a:effectLst>
                    <a:outerShdw blurRad="38100" dist="38100" dir="2700000" algn="tl">
                      <a:srgbClr val="000000">
                        <a:alpha val="43137"/>
                      </a:srgbClr>
                    </a:outerShdw>
                  </a:effectLst>
                </a:rPr>
                <a:t>y metodología</a:t>
              </a:r>
            </a:p>
          </p:txBody>
        </p:sp>
        <p:sp>
          <p:nvSpPr>
            <p:cNvPr id="41" name="Rectángulo 40"/>
            <p:cNvSpPr/>
            <p:nvPr/>
          </p:nvSpPr>
          <p:spPr>
            <a:xfrm rot="16200000">
              <a:off x="3248900" y="6045439"/>
              <a:ext cx="1097730" cy="276999"/>
            </a:xfrm>
            <a:prstGeom prst="rect">
              <a:avLst/>
            </a:prstGeom>
          </p:spPr>
          <p:txBody>
            <a:bodyPr wrap="square">
              <a:spAutoFit/>
            </a:bodyPr>
            <a:lstStyle/>
            <a:p>
              <a:pPr algn="ctr"/>
              <a:r>
                <a:rPr lang="es-MX" sz="1200" b="1" dirty="0" smtClean="0"/>
                <a:t>Reto</a:t>
              </a:r>
              <a:endParaRPr lang="es-MX" sz="1200" b="1" dirty="0"/>
            </a:p>
          </p:txBody>
        </p:sp>
      </p:grpSp>
      <p:sp>
        <p:nvSpPr>
          <p:cNvPr id="44" name="Rectángulo 43"/>
          <p:cNvSpPr/>
          <p:nvPr/>
        </p:nvSpPr>
        <p:spPr>
          <a:xfrm>
            <a:off x="8412437" y="1391594"/>
            <a:ext cx="1105371" cy="318721"/>
          </a:xfrm>
          <a:prstGeom prst="rect">
            <a:avLst/>
          </a:prstGeom>
          <a:solidFill>
            <a:schemeClr val="bg1">
              <a:lumMod val="75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200" dirty="0" smtClean="0"/>
              <a:t>Volver al menú</a:t>
            </a:r>
            <a:endParaRPr lang="es-MX" sz="1200" dirty="0"/>
          </a:p>
        </p:txBody>
      </p:sp>
    </p:spTree>
    <p:extLst>
      <p:ext uri="{BB962C8B-B14F-4D97-AF65-F5344CB8AC3E}">
        <p14:creationId xmlns:p14="http://schemas.microsoft.com/office/powerpoint/2010/main" val="7540738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n 26"/>
          <p:cNvPicPr>
            <a:picLocks noChangeAspect="1"/>
          </p:cNvPicPr>
          <p:nvPr/>
        </p:nvPicPr>
        <p:blipFill rotWithShape="1">
          <a:blip r:embed="rId2"/>
          <a:srcRect b="8366"/>
          <a:stretch/>
        </p:blipFill>
        <p:spPr>
          <a:xfrm>
            <a:off x="44706" y="1289730"/>
            <a:ext cx="9569407" cy="5568270"/>
          </a:xfrm>
          <a:prstGeom prst="rect">
            <a:avLst/>
          </a:prstGeom>
        </p:spPr>
      </p:pic>
      <p:grpSp>
        <p:nvGrpSpPr>
          <p:cNvPr id="30" name="Grupo 29"/>
          <p:cNvGrpSpPr/>
          <p:nvPr/>
        </p:nvGrpSpPr>
        <p:grpSpPr>
          <a:xfrm>
            <a:off x="56270" y="5534495"/>
            <a:ext cx="4636784" cy="1338338"/>
            <a:chOff x="56270" y="5534495"/>
            <a:chExt cx="4636784" cy="1338338"/>
          </a:xfrm>
        </p:grpSpPr>
        <p:sp>
          <p:nvSpPr>
            <p:cNvPr id="31" name="Rectángulo 30"/>
            <p:cNvSpPr/>
            <p:nvPr/>
          </p:nvSpPr>
          <p:spPr>
            <a:xfrm>
              <a:off x="2702423" y="5534495"/>
              <a:ext cx="1990631"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cada pestaña para ver el contenido.</a:t>
              </a:r>
              <a:endParaRPr lang="es-MX" sz="1200" i="1" dirty="0">
                <a:solidFill>
                  <a:schemeClr val="tx1"/>
                </a:solidFill>
              </a:endParaRPr>
            </a:p>
          </p:txBody>
        </p:sp>
        <p:pic>
          <p:nvPicPr>
            <p:cNvPr id="32" name="Imagen 31"/>
            <p:cNvPicPr>
              <a:picLocks noChangeAspect="1"/>
            </p:cNvPicPr>
            <p:nvPr/>
          </p:nvPicPr>
          <p:blipFill rotWithShape="1">
            <a:blip r:embed="rId3"/>
            <a:srcRect r="88420" b="17592"/>
            <a:stretch/>
          </p:blipFill>
          <p:spPr>
            <a:xfrm rot="5400000">
              <a:off x="1859605" y="4068473"/>
              <a:ext cx="1001025" cy="4607695"/>
            </a:xfrm>
            <a:prstGeom prst="rect">
              <a:avLst/>
            </a:prstGeom>
          </p:spPr>
        </p:pic>
        <p:sp>
          <p:nvSpPr>
            <p:cNvPr id="34" name="Rectángulo 33"/>
            <p:cNvSpPr/>
            <p:nvPr/>
          </p:nvSpPr>
          <p:spPr>
            <a:xfrm>
              <a:off x="921031" y="5967650"/>
              <a:ext cx="947264" cy="430887"/>
            </a:xfrm>
            <a:prstGeom prst="rect">
              <a:avLst/>
            </a:prstGeom>
          </p:spPr>
          <p:txBody>
            <a:bodyPr wrap="square">
              <a:spAutoFit/>
            </a:bodyPr>
            <a:lstStyle/>
            <a:p>
              <a:pPr algn="ctr"/>
              <a:r>
                <a:rPr lang="es-MX" sz="1100" b="1" dirty="0"/>
                <a:t>Principios de </a:t>
              </a:r>
            </a:p>
            <a:p>
              <a:pPr algn="ctr"/>
              <a:r>
                <a:rPr lang="es-MX" sz="1100" b="1" dirty="0"/>
                <a:t>la holística</a:t>
              </a:r>
            </a:p>
          </p:txBody>
        </p:sp>
        <p:sp>
          <p:nvSpPr>
            <p:cNvPr id="35" name="Rectángulo 34"/>
            <p:cNvSpPr/>
            <p:nvPr/>
          </p:nvSpPr>
          <p:spPr>
            <a:xfrm>
              <a:off x="1795265" y="5967649"/>
              <a:ext cx="947264" cy="430887"/>
            </a:xfrm>
            <a:prstGeom prst="rect">
              <a:avLst/>
            </a:prstGeom>
          </p:spPr>
          <p:txBody>
            <a:bodyPr wrap="square">
              <a:spAutoFit/>
            </a:bodyPr>
            <a:lstStyle/>
            <a:p>
              <a:pPr algn="ctr"/>
              <a:r>
                <a:rPr lang="es-MX" sz="1100" b="1" dirty="0" smtClean="0"/>
                <a:t>Modelo</a:t>
              </a:r>
              <a:endParaRPr lang="es-MX" sz="1100" b="1" dirty="0"/>
            </a:p>
            <a:p>
              <a:pPr algn="ctr"/>
              <a:r>
                <a:rPr lang="es-MX" sz="1100" b="1" dirty="0"/>
                <a:t> integrador</a:t>
              </a:r>
            </a:p>
          </p:txBody>
        </p:sp>
        <p:sp>
          <p:nvSpPr>
            <p:cNvPr id="36" name="Rectángulo 35"/>
            <p:cNvSpPr/>
            <p:nvPr/>
          </p:nvSpPr>
          <p:spPr>
            <a:xfrm>
              <a:off x="2517076" y="5999511"/>
              <a:ext cx="1305449" cy="430887"/>
            </a:xfrm>
            <a:prstGeom prst="rect">
              <a:avLst/>
            </a:prstGeom>
          </p:spPr>
          <p:txBody>
            <a:bodyPr wrap="square">
              <a:spAutoFit/>
            </a:bodyPr>
            <a:lstStyle/>
            <a:p>
              <a:pPr algn="ctr"/>
              <a:r>
                <a:rPr lang="es-MX" sz="1100" b="1" dirty="0" smtClean="0"/>
                <a:t>El concepto</a:t>
              </a:r>
              <a:endParaRPr lang="es-MX" sz="1100" b="1" dirty="0"/>
            </a:p>
            <a:p>
              <a:pPr algn="ctr"/>
              <a:r>
                <a:rPr lang="es-MX" sz="1100" b="1" dirty="0"/>
                <a:t> </a:t>
              </a:r>
              <a:r>
                <a:rPr lang="es-MX" sz="1100" b="1" dirty="0" smtClean="0"/>
                <a:t>integrador de inv.</a:t>
              </a:r>
              <a:endParaRPr lang="es-MX" sz="1100" b="1" dirty="0"/>
            </a:p>
          </p:txBody>
        </p:sp>
        <p:sp>
          <p:nvSpPr>
            <p:cNvPr id="37" name="Rectángulo 36"/>
            <p:cNvSpPr/>
            <p:nvPr/>
          </p:nvSpPr>
          <p:spPr>
            <a:xfrm>
              <a:off x="3371881" y="6084149"/>
              <a:ext cx="1305449" cy="261610"/>
            </a:xfrm>
            <a:prstGeom prst="rect">
              <a:avLst/>
            </a:prstGeom>
          </p:spPr>
          <p:txBody>
            <a:bodyPr wrap="square">
              <a:spAutoFit/>
            </a:bodyPr>
            <a:lstStyle/>
            <a:p>
              <a:pPr algn="ctr"/>
              <a:r>
                <a:rPr lang="es-MX" sz="1100" b="1" dirty="0" smtClean="0">
                  <a:solidFill>
                    <a:schemeClr val="bg1"/>
                  </a:solidFill>
                </a:rPr>
                <a:t>Reto</a:t>
              </a:r>
              <a:endParaRPr lang="es-MX" sz="1100" b="1" dirty="0">
                <a:solidFill>
                  <a:schemeClr val="bg1"/>
                </a:solidFill>
              </a:endParaRPr>
            </a:p>
          </p:txBody>
        </p:sp>
      </p:grpSp>
      <p:sp>
        <p:nvSpPr>
          <p:cNvPr id="23" name="Rectángulo redondeado 22"/>
          <p:cNvSpPr/>
          <p:nvPr/>
        </p:nvSpPr>
        <p:spPr>
          <a:xfrm>
            <a:off x="113829" y="1932838"/>
            <a:ext cx="9473556" cy="344875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la holística como modelo integrador en la investigación.</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a:solidFill>
            <a:srgbClr val="FFFFFF">
              <a:alpha val="60000"/>
            </a:srgbClr>
          </a:solid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MX" sz="1100" dirty="0">
                <a:solidFill>
                  <a:schemeClr val="dk1"/>
                </a:solidFill>
              </a:rPr>
              <a:t>Identificador de imagen</a:t>
            </a:r>
            <a:r>
              <a:rPr lang="es-MX" sz="1100" dirty="0" smtClean="0">
                <a:solidFill>
                  <a:schemeClr val="dk1"/>
                </a:solidFill>
              </a:rPr>
              <a:t>: </a:t>
            </a:r>
            <a:r>
              <a:rPr lang="es-MX" sz="1100" dirty="0"/>
              <a:t>40060058</a:t>
            </a:r>
            <a:endParaRPr lang="es-CO" sz="1100" dirty="0">
              <a:solidFill>
                <a:schemeClr val="dk1"/>
              </a:solidFill>
            </a:endParaRPr>
          </a:p>
          <a:p>
            <a:pPr>
              <a:spcBef>
                <a:spcPts val="0"/>
              </a:spcBef>
            </a:pPr>
            <a:r>
              <a:rPr lang="es-CO" sz="1100" dirty="0">
                <a:solidFill>
                  <a:schemeClr val="dk1"/>
                </a:solidFill>
              </a:rPr>
              <a:t>Fuente: https://es.123rf.com</a:t>
            </a:r>
            <a:br>
              <a:rPr lang="es-CO" sz="1100" dirty="0">
                <a:solidFill>
                  <a:schemeClr val="dk1"/>
                </a:solidFill>
              </a:rPr>
            </a:br>
            <a:endParaRPr lang="es-CO" sz="1100" dirty="0">
              <a:solidFill>
                <a:schemeClr val="dk1"/>
              </a:solidFill>
            </a:endParaRPr>
          </a:p>
          <a:p>
            <a:pPr>
              <a:spcBef>
                <a:spcPts val="0"/>
              </a:spcBef>
            </a:pPr>
            <a:endParaRPr lang="es-MX" sz="1100" dirty="0">
              <a:solidFill>
                <a:schemeClr val="dk1"/>
              </a:solidFill>
            </a:endParaRPr>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2" name="Rectángulo 1"/>
          <p:cNvSpPr/>
          <p:nvPr/>
        </p:nvSpPr>
        <p:spPr>
          <a:xfrm>
            <a:off x="418313" y="2456234"/>
            <a:ext cx="5870285" cy="2677656"/>
          </a:xfrm>
          <a:prstGeom prst="rect">
            <a:avLst/>
          </a:prstGeom>
        </p:spPr>
        <p:txBody>
          <a:bodyPr wrap="square">
            <a:spAutoFit/>
          </a:bodyPr>
          <a:lstStyle/>
          <a:p>
            <a:r>
              <a:rPr lang="es-MX" sz="1400" dirty="0" smtClean="0">
                <a:solidFill>
                  <a:srgbClr val="000000"/>
                </a:solidFill>
                <a:latin typeface="Calibri" panose="020F0502020204030204" pitchFamily="34" charset="0"/>
                <a:ea typeface="MS PGothic" panose="020B0600070205080204" pitchFamily="34" charset="-128"/>
              </a:rPr>
              <a:t>A </a:t>
            </a:r>
            <a:r>
              <a:rPr lang="es-MX" sz="1400" dirty="0">
                <a:solidFill>
                  <a:srgbClr val="000000"/>
                </a:solidFill>
                <a:latin typeface="Calibri" panose="020F0502020204030204" pitchFamily="34" charset="0"/>
                <a:ea typeface="MS PGothic" panose="020B0600070205080204" pitchFamily="34" charset="-128"/>
              </a:rPr>
              <a:t>partir de esta situación, </a:t>
            </a:r>
            <a:r>
              <a:rPr lang="es-MX" sz="1400" dirty="0" smtClean="0">
                <a:solidFill>
                  <a:srgbClr val="000000"/>
                </a:solidFill>
                <a:latin typeface="Calibri" panose="020F0502020204030204" pitchFamily="34" charset="0"/>
                <a:ea typeface="MS PGothic" panose="020B0600070205080204" pitchFamily="34" charset="-128"/>
              </a:rPr>
              <a:t>fue necesaria la </a:t>
            </a:r>
            <a:r>
              <a:rPr lang="es-MX" sz="1400" dirty="0">
                <a:solidFill>
                  <a:srgbClr val="000000"/>
                </a:solidFill>
                <a:latin typeface="Calibri" panose="020F0502020204030204" pitchFamily="34" charset="0"/>
                <a:ea typeface="MS PGothic" panose="020B0600070205080204" pitchFamily="34" charset="-128"/>
              </a:rPr>
              <a:t>creación de una propuesta </a:t>
            </a:r>
            <a:r>
              <a:rPr lang="es-MX" sz="1400" dirty="0" smtClean="0">
                <a:solidFill>
                  <a:srgbClr val="000000"/>
                </a:solidFill>
                <a:latin typeface="Calibri" panose="020F0502020204030204" pitchFamily="34" charset="0"/>
                <a:ea typeface="MS PGothic" panose="020B0600070205080204" pitchFamily="34" charset="-128"/>
              </a:rPr>
              <a:t>integradora: </a:t>
            </a:r>
            <a:r>
              <a:rPr lang="es-MX" sz="1400" b="1" dirty="0" smtClean="0">
                <a:solidFill>
                  <a:srgbClr val="000000"/>
                </a:solidFill>
                <a:latin typeface="Calibri" panose="020F0502020204030204" pitchFamily="34" charset="0"/>
                <a:ea typeface="MS PGothic" panose="020B0600070205080204" pitchFamily="34" charset="-128"/>
              </a:rPr>
              <a:t>un </a:t>
            </a:r>
            <a:r>
              <a:rPr lang="es-MX" sz="1400" b="1" dirty="0">
                <a:solidFill>
                  <a:srgbClr val="000000"/>
                </a:solidFill>
                <a:latin typeface="Calibri" panose="020F0502020204030204" pitchFamily="34" charset="0"/>
                <a:ea typeface="MS PGothic" panose="020B0600070205080204" pitchFamily="34" charset="-128"/>
              </a:rPr>
              <a:t>modelo del proceso investigativo </a:t>
            </a:r>
            <a:r>
              <a:rPr lang="es-MX" sz="1400" dirty="0" smtClean="0">
                <a:solidFill>
                  <a:srgbClr val="000000"/>
                </a:solidFill>
                <a:latin typeface="Calibri" panose="020F0502020204030204" pitchFamily="34" charset="0"/>
                <a:ea typeface="MS PGothic" panose="020B0600070205080204" pitchFamily="34" charset="-128"/>
              </a:rPr>
              <a:t>que:</a:t>
            </a:r>
          </a:p>
          <a:p>
            <a:endParaRPr lang="es-MX" sz="1400" dirty="0" smtClean="0">
              <a:solidFill>
                <a:srgbClr val="000000"/>
              </a:solidFill>
              <a:latin typeface="Calibri" panose="020F0502020204030204" pitchFamily="34" charset="0"/>
              <a:ea typeface="MS PGothic" panose="020B0600070205080204" pitchFamily="34" charset="-128"/>
            </a:endParaRPr>
          </a:p>
          <a:p>
            <a:pPr marL="285750" indent="-285750">
              <a:buFontTx/>
              <a:buChar char="-"/>
            </a:pPr>
            <a:r>
              <a:rPr lang="es-MX" sz="1400" dirty="0" smtClean="0">
                <a:solidFill>
                  <a:srgbClr val="000000"/>
                </a:solidFill>
                <a:latin typeface="Calibri" panose="020F0502020204030204" pitchFamily="34" charset="0"/>
                <a:ea typeface="MS PGothic" panose="020B0600070205080204" pitchFamily="34" charset="-128"/>
              </a:rPr>
              <a:t>R</a:t>
            </a:r>
            <a:r>
              <a:rPr lang="es-MX" sz="1400" b="1" dirty="0" smtClean="0">
                <a:solidFill>
                  <a:srgbClr val="000000"/>
                </a:solidFill>
                <a:latin typeface="Calibri" panose="020F0502020204030204" pitchFamily="34" charset="0"/>
                <a:ea typeface="MS PGothic" panose="020B0600070205080204" pitchFamily="34" charset="-128"/>
              </a:rPr>
              <a:t>ecogiera </a:t>
            </a:r>
            <a:r>
              <a:rPr lang="es-MX" sz="1400" b="1" dirty="0">
                <a:solidFill>
                  <a:srgbClr val="000000"/>
                </a:solidFill>
                <a:latin typeface="Calibri" panose="020F0502020204030204" pitchFamily="34" charset="0"/>
                <a:ea typeface="MS PGothic" panose="020B0600070205080204" pitchFamily="34" charset="-128"/>
              </a:rPr>
              <a:t>los aportes </a:t>
            </a:r>
            <a:r>
              <a:rPr lang="es-MX" sz="1400" dirty="0">
                <a:solidFill>
                  <a:srgbClr val="000000"/>
                </a:solidFill>
                <a:latin typeface="Calibri" panose="020F0502020204030204" pitchFamily="34" charset="0"/>
                <a:ea typeface="MS PGothic" panose="020B0600070205080204" pitchFamily="34" charset="-128"/>
              </a:rPr>
              <a:t>de los diferentes modelos </a:t>
            </a:r>
            <a:r>
              <a:rPr lang="es-MX" sz="1400" dirty="0" smtClean="0">
                <a:solidFill>
                  <a:srgbClr val="000000"/>
                </a:solidFill>
                <a:latin typeface="Calibri" panose="020F0502020204030204" pitchFamily="34" charset="0"/>
                <a:ea typeface="MS PGothic" panose="020B0600070205080204" pitchFamily="34" charset="-128"/>
              </a:rPr>
              <a:t>epistémicos</a:t>
            </a:r>
            <a:endParaRPr lang="es-MX" sz="1400" dirty="0">
              <a:solidFill>
                <a:srgbClr val="000000"/>
              </a:solidFill>
              <a:latin typeface="Calibri" panose="020F0502020204030204" pitchFamily="34" charset="0"/>
              <a:ea typeface="MS PGothic" panose="020B0600070205080204" pitchFamily="34" charset="-128"/>
            </a:endParaRPr>
          </a:p>
          <a:p>
            <a:pPr marL="285750" indent="-285750">
              <a:buFontTx/>
              <a:buChar char="-"/>
            </a:pPr>
            <a:r>
              <a:rPr lang="es-MX" sz="1400" b="1" dirty="0" smtClean="0">
                <a:solidFill>
                  <a:srgbClr val="000000"/>
                </a:solidFill>
                <a:latin typeface="Calibri" panose="020F0502020204030204" pitchFamily="34" charset="0"/>
                <a:ea typeface="MS PGothic" panose="020B0600070205080204" pitchFamily="34" charset="-128"/>
              </a:rPr>
              <a:t>Abriera </a:t>
            </a:r>
            <a:r>
              <a:rPr lang="es-MX" sz="1400" b="1" dirty="0">
                <a:solidFill>
                  <a:srgbClr val="000000"/>
                </a:solidFill>
                <a:latin typeface="Calibri" panose="020F0502020204030204" pitchFamily="34" charset="0"/>
                <a:ea typeface="MS PGothic" panose="020B0600070205080204" pitchFamily="34" charset="-128"/>
              </a:rPr>
              <a:t>el panorama </a:t>
            </a:r>
            <a:r>
              <a:rPr lang="es-MX" sz="1400" dirty="0">
                <a:solidFill>
                  <a:srgbClr val="000000"/>
                </a:solidFill>
                <a:latin typeface="Calibri" panose="020F0502020204030204" pitchFamily="34" charset="0"/>
                <a:ea typeface="MS PGothic" panose="020B0600070205080204" pitchFamily="34" charset="-128"/>
              </a:rPr>
              <a:t>en cuanto a las posibilidades de aplicación de procedimientos, de variedad de resultados y de tipos de </a:t>
            </a:r>
            <a:r>
              <a:rPr lang="es-MX" sz="1400" dirty="0" smtClean="0">
                <a:solidFill>
                  <a:srgbClr val="000000"/>
                </a:solidFill>
                <a:latin typeface="Calibri" panose="020F0502020204030204" pitchFamily="34" charset="0"/>
                <a:ea typeface="MS PGothic" panose="020B0600070205080204" pitchFamily="34" charset="-128"/>
              </a:rPr>
              <a:t>investigación</a:t>
            </a:r>
          </a:p>
          <a:p>
            <a:pPr marL="285750" indent="-285750">
              <a:buFontTx/>
              <a:buChar char="-"/>
            </a:pPr>
            <a:r>
              <a:rPr lang="es-MX" sz="1400" b="1" dirty="0">
                <a:solidFill>
                  <a:srgbClr val="000000"/>
                </a:solidFill>
                <a:latin typeface="Calibri" panose="020F0502020204030204" pitchFamily="34" charset="0"/>
                <a:ea typeface="MS PGothic" panose="020B0600070205080204" pitchFamily="34" charset="-128"/>
              </a:rPr>
              <a:t>F</a:t>
            </a:r>
            <a:r>
              <a:rPr lang="es-MX" sz="1400" b="1" dirty="0" smtClean="0">
                <a:solidFill>
                  <a:srgbClr val="000000"/>
                </a:solidFill>
                <a:latin typeface="Calibri" panose="020F0502020204030204" pitchFamily="34" charset="0"/>
                <a:ea typeface="MS PGothic" panose="020B0600070205080204" pitchFamily="34" charset="-128"/>
              </a:rPr>
              <a:t>uese </a:t>
            </a:r>
            <a:r>
              <a:rPr lang="es-MX" sz="1400" b="1" dirty="0">
                <a:solidFill>
                  <a:srgbClr val="000000"/>
                </a:solidFill>
                <a:latin typeface="Calibri" panose="020F0502020204030204" pitchFamily="34" charset="0"/>
                <a:ea typeface="MS PGothic" panose="020B0600070205080204" pitchFamily="34" charset="-128"/>
              </a:rPr>
              <a:t>aplicable </a:t>
            </a:r>
            <a:r>
              <a:rPr lang="es-MX" sz="1400" dirty="0">
                <a:solidFill>
                  <a:srgbClr val="000000"/>
                </a:solidFill>
                <a:latin typeface="Calibri" panose="020F0502020204030204" pitchFamily="34" charset="0"/>
                <a:ea typeface="MS PGothic" panose="020B0600070205080204" pitchFamily="34" charset="-128"/>
              </a:rPr>
              <a:t>tanto a las ciencias sociales como a las ciencias naturales.</a:t>
            </a:r>
            <a:endParaRPr lang="es-419" sz="1400" dirty="0">
              <a:solidFill>
                <a:srgbClr val="000000"/>
              </a:solidFill>
              <a:latin typeface="Calibri" panose="020F0502020204030204" pitchFamily="34" charset="0"/>
              <a:ea typeface="MS PGothic" panose="020B0600070205080204" pitchFamily="34" charset="-128"/>
            </a:endParaRPr>
          </a:p>
          <a:p>
            <a:endParaRPr lang="es-419" sz="1400" dirty="0" smtClean="0"/>
          </a:p>
          <a:p>
            <a:r>
              <a:rPr lang="es-MX" sz="1400" dirty="0"/>
              <a:t>En otras palabras, generar un modelo en el cual se pudiera apreciar la “enteridad” del proceso investigativo (</a:t>
            </a:r>
            <a:r>
              <a:rPr lang="es-MX" sz="1400" i="1" dirty="0"/>
              <a:t>holos</a:t>
            </a:r>
            <a:r>
              <a:rPr lang="es-MX" sz="1400" dirty="0"/>
              <a:t> significa entero, completo, íntegro).</a:t>
            </a:r>
          </a:p>
          <a:p>
            <a:endParaRPr lang="es-MX" sz="1400" dirty="0"/>
          </a:p>
        </p:txBody>
      </p:sp>
      <p:sp>
        <p:nvSpPr>
          <p:cNvPr id="24" name="Cheurón 23"/>
          <p:cNvSpPr/>
          <p:nvPr/>
        </p:nvSpPr>
        <p:spPr>
          <a:xfrm>
            <a:off x="9359839" y="3269694"/>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5" name="Cheurón 24"/>
          <p:cNvSpPr/>
          <p:nvPr/>
        </p:nvSpPr>
        <p:spPr>
          <a:xfrm flipH="1">
            <a:off x="190439" y="3269694"/>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6" name="Rectángulo 25"/>
          <p:cNvSpPr/>
          <p:nvPr/>
        </p:nvSpPr>
        <p:spPr>
          <a:xfrm>
            <a:off x="-41331" y="1239135"/>
            <a:ext cx="3819255" cy="525272"/>
          </a:xfrm>
          <a:prstGeom prst="rect">
            <a:avLst/>
          </a:prstGeom>
          <a:solidFill>
            <a:srgbClr val="F2F2F2">
              <a:alpha val="27843"/>
            </a:srgbClr>
          </a:solidFill>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t>La definición integradora de ciencia</a:t>
            </a:r>
            <a:endParaRPr lang="es-MX" sz="1100" b="1" dirty="0">
              <a:solidFill>
                <a:prstClr val="black"/>
              </a:solidFill>
            </a:endParaRPr>
          </a:p>
          <a:p>
            <a:pPr lvl="0">
              <a:lnSpc>
                <a:spcPct val="90000"/>
              </a:lnSpc>
              <a:spcBef>
                <a:spcPts val="1000"/>
              </a:spcBef>
            </a:pPr>
            <a:r>
              <a:rPr lang="es-419" sz="1100" b="1" dirty="0" smtClean="0">
                <a:solidFill>
                  <a:srgbClr val="C00000"/>
                </a:solidFill>
              </a:rPr>
              <a:t>Subtema</a:t>
            </a:r>
            <a:r>
              <a:rPr lang="es-419" sz="1100" b="1" dirty="0">
                <a:solidFill>
                  <a:prstClr val="white">
                    <a:lumMod val="50000"/>
                  </a:prstClr>
                </a:solidFill>
              </a:rPr>
              <a:t>: </a:t>
            </a:r>
            <a:r>
              <a:rPr lang="es-CO" sz="1100" b="1" dirty="0" smtClean="0">
                <a:solidFill>
                  <a:prstClr val="black"/>
                </a:solidFill>
              </a:rPr>
              <a:t>La comprensión holística en la ciencia</a:t>
            </a:r>
            <a:endParaRPr lang="es-MX" sz="1100" b="1" dirty="0">
              <a:solidFill>
                <a:prstClr val="black"/>
              </a:solidFill>
            </a:endParaRPr>
          </a:p>
        </p:txBody>
      </p:sp>
      <p:pic>
        <p:nvPicPr>
          <p:cNvPr id="20482" name="Picture 2" descr="https://previews.123rf.com/images/gajus/gajus1505/gajus150500058/40060058-Concepto-de-trabajo-en-equipo-utilizando-piezas-de-rompecabezas-blancos-bien-coordinado-por-tres-man-Foto-de-archiv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69593" y="2474621"/>
            <a:ext cx="2678057" cy="1786058"/>
          </a:xfrm>
          <a:prstGeom prst="rect">
            <a:avLst/>
          </a:prstGeom>
          <a:noFill/>
          <a:extLst>
            <a:ext uri="{909E8E84-426E-40DD-AFC4-6F175D3DCCD1}">
              <a14:hiddenFill xmlns:a14="http://schemas.microsoft.com/office/drawing/2010/main">
                <a:solidFill>
                  <a:srgbClr val="FFFFFF"/>
                </a:solidFill>
              </a14:hiddenFill>
            </a:ext>
          </a:extLst>
        </p:spPr>
      </p:pic>
      <p:sp>
        <p:nvSpPr>
          <p:cNvPr id="28" name="Elipse 27"/>
          <p:cNvSpPr/>
          <p:nvPr/>
        </p:nvSpPr>
        <p:spPr>
          <a:xfrm>
            <a:off x="44706" y="525048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2</a:t>
            </a:r>
            <a:endParaRPr lang="es-CO" sz="1200" dirty="0">
              <a:solidFill>
                <a:schemeClr val="bg1"/>
              </a:solidFill>
            </a:endParaRPr>
          </a:p>
        </p:txBody>
      </p:sp>
      <p:sp>
        <p:nvSpPr>
          <p:cNvPr id="29"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a:t>
            </a:r>
            <a:r>
              <a:rPr lang="es-419" sz="1100" dirty="0"/>
              <a:t>botón  de avance muestra el  siguiente interno.</a:t>
            </a:r>
          </a:p>
          <a:p>
            <a:r>
              <a:rPr lang="es-419" sz="1100" dirty="0"/>
              <a:t>N° de internos: </a:t>
            </a:r>
            <a:r>
              <a:rPr lang="es-419" sz="1100" dirty="0" smtClean="0"/>
              <a:t>3</a:t>
            </a:r>
          </a:p>
          <a:p>
            <a:endParaRPr lang="es-419" sz="1100" dirty="0"/>
          </a:p>
          <a:p>
            <a:endParaRPr lang="es-MX" sz="1100" dirty="0"/>
          </a:p>
          <a:p>
            <a:endParaRPr lang="es-419" sz="1100" dirty="0"/>
          </a:p>
        </p:txBody>
      </p:sp>
      <p:sp>
        <p:nvSpPr>
          <p:cNvPr id="38" name="Rectángulo 37"/>
          <p:cNvSpPr/>
          <p:nvPr/>
        </p:nvSpPr>
        <p:spPr>
          <a:xfrm>
            <a:off x="113829" y="5976129"/>
            <a:ext cx="847514" cy="338554"/>
          </a:xfrm>
          <a:prstGeom prst="rect">
            <a:avLst/>
          </a:prstGeom>
          <a:solidFill>
            <a:srgbClr val="C00000"/>
          </a:solidFill>
        </p:spPr>
        <p:txBody>
          <a:bodyPr wrap="square" lIns="0" tIns="0" rIns="0" bIns="0">
            <a:spAutoFit/>
          </a:bodyPr>
          <a:lstStyle/>
          <a:p>
            <a:pPr algn="ctr"/>
            <a:r>
              <a:rPr lang="es-MX" sz="1100" b="1" dirty="0" smtClean="0">
                <a:solidFill>
                  <a:schemeClr val="bg1"/>
                </a:solidFill>
              </a:rPr>
              <a:t>Comprensión </a:t>
            </a:r>
            <a:endParaRPr lang="es-MX" sz="1100" b="1" dirty="0">
              <a:solidFill>
                <a:schemeClr val="bg1"/>
              </a:solidFill>
            </a:endParaRPr>
          </a:p>
          <a:p>
            <a:pPr algn="ctr"/>
            <a:r>
              <a:rPr lang="es-MX" sz="1100" b="1" dirty="0" smtClean="0">
                <a:solidFill>
                  <a:schemeClr val="bg1"/>
                </a:solidFill>
              </a:rPr>
              <a:t>holística</a:t>
            </a:r>
            <a:endParaRPr lang="es-MX" sz="1100" b="1" dirty="0">
              <a:solidFill>
                <a:schemeClr val="bg1"/>
              </a:solidFill>
            </a:endParaRPr>
          </a:p>
        </p:txBody>
      </p:sp>
    </p:spTree>
    <p:extLst>
      <p:ext uri="{BB962C8B-B14F-4D97-AF65-F5344CB8AC3E}">
        <p14:creationId xmlns:p14="http://schemas.microsoft.com/office/powerpoint/2010/main" val="36676975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n 27"/>
          <p:cNvPicPr>
            <a:picLocks noChangeAspect="1"/>
          </p:cNvPicPr>
          <p:nvPr/>
        </p:nvPicPr>
        <p:blipFill rotWithShape="1">
          <a:blip r:embed="rId2"/>
          <a:srcRect b="8366"/>
          <a:stretch/>
        </p:blipFill>
        <p:spPr>
          <a:xfrm>
            <a:off x="44706" y="1289730"/>
            <a:ext cx="9569407" cy="5568270"/>
          </a:xfrm>
          <a:prstGeom prst="rect">
            <a:avLst/>
          </a:prstGeom>
        </p:spPr>
      </p:pic>
      <p:grpSp>
        <p:nvGrpSpPr>
          <p:cNvPr id="34" name="Grupo 33"/>
          <p:cNvGrpSpPr/>
          <p:nvPr/>
        </p:nvGrpSpPr>
        <p:grpSpPr>
          <a:xfrm>
            <a:off x="56270" y="5534495"/>
            <a:ext cx="4636784" cy="1338338"/>
            <a:chOff x="56270" y="5534495"/>
            <a:chExt cx="4636784" cy="1338338"/>
          </a:xfrm>
        </p:grpSpPr>
        <p:sp>
          <p:nvSpPr>
            <p:cNvPr id="35" name="Rectángulo 34"/>
            <p:cNvSpPr/>
            <p:nvPr/>
          </p:nvSpPr>
          <p:spPr>
            <a:xfrm>
              <a:off x="2702423" y="5534495"/>
              <a:ext cx="1990631"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cada pestaña para ver el contenido.</a:t>
              </a:r>
              <a:endParaRPr lang="es-MX" sz="1200" i="1" dirty="0">
                <a:solidFill>
                  <a:schemeClr val="tx1"/>
                </a:solidFill>
              </a:endParaRPr>
            </a:p>
          </p:txBody>
        </p:sp>
        <p:pic>
          <p:nvPicPr>
            <p:cNvPr id="36" name="Imagen 35"/>
            <p:cNvPicPr>
              <a:picLocks noChangeAspect="1"/>
            </p:cNvPicPr>
            <p:nvPr/>
          </p:nvPicPr>
          <p:blipFill rotWithShape="1">
            <a:blip r:embed="rId3"/>
            <a:srcRect r="88420" b="17592"/>
            <a:stretch/>
          </p:blipFill>
          <p:spPr>
            <a:xfrm rot="5400000">
              <a:off x="1859605" y="4068473"/>
              <a:ext cx="1001025" cy="4607695"/>
            </a:xfrm>
            <a:prstGeom prst="rect">
              <a:avLst/>
            </a:prstGeom>
          </p:spPr>
        </p:pic>
        <p:sp>
          <p:nvSpPr>
            <p:cNvPr id="38" name="Rectángulo 37"/>
            <p:cNvSpPr/>
            <p:nvPr/>
          </p:nvSpPr>
          <p:spPr>
            <a:xfrm>
              <a:off x="921031" y="5967650"/>
              <a:ext cx="947264" cy="430887"/>
            </a:xfrm>
            <a:prstGeom prst="rect">
              <a:avLst/>
            </a:prstGeom>
          </p:spPr>
          <p:txBody>
            <a:bodyPr wrap="square">
              <a:spAutoFit/>
            </a:bodyPr>
            <a:lstStyle/>
            <a:p>
              <a:pPr algn="ctr"/>
              <a:r>
                <a:rPr lang="es-MX" sz="1100" b="1" dirty="0"/>
                <a:t>Principios de </a:t>
              </a:r>
            </a:p>
            <a:p>
              <a:pPr algn="ctr"/>
              <a:r>
                <a:rPr lang="es-MX" sz="1100" b="1" dirty="0"/>
                <a:t>la holística</a:t>
              </a:r>
            </a:p>
          </p:txBody>
        </p:sp>
        <p:sp>
          <p:nvSpPr>
            <p:cNvPr id="39" name="Rectángulo 38"/>
            <p:cNvSpPr/>
            <p:nvPr/>
          </p:nvSpPr>
          <p:spPr>
            <a:xfrm>
              <a:off x="1795265" y="5967649"/>
              <a:ext cx="947264" cy="430887"/>
            </a:xfrm>
            <a:prstGeom prst="rect">
              <a:avLst/>
            </a:prstGeom>
          </p:spPr>
          <p:txBody>
            <a:bodyPr wrap="square">
              <a:spAutoFit/>
            </a:bodyPr>
            <a:lstStyle/>
            <a:p>
              <a:pPr algn="ctr"/>
              <a:r>
                <a:rPr lang="es-MX" sz="1100" b="1" dirty="0" smtClean="0"/>
                <a:t>Modelo</a:t>
              </a:r>
              <a:endParaRPr lang="es-MX" sz="1100" b="1" dirty="0"/>
            </a:p>
            <a:p>
              <a:pPr algn="ctr"/>
              <a:r>
                <a:rPr lang="es-MX" sz="1100" b="1" dirty="0"/>
                <a:t> integrador</a:t>
              </a:r>
            </a:p>
          </p:txBody>
        </p:sp>
        <p:sp>
          <p:nvSpPr>
            <p:cNvPr id="40" name="Rectángulo 39"/>
            <p:cNvSpPr/>
            <p:nvPr/>
          </p:nvSpPr>
          <p:spPr>
            <a:xfrm>
              <a:off x="2517076" y="5999511"/>
              <a:ext cx="1305449" cy="430887"/>
            </a:xfrm>
            <a:prstGeom prst="rect">
              <a:avLst/>
            </a:prstGeom>
          </p:spPr>
          <p:txBody>
            <a:bodyPr wrap="square">
              <a:spAutoFit/>
            </a:bodyPr>
            <a:lstStyle/>
            <a:p>
              <a:pPr algn="ctr"/>
              <a:r>
                <a:rPr lang="es-MX" sz="1100" b="1" dirty="0" smtClean="0"/>
                <a:t>El concepto</a:t>
              </a:r>
              <a:endParaRPr lang="es-MX" sz="1100" b="1" dirty="0"/>
            </a:p>
            <a:p>
              <a:pPr algn="ctr"/>
              <a:r>
                <a:rPr lang="es-MX" sz="1100" b="1" dirty="0"/>
                <a:t> </a:t>
              </a:r>
              <a:r>
                <a:rPr lang="es-MX" sz="1100" b="1" dirty="0" smtClean="0"/>
                <a:t>integrador de inv.</a:t>
              </a:r>
              <a:endParaRPr lang="es-MX" sz="1100" b="1" dirty="0"/>
            </a:p>
          </p:txBody>
        </p:sp>
        <p:sp>
          <p:nvSpPr>
            <p:cNvPr id="41" name="Rectángulo 40"/>
            <p:cNvSpPr/>
            <p:nvPr/>
          </p:nvSpPr>
          <p:spPr>
            <a:xfrm>
              <a:off x="3371881" y="6084149"/>
              <a:ext cx="1305449" cy="261610"/>
            </a:xfrm>
            <a:prstGeom prst="rect">
              <a:avLst/>
            </a:prstGeom>
          </p:spPr>
          <p:txBody>
            <a:bodyPr wrap="square">
              <a:spAutoFit/>
            </a:bodyPr>
            <a:lstStyle/>
            <a:p>
              <a:pPr algn="ctr"/>
              <a:r>
                <a:rPr lang="es-MX" sz="1100" b="1" dirty="0" smtClean="0">
                  <a:solidFill>
                    <a:schemeClr val="bg1"/>
                  </a:solidFill>
                </a:rPr>
                <a:t>Reto</a:t>
              </a:r>
              <a:endParaRPr lang="es-MX" sz="1100" b="1" dirty="0">
                <a:solidFill>
                  <a:schemeClr val="bg1"/>
                </a:solidFill>
              </a:endParaRPr>
            </a:p>
          </p:txBody>
        </p:sp>
      </p:grpSp>
      <p:sp>
        <p:nvSpPr>
          <p:cNvPr id="27" name="Rectángulo redondeado 26"/>
          <p:cNvSpPr/>
          <p:nvPr/>
        </p:nvSpPr>
        <p:spPr>
          <a:xfrm>
            <a:off x="113829" y="1932838"/>
            <a:ext cx="9473556" cy="344875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la holística como modelo integrador en la investigación.</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a:solidFill>
            <a:srgbClr val="FFFFFF">
              <a:alpha val="60000"/>
            </a:srgbClr>
          </a:solid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CO" sz="1100" dirty="0" smtClean="0">
                <a:solidFill>
                  <a:schemeClr val="dk1"/>
                </a:solidFill>
              </a:rPr>
              <a:t>Elaborar un esquema gráfico.</a:t>
            </a:r>
            <a:endParaRPr lang="es-CO" sz="1100" dirty="0">
              <a:solidFill>
                <a:schemeClr val="dk1"/>
              </a:solidFill>
            </a:endParaRPr>
          </a:p>
          <a:p>
            <a:pPr>
              <a:spcBef>
                <a:spcPts val="0"/>
              </a:spcBef>
            </a:pPr>
            <a:endParaRPr lang="es-MX" sz="1100" dirty="0">
              <a:solidFill>
                <a:schemeClr val="dk1"/>
              </a:solidFill>
            </a:endParaRPr>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29" name="Cheurón 28"/>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30" name="Rectángulo 29"/>
          <p:cNvSpPr/>
          <p:nvPr/>
        </p:nvSpPr>
        <p:spPr>
          <a:xfrm>
            <a:off x="-41331" y="1239135"/>
            <a:ext cx="3819255" cy="525272"/>
          </a:xfrm>
          <a:prstGeom prst="rect">
            <a:avLst/>
          </a:prstGeom>
          <a:solidFill>
            <a:srgbClr val="F2F2F2">
              <a:alpha val="27843"/>
            </a:srgbClr>
          </a:solidFill>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t>La definición integradora de ciencia</a:t>
            </a:r>
            <a:endParaRPr lang="es-MX" sz="1100" b="1" dirty="0">
              <a:solidFill>
                <a:prstClr val="black"/>
              </a:solidFill>
            </a:endParaRPr>
          </a:p>
          <a:p>
            <a:pPr lvl="0">
              <a:lnSpc>
                <a:spcPct val="90000"/>
              </a:lnSpc>
              <a:spcBef>
                <a:spcPts val="1000"/>
              </a:spcBef>
            </a:pPr>
            <a:r>
              <a:rPr lang="es-419" sz="1100" b="1" dirty="0" smtClean="0">
                <a:solidFill>
                  <a:srgbClr val="C00000"/>
                </a:solidFill>
              </a:rPr>
              <a:t>Subtema</a:t>
            </a:r>
            <a:r>
              <a:rPr lang="es-419" sz="1100" b="1" dirty="0">
                <a:solidFill>
                  <a:prstClr val="white">
                    <a:lumMod val="50000"/>
                  </a:prstClr>
                </a:solidFill>
              </a:rPr>
              <a:t>: </a:t>
            </a:r>
            <a:r>
              <a:rPr lang="es-CO" sz="1100" b="1" dirty="0" smtClean="0">
                <a:solidFill>
                  <a:prstClr val="black"/>
                </a:solidFill>
              </a:rPr>
              <a:t>La comprensión holística en la ciencia</a:t>
            </a:r>
            <a:endParaRPr lang="es-MX" sz="1100" b="1" dirty="0">
              <a:solidFill>
                <a:prstClr val="black"/>
              </a:solidFill>
            </a:endParaRPr>
          </a:p>
        </p:txBody>
      </p:sp>
      <p:pic>
        <p:nvPicPr>
          <p:cNvPr id="18" name="Imagen 17"/>
          <p:cNvPicPr>
            <a:picLocks noChangeAspect="1"/>
          </p:cNvPicPr>
          <p:nvPr/>
        </p:nvPicPr>
        <p:blipFill>
          <a:blip r:embed="rId4"/>
          <a:stretch>
            <a:fillRect/>
          </a:stretch>
        </p:blipFill>
        <p:spPr>
          <a:xfrm>
            <a:off x="8505409" y="4750550"/>
            <a:ext cx="505376" cy="527349"/>
          </a:xfrm>
          <a:prstGeom prst="rect">
            <a:avLst/>
          </a:prstGeom>
        </p:spPr>
      </p:pic>
      <p:sp>
        <p:nvSpPr>
          <p:cNvPr id="19" name="CuadroTexto 18"/>
          <p:cNvSpPr txBox="1"/>
          <p:nvPr/>
        </p:nvSpPr>
        <p:spPr>
          <a:xfrm>
            <a:off x="7974534" y="5122920"/>
            <a:ext cx="1639135" cy="276999"/>
          </a:xfrm>
          <a:prstGeom prst="rect">
            <a:avLst/>
          </a:prstGeom>
          <a:noFill/>
        </p:spPr>
        <p:txBody>
          <a:bodyPr wrap="square" rtlCol="0">
            <a:spAutoFit/>
          </a:bodyPr>
          <a:lstStyle/>
          <a:p>
            <a:pPr algn="ctr"/>
            <a:r>
              <a:rPr lang="es-CO" sz="1200" b="1" dirty="0" smtClean="0"/>
              <a:t>Ideas clave</a:t>
            </a:r>
            <a:endParaRPr lang="es-CO" sz="1200" b="1" dirty="0"/>
          </a:p>
        </p:txBody>
      </p:sp>
      <p:sp>
        <p:nvSpPr>
          <p:cNvPr id="31" name="Elipse 30"/>
          <p:cNvSpPr/>
          <p:nvPr/>
        </p:nvSpPr>
        <p:spPr>
          <a:xfrm>
            <a:off x="44706" y="525048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3</a:t>
            </a:r>
            <a:endParaRPr lang="es-CO" sz="1200" dirty="0">
              <a:solidFill>
                <a:schemeClr val="bg1"/>
              </a:solidFill>
            </a:endParaRPr>
          </a:p>
        </p:txBody>
      </p:sp>
      <p:sp>
        <p:nvSpPr>
          <p:cNvPr id="32"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a:t>El botón  de regreso muestra la pantalla anterior.</a:t>
            </a:r>
          </a:p>
          <a:p>
            <a:r>
              <a:rPr lang="es-419" sz="1100" dirty="0" smtClean="0"/>
              <a:t>N</a:t>
            </a:r>
            <a:r>
              <a:rPr lang="es-419" sz="1100" dirty="0"/>
              <a:t>° de internos: </a:t>
            </a:r>
            <a:r>
              <a:rPr lang="es-419" sz="1100" dirty="0" smtClean="0"/>
              <a:t>3</a:t>
            </a:r>
          </a:p>
          <a:p>
            <a:r>
              <a:rPr lang="es-419" sz="1100" dirty="0" smtClean="0"/>
              <a:t>El usuario debe hacer clic en el botón  “Ideas clave” para ver la información en popup</a:t>
            </a:r>
          </a:p>
          <a:p>
            <a:endParaRPr lang="es-419" sz="1100" dirty="0"/>
          </a:p>
          <a:p>
            <a:endParaRPr lang="es-MX" sz="1100" dirty="0"/>
          </a:p>
          <a:p>
            <a:endParaRPr lang="es-419" sz="1100" dirty="0"/>
          </a:p>
        </p:txBody>
      </p:sp>
      <p:sp>
        <p:nvSpPr>
          <p:cNvPr id="33" name="Rectángulo 32"/>
          <p:cNvSpPr/>
          <p:nvPr/>
        </p:nvSpPr>
        <p:spPr>
          <a:xfrm>
            <a:off x="7666210" y="4192342"/>
            <a:ext cx="1810669"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el ícono para ver la información.</a:t>
            </a:r>
            <a:endParaRPr lang="es-MX" sz="1200" i="1" dirty="0">
              <a:solidFill>
                <a:schemeClr val="tx1"/>
              </a:solidFill>
            </a:endParaRPr>
          </a:p>
        </p:txBody>
      </p:sp>
      <p:sp>
        <p:nvSpPr>
          <p:cNvPr id="42" name="Rectángulo 41"/>
          <p:cNvSpPr/>
          <p:nvPr/>
        </p:nvSpPr>
        <p:spPr>
          <a:xfrm>
            <a:off x="113829" y="5976129"/>
            <a:ext cx="847514" cy="338554"/>
          </a:xfrm>
          <a:prstGeom prst="rect">
            <a:avLst/>
          </a:prstGeom>
          <a:solidFill>
            <a:srgbClr val="C00000"/>
          </a:solidFill>
        </p:spPr>
        <p:txBody>
          <a:bodyPr wrap="square" lIns="0" tIns="0" rIns="0" bIns="0">
            <a:spAutoFit/>
          </a:bodyPr>
          <a:lstStyle/>
          <a:p>
            <a:pPr algn="ctr"/>
            <a:r>
              <a:rPr lang="es-MX" sz="1100" b="1" dirty="0" smtClean="0">
                <a:solidFill>
                  <a:schemeClr val="bg1"/>
                </a:solidFill>
              </a:rPr>
              <a:t>Comprensión </a:t>
            </a:r>
            <a:endParaRPr lang="es-MX" sz="1100" b="1" dirty="0">
              <a:solidFill>
                <a:schemeClr val="bg1"/>
              </a:solidFill>
            </a:endParaRPr>
          </a:p>
          <a:p>
            <a:pPr algn="ctr"/>
            <a:r>
              <a:rPr lang="es-MX" sz="1100" b="1" dirty="0" smtClean="0">
                <a:solidFill>
                  <a:schemeClr val="bg1"/>
                </a:solidFill>
              </a:rPr>
              <a:t>holística</a:t>
            </a:r>
            <a:endParaRPr lang="es-MX" sz="1100" b="1" dirty="0">
              <a:solidFill>
                <a:schemeClr val="bg1"/>
              </a:solidFill>
            </a:endParaRPr>
          </a:p>
        </p:txBody>
      </p:sp>
      <p:sp>
        <p:nvSpPr>
          <p:cNvPr id="13" name="Rectángulo 12"/>
          <p:cNvSpPr/>
          <p:nvPr/>
        </p:nvSpPr>
        <p:spPr>
          <a:xfrm>
            <a:off x="302358" y="2148245"/>
            <a:ext cx="3410764" cy="523220"/>
          </a:xfrm>
          <a:prstGeom prst="rect">
            <a:avLst/>
          </a:prstGeom>
        </p:spPr>
        <p:txBody>
          <a:bodyPr wrap="square">
            <a:spAutoFit/>
          </a:bodyPr>
          <a:lstStyle/>
          <a:p>
            <a:pPr lvl="0"/>
            <a:r>
              <a:rPr lang="es-419" sz="1400" dirty="0">
                <a:solidFill>
                  <a:srgbClr val="000000"/>
                </a:solidFill>
                <a:latin typeface="Calibri" panose="020F0502020204030204" pitchFamily="34" charset="0"/>
                <a:ea typeface="MS PGothic" panose="020B0600070205080204" pitchFamily="34" charset="-128"/>
              </a:rPr>
              <a:t>Surge entonces </a:t>
            </a:r>
            <a:r>
              <a:rPr lang="es-419" sz="1400" b="1" dirty="0">
                <a:solidFill>
                  <a:srgbClr val="000000"/>
                </a:solidFill>
                <a:latin typeface="Calibri" panose="020F0502020204030204" pitchFamily="34" charset="0"/>
                <a:ea typeface="MS PGothic" panose="020B0600070205080204" pitchFamily="34" charset="-128"/>
              </a:rPr>
              <a:t>l</a:t>
            </a:r>
            <a:r>
              <a:rPr lang="es-CO" sz="1400" b="1" dirty="0"/>
              <a:t>a comprensión holística de la investigación </a:t>
            </a:r>
            <a:r>
              <a:rPr lang="es-CO" sz="1400" dirty="0" smtClean="0"/>
              <a:t>como</a:t>
            </a:r>
            <a:endParaRPr lang="es-MX" sz="1400" dirty="0"/>
          </a:p>
        </p:txBody>
      </p:sp>
      <p:grpSp>
        <p:nvGrpSpPr>
          <p:cNvPr id="43" name="Grupo 42"/>
          <p:cNvGrpSpPr/>
          <p:nvPr/>
        </p:nvGrpSpPr>
        <p:grpSpPr>
          <a:xfrm>
            <a:off x="551636" y="3634518"/>
            <a:ext cx="1417440" cy="375505"/>
            <a:chOff x="604086" y="721"/>
            <a:chExt cx="3194564" cy="375505"/>
          </a:xfrm>
        </p:grpSpPr>
        <p:sp>
          <p:nvSpPr>
            <p:cNvPr id="44" name="Rectángulo redondeado 43"/>
            <p:cNvSpPr/>
            <p:nvPr/>
          </p:nvSpPr>
          <p:spPr>
            <a:xfrm>
              <a:off x="604086" y="721"/>
              <a:ext cx="3194564" cy="37550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Rectángulo 44"/>
            <p:cNvSpPr/>
            <p:nvPr/>
          </p:nvSpPr>
          <p:spPr>
            <a:xfrm>
              <a:off x="615084" y="11719"/>
              <a:ext cx="3172568" cy="3535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s-CO" sz="1400" kern="1200" dirty="0" smtClean="0"/>
                <a:t>Una propuesta que…</a:t>
              </a:r>
              <a:endParaRPr lang="es-MX" sz="1400" kern="1200" dirty="0"/>
            </a:p>
          </p:txBody>
        </p:sp>
      </p:grpSp>
      <p:grpSp>
        <p:nvGrpSpPr>
          <p:cNvPr id="47" name="Grupo 46"/>
          <p:cNvGrpSpPr/>
          <p:nvPr/>
        </p:nvGrpSpPr>
        <p:grpSpPr>
          <a:xfrm>
            <a:off x="3719121" y="2310099"/>
            <a:ext cx="3630342" cy="1254154"/>
            <a:chOff x="1242999" y="1383248"/>
            <a:chExt cx="2555651" cy="1254154"/>
          </a:xfrm>
        </p:grpSpPr>
        <p:sp>
          <p:nvSpPr>
            <p:cNvPr id="48" name="Rectángulo redondeado 47"/>
            <p:cNvSpPr/>
            <p:nvPr/>
          </p:nvSpPr>
          <p:spPr>
            <a:xfrm>
              <a:off x="1242999" y="1383248"/>
              <a:ext cx="2555651" cy="1254154"/>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9" name="Rectángulo 48"/>
            <p:cNvSpPr/>
            <p:nvPr/>
          </p:nvSpPr>
          <p:spPr>
            <a:xfrm>
              <a:off x="1279732" y="1419981"/>
              <a:ext cx="2482185" cy="118068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defTabSz="466725">
                <a:lnSpc>
                  <a:spcPct val="90000"/>
                </a:lnSpc>
                <a:spcBef>
                  <a:spcPct val="0"/>
                </a:spcBef>
                <a:spcAft>
                  <a:spcPct val="35000"/>
                </a:spcAft>
              </a:pPr>
              <a:r>
                <a:rPr lang="es-CO" sz="1050" kern="1200" dirty="0" smtClean="0"/>
                <a:t>Global</a:t>
              </a:r>
            </a:p>
            <a:p>
              <a:pPr lvl="0" defTabSz="466725">
                <a:lnSpc>
                  <a:spcPct val="90000"/>
                </a:lnSpc>
                <a:spcBef>
                  <a:spcPct val="0"/>
                </a:spcBef>
                <a:spcAft>
                  <a:spcPct val="35000"/>
                </a:spcAft>
              </a:pPr>
              <a:r>
                <a:rPr lang="es-CO" sz="1050" kern="1200" dirty="0" smtClean="0"/>
                <a:t>Evolutivo </a:t>
              </a:r>
            </a:p>
            <a:p>
              <a:pPr lvl="0" defTabSz="466725">
                <a:lnSpc>
                  <a:spcPct val="90000"/>
                </a:lnSpc>
                <a:spcBef>
                  <a:spcPct val="0"/>
                </a:spcBef>
                <a:spcAft>
                  <a:spcPct val="35000"/>
                </a:spcAft>
              </a:pPr>
              <a:r>
                <a:rPr lang="es-CO" sz="1050" kern="1200" dirty="0" smtClean="0"/>
                <a:t>Integrador</a:t>
              </a:r>
            </a:p>
            <a:p>
              <a:pPr lvl="0" defTabSz="466725">
                <a:lnSpc>
                  <a:spcPct val="90000"/>
                </a:lnSpc>
                <a:spcBef>
                  <a:spcPct val="0"/>
                </a:spcBef>
                <a:spcAft>
                  <a:spcPct val="35000"/>
                </a:spcAft>
              </a:pPr>
              <a:r>
                <a:rPr lang="es-CO" sz="1050" kern="1200" dirty="0" smtClean="0"/>
                <a:t>Concatenado </a:t>
              </a:r>
            </a:p>
            <a:p>
              <a:pPr lvl="0" defTabSz="466725">
                <a:lnSpc>
                  <a:spcPct val="90000"/>
                </a:lnSpc>
                <a:spcBef>
                  <a:spcPct val="0"/>
                </a:spcBef>
                <a:spcAft>
                  <a:spcPct val="35000"/>
                </a:spcAft>
              </a:pPr>
              <a:r>
                <a:rPr lang="es-CO" sz="1050" kern="1200" dirty="0" smtClean="0"/>
                <a:t>Organizado</a:t>
              </a:r>
              <a:endParaRPr lang="es-MX" sz="1050" kern="1200" dirty="0"/>
            </a:p>
          </p:txBody>
        </p:sp>
      </p:grpSp>
      <p:grpSp>
        <p:nvGrpSpPr>
          <p:cNvPr id="58" name="Grupo 57"/>
          <p:cNvGrpSpPr/>
          <p:nvPr/>
        </p:nvGrpSpPr>
        <p:grpSpPr>
          <a:xfrm>
            <a:off x="3753732" y="3835760"/>
            <a:ext cx="3657300" cy="1536578"/>
            <a:chOff x="1242999" y="1383248"/>
            <a:chExt cx="2555651" cy="1254154"/>
          </a:xfrm>
        </p:grpSpPr>
        <p:sp>
          <p:nvSpPr>
            <p:cNvPr id="59" name="Rectángulo redondeado 58"/>
            <p:cNvSpPr/>
            <p:nvPr/>
          </p:nvSpPr>
          <p:spPr>
            <a:xfrm>
              <a:off x="1242999" y="1383248"/>
              <a:ext cx="2555651" cy="1254154"/>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0" name="Rectángulo 59"/>
            <p:cNvSpPr/>
            <p:nvPr/>
          </p:nvSpPr>
          <p:spPr>
            <a:xfrm>
              <a:off x="1279732" y="1419981"/>
              <a:ext cx="2482185" cy="118068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defTabSz="466725">
                <a:lnSpc>
                  <a:spcPct val="90000"/>
                </a:lnSpc>
                <a:spcBef>
                  <a:spcPct val="0"/>
                </a:spcBef>
                <a:spcAft>
                  <a:spcPct val="35000"/>
                </a:spcAft>
              </a:pPr>
              <a:r>
                <a:rPr lang="es-MX" sz="1050" dirty="0"/>
                <a:t>La invención </a:t>
              </a:r>
            </a:p>
            <a:p>
              <a:pPr lvl="0" defTabSz="466725">
                <a:lnSpc>
                  <a:spcPct val="90000"/>
                </a:lnSpc>
                <a:spcBef>
                  <a:spcPct val="0"/>
                </a:spcBef>
                <a:spcAft>
                  <a:spcPct val="35000"/>
                </a:spcAft>
              </a:pPr>
              <a:r>
                <a:rPr lang="es-MX" sz="1050" dirty="0"/>
                <a:t>La formulación de propuestas novedosas</a:t>
              </a:r>
            </a:p>
            <a:p>
              <a:pPr lvl="0" defTabSz="466725">
                <a:lnSpc>
                  <a:spcPct val="90000"/>
                </a:lnSpc>
                <a:spcBef>
                  <a:spcPct val="0"/>
                </a:spcBef>
                <a:spcAft>
                  <a:spcPct val="35000"/>
                </a:spcAft>
              </a:pPr>
              <a:r>
                <a:rPr lang="es-MX" sz="1050" dirty="0"/>
                <a:t>La descripción y la clasificación</a:t>
              </a:r>
            </a:p>
            <a:p>
              <a:pPr lvl="0" defTabSz="466725">
                <a:lnSpc>
                  <a:spcPct val="90000"/>
                </a:lnSpc>
                <a:spcBef>
                  <a:spcPct val="0"/>
                </a:spcBef>
                <a:spcAft>
                  <a:spcPct val="35000"/>
                </a:spcAft>
              </a:pPr>
              <a:r>
                <a:rPr lang="es-MX" sz="1050" dirty="0"/>
                <a:t>La creación de teorías y modelos </a:t>
              </a:r>
            </a:p>
            <a:p>
              <a:pPr lvl="0" defTabSz="466725">
                <a:lnSpc>
                  <a:spcPct val="90000"/>
                </a:lnSpc>
                <a:spcBef>
                  <a:spcPct val="0"/>
                </a:spcBef>
                <a:spcAft>
                  <a:spcPct val="35000"/>
                </a:spcAft>
              </a:pPr>
              <a:r>
                <a:rPr lang="es-MX" sz="1050" dirty="0"/>
                <a:t>La indagación acerca del futuro</a:t>
              </a:r>
            </a:p>
            <a:p>
              <a:pPr lvl="0" defTabSz="466725">
                <a:lnSpc>
                  <a:spcPct val="90000"/>
                </a:lnSpc>
                <a:spcBef>
                  <a:spcPct val="0"/>
                </a:spcBef>
                <a:spcAft>
                  <a:spcPct val="35000"/>
                </a:spcAft>
              </a:pPr>
              <a:r>
                <a:rPr lang="es-MX" sz="1050" dirty="0"/>
                <a:t>La aplicación práctica de soluciones</a:t>
              </a:r>
            </a:p>
            <a:p>
              <a:pPr lvl="0" defTabSz="466725">
                <a:lnSpc>
                  <a:spcPct val="90000"/>
                </a:lnSpc>
                <a:spcBef>
                  <a:spcPct val="0"/>
                </a:spcBef>
                <a:spcAft>
                  <a:spcPct val="35000"/>
                </a:spcAft>
              </a:pPr>
              <a:r>
                <a:rPr lang="es-MX" sz="1050" dirty="0"/>
                <a:t>La evaluación de proyectos, programas y acciones sociales</a:t>
              </a:r>
            </a:p>
          </p:txBody>
        </p:sp>
      </p:grpSp>
      <p:cxnSp>
        <p:nvCxnSpPr>
          <p:cNvPr id="62" name="Conector recto de flecha 61"/>
          <p:cNvCxnSpPr>
            <a:endCxn id="48" idx="1"/>
          </p:cNvCxnSpPr>
          <p:nvPr/>
        </p:nvCxnSpPr>
        <p:spPr>
          <a:xfrm flipV="1">
            <a:off x="1964196" y="2937176"/>
            <a:ext cx="1754925" cy="885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Elipse 15"/>
          <p:cNvSpPr/>
          <p:nvPr/>
        </p:nvSpPr>
        <p:spPr>
          <a:xfrm>
            <a:off x="2413098" y="2742271"/>
            <a:ext cx="1080000" cy="1080000"/>
          </a:xfrm>
          <a:prstGeom prst="ellipse">
            <a:avLst/>
          </a:prstGeom>
          <a:solidFill>
            <a:srgbClr val="FFFFFF"/>
          </a:solidFill>
        </p:spPr>
        <p:txBody>
          <a:bodyPr wrap="square" lIns="0" tIns="0" rIns="0" bIns="0" anchor="ctr">
            <a:spAutoFit/>
          </a:bodyPr>
          <a:lstStyle/>
          <a:p>
            <a:pPr algn="ctr"/>
            <a:r>
              <a:rPr lang="es-CO" sz="1050" dirty="0" smtClean="0"/>
              <a:t>Presenta </a:t>
            </a:r>
            <a:r>
              <a:rPr lang="es-CO" sz="1050" dirty="0"/>
              <a:t>la investigación como un proceso:</a:t>
            </a:r>
            <a:endParaRPr lang="es-MX" sz="1050" dirty="0"/>
          </a:p>
        </p:txBody>
      </p:sp>
      <p:cxnSp>
        <p:nvCxnSpPr>
          <p:cNvPr id="63" name="Conector recto de flecha 62"/>
          <p:cNvCxnSpPr>
            <a:stCxn id="44" idx="3"/>
            <a:endCxn id="59" idx="1"/>
          </p:cNvCxnSpPr>
          <p:nvPr/>
        </p:nvCxnSpPr>
        <p:spPr>
          <a:xfrm>
            <a:off x="1969076" y="3822271"/>
            <a:ext cx="1784656" cy="781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Elipse 60"/>
          <p:cNvSpPr/>
          <p:nvPr/>
        </p:nvSpPr>
        <p:spPr>
          <a:xfrm>
            <a:off x="2418554" y="3934225"/>
            <a:ext cx="1080000" cy="1080000"/>
          </a:xfrm>
          <a:prstGeom prst="ellipse">
            <a:avLst/>
          </a:prstGeom>
          <a:solidFill>
            <a:srgbClr val="FFFFFF"/>
          </a:solidFill>
        </p:spPr>
        <p:txBody>
          <a:bodyPr wrap="square" lIns="0" tIns="0" rIns="0" bIns="0" anchor="ctr">
            <a:noAutofit/>
          </a:bodyPr>
          <a:lstStyle/>
          <a:p>
            <a:pPr algn="ctr"/>
            <a:r>
              <a:rPr lang="es-CO" sz="1050" dirty="0" smtClean="0"/>
              <a:t>Permite</a:t>
            </a:r>
            <a:endParaRPr lang="es-419" sz="1050" dirty="0">
              <a:solidFill>
                <a:srgbClr val="000000"/>
              </a:solidFill>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37257466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redondeado 26"/>
          <p:cNvSpPr/>
          <p:nvPr/>
        </p:nvSpPr>
        <p:spPr>
          <a:xfrm>
            <a:off x="113829" y="1932838"/>
            <a:ext cx="9473556" cy="344875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la holística como modelo integrador en la investigación.</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a:solidFill>
            <a:srgbClr val="FFFFFF">
              <a:alpha val="60000"/>
            </a:srgbClr>
          </a:solid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CO" sz="1100" dirty="0" smtClean="0">
                <a:solidFill>
                  <a:schemeClr val="dk1"/>
                </a:solidFill>
              </a:rPr>
              <a:t>Elaborar un esquema gráfico.</a:t>
            </a:r>
            <a:endParaRPr lang="es-CO" sz="1100" dirty="0">
              <a:solidFill>
                <a:schemeClr val="dk1"/>
              </a:solidFill>
            </a:endParaRPr>
          </a:p>
          <a:p>
            <a:pPr>
              <a:spcBef>
                <a:spcPts val="0"/>
              </a:spcBef>
            </a:pPr>
            <a:endParaRPr lang="es-MX" sz="1100" dirty="0">
              <a:solidFill>
                <a:schemeClr val="dk1"/>
              </a:solidFill>
            </a:endParaRPr>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29" name="Cheurón 28"/>
          <p:cNvSpPr/>
          <p:nvPr/>
        </p:nvSpPr>
        <p:spPr>
          <a:xfrm flipH="1">
            <a:off x="1904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30" name="Rectángulo 29"/>
          <p:cNvSpPr/>
          <p:nvPr/>
        </p:nvSpPr>
        <p:spPr>
          <a:xfrm>
            <a:off x="-41331" y="1239135"/>
            <a:ext cx="3819255" cy="525272"/>
          </a:xfrm>
          <a:prstGeom prst="rect">
            <a:avLst/>
          </a:prstGeom>
          <a:solidFill>
            <a:srgbClr val="F2F2F2">
              <a:alpha val="27843"/>
            </a:srgbClr>
          </a:solidFill>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t>La definición integradora de ciencia</a:t>
            </a:r>
            <a:endParaRPr lang="es-MX" sz="1100" b="1" dirty="0">
              <a:solidFill>
                <a:prstClr val="black"/>
              </a:solidFill>
            </a:endParaRPr>
          </a:p>
          <a:p>
            <a:pPr lvl="0">
              <a:lnSpc>
                <a:spcPct val="90000"/>
              </a:lnSpc>
              <a:spcBef>
                <a:spcPts val="1000"/>
              </a:spcBef>
            </a:pPr>
            <a:r>
              <a:rPr lang="es-419" sz="1100" b="1" dirty="0" smtClean="0">
                <a:solidFill>
                  <a:srgbClr val="C00000"/>
                </a:solidFill>
              </a:rPr>
              <a:t>Subtema</a:t>
            </a:r>
            <a:r>
              <a:rPr lang="es-419" sz="1100" b="1" dirty="0">
                <a:solidFill>
                  <a:prstClr val="white">
                    <a:lumMod val="50000"/>
                  </a:prstClr>
                </a:solidFill>
              </a:rPr>
              <a:t>: </a:t>
            </a:r>
            <a:r>
              <a:rPr lang="es-CO" sz="1100" b="1" dirty="0" smtClean="0">
                <a:solidFill>
                  <a:prstClr val="black"/>
                </a:solidFill>
              </a:rPr>
              <a:t>La comprensión holística en la ciencia</a:t>
            </a:r>
            <a:endParaRPr lang="es-MX" sz="1100" b="1" dirty="0">
              <a:solidFill>
                <a:prstClr val="black"/>
              </a:solidFill>
            </a:endParaRPr>
          </a:p>
        </p:txBody>
      </p:sp>
      <p:pic>
        <p:nvPicPr>
          <p:cNvPr id="18" name="Imagen 17"/>
          <p:cNvPicPr>
            <a:picLocks noChangeAspect="1"/>
          </p:cNvPicPr>
          <p:nvPr/>
        </p:nvPicPr>
        <p:blipFill>
          <a:blip r:embed="rId2"/>
          <a:stretch>
            <a:fillRect/>
          </a:stretch>
        </p:blipFill>
        <p:spPr>
          <a:xfrm>
            <a:off x="8505409" y="4750550"/>
            <a:ext cx="505376" cy="527349"/>
          </a:xfrm>
          <a:prstGeom prst="rect">
            <a:avLst/>
          </a:prstGeom>
        </p:spPr>
      </p:pic>
      <p:sp>
        <p:nvSpPr>
          <p:cNvPr id="19" name="CuadroTexto 18"/>
          <p:cNvSpPr txBox="1"/>
          <p:nvPr/>
        </p:nvSpPr>
        <p:spPr>
          <a:xfrm>
            <a:off x="7974534" y="5122920"/>
            <a:ext cx="1639135" cy="276999"/>
          </a:xfrm>
          <a:prstGeom prst="rect">
            <a:avLst/>
          </a:prstGeom>
          <a:noFill/>
        </p:spPr>
        <p:txBody>
          <a:bodyPr wrap="square" rtlCol="0">
            <a:spAutoFit/>
          </a:bodyPr>
          <a:lstStyle/>
          <a:p>
            <a:pPr algn="ctr"/>
            <a:r>
              <a:rPr lang="es-CO" sz="1200" b="1" dirty="0" smtClean="0"/>
              <a:t>Ideas clave</a:t>
            </a:r>
            <a:endParaRPr lang="es-CO" sz="1200" b="1" dirty="0"/>
          </a:p>
        </p:txBody>
      </p:sp>
      <p:sp>
        <p:nvSpPr>
          <p:cNvPr id="31" name="Elipse 30"/>
          <p:cNvSpPr/>
          <p:nvPr/>
        </p:nvSpPr>
        <p:spPr>
          <a:xfrm>
            <a:off x="44706" y="525048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3</a:t>
            </a:r>
            <a:endParaRPr lang="es-CO" sz="1200" dirty="0">
              <a:solidFill>
                <a:schemeClr val="bg1"/>
              </a:solidFill>
            </a:endParaRPr>
          </a:p>
        </p:txBody>
      </p:sp>
      <p:sp>
        <p:nvSpPr>
          <p:cNvPr id="33" name="Rectángulo 32"/>
          <p:cNvSpPr/>
          <p:nvPr/>
        </p:nvSpPr>
        <p:spPr>
          <a:xfrm>
            <a:off x="7666210" y="4192342"/>
            <a:ext cx="1810669"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el ícono para ver la información.</a:t>
            </a:r>
            <a:endParaRPr lang="es-MX" sz="1200" i="1" dirty="0">
              <a:solidFill>
                <a:schemeClr val="tx1"/>
              </a:solidFill>
            </a:endParaRPr>
          </a:p>
        </p:txBody>
      </p:sp>
      <p:sp>
        <p:nvSpPr>
          <p:cNvPr id="13" name="Rectángulo 12"/>
          <p:cNvSpPr/>
          <p:nvPr/>
        </p:nvSpPr>
        <p:spPr>
          <a:xfrm>
            <a:off x="302358" y="2148245"/>
            <a:ext cx="3410764" cy="523220"/>
          </a:xfrm>
          <a:prstGeom prst="rect">
            <a:avLst/>
          </a:prstGeom>
        </p:spPr>
        <p:txBody>
          <a:bodyPr wrap="square">
            <a:spAutoFit/>
          </a:bodyPr>
          <a:lstStyle/>
          <a:p>
            <a:pPr lvl="0"/>
            <a:r>
              <a:rPr lang="es-419" sz="1400" dirty="0">
                <a:solidFill>
                  <a:srgbClr val="000000"/>
                </a:solidFill>
                <a:latin typeface="Calibri" panose="020F0502020204030204" pitchFamily="34" charset="0"/>
                <a:ea typeface="MS PGothic" panose="020B0600070205080204" pitchFamily="34" charset="-128"/>
              </a:rPr>
              <a:t>Surge entonces </a:t>
            </a:r>
            <a:r>
              <a:rPr lang="es-419" sz="1400" b="1" dirty="0">
                <a:solidFill>
                  <a:srgbClr val="000000"/>
                </a:solidFill>
                <a:latin typeface="Calibri" panose="020F0502020204030204" pitchFamily="34" charset="0"/>
                <a:ea typeface="MS PGothic" panose="020B0600070205080204" pitchFamily="34" charset="-128"/>
              </a:rPr>
              <a:t>l</a:t>
            </a:r>
            <a:r>
              <a:rPr lang="es-CO" sz="1400" b="1" dirty="0"/>
              <a:t>a comprensión holística de la investigación </a:t>
            </a:r>
            <a:r>
              <a:rPr lang="es-CO" sz="1400" dirty="0" smtClean="0"/>
              <a:t>como</a:t>
            </a:r>
            <a:endParaRPr lang="es-MX" sz="1400" dirty="0"/>
          </a:p>
        </p:txBody>
      </p:sp>
      <p:grpSp>
        <p:nvGrpSpPr>
          <p:cNvPr id="43" name="Grupo 42"/>
          <p:cNvGrpSpPr/>
          <p:nvPr/>
        </p:nvGrpSpPr>
        <p:grpSpPr>
          <a:xfrm>
            <a:off x="551636" y="3634518"/>
            <a:ext cx="1417440" cy="375505"/>
            <a:chOff x="604086" y="721"/>
            <a:chExt cx="3194564" cy="375505"/>
          </a:xfrm>
        </p:grpSpPr>
        <p:sp>
          <p:nvSpPr>
            <p:cNvPr id="44" name="Rectángulo redondeado 43"/>
            <p:cNvSpPr/>
            <p:nvPr/>
          </p:nvSpPr>
          <p:spPr>
            <a:xfrm>
              <a:off x="604086" y="721"/>
              <a:ext cx="3194564" cy="37550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Rectángulo 44"/>
            <p:cNvSpPr/>
            <p:nvPr/>
          </p:nvSpPr>
          <p:spPr>
            <a:xfrm>
              <a:off x="615084" y="11719"/>
              <a:ext cx="3172568" cy="3535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s-CO" sz="1400" kern="1200" dirty="0" smtClean="0"/>
                <a:t>Una propuesta que…</a:t>
              </a:r>
              <a:endParaRPr lang="es-MX" sz="1400" kern="1200" dirty="0"/>
            </a:p>
          </p:txBody>
        </p:sp>
      </p:grpSp>
      <p:grpSp>
        <p:nvGrpSpPr>
          <p:cNvPr id="47" name="Grupo 46"/>
          <p:cNvGrpSpPr/>
          <p:nvPr/>
        </p:nvGrpSpPr>
        <p:grpSpPr>
          <a:xfrm>
            <a:off x="3719121" y="2310099"/>
            <a:ext cx="3630342" cy="1254154"/>
            <a:chOff x="1242999" y="1383248"/>
            <a:chExt cx="2555651" cy="1254154"/>
          </a:xfrm>
        </p:grpSpPr>
        <p:sp>
          <p:nvSpPr>
            <p:cNvPr id="48" name="Rectángulo redondeado 47"/>
            <p:cNvSpPr/>
            <p:nvPr/>
          </p:nvSpPr>
          <p:spPr>
            <a:xfrm>
              <a:off x="1242999" y="1383248"/>
              <a:ext cx="2555651" cy="1254154"/>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9" name="Rectángulo 48"/>
            <p:cNvSpPr/>
            <p:nvPr/>
          </p:nvSpPr>
          <p:spPr>
            <a:xfrm>
              <a:off x="1279732" y="1419981"/>
              <a:ext cx="2482185" cy="118068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defTabSz="466725">
                <a:lnSpc>
                  <a:spcPct val="90000"/>
                </a:lnSpc>
                <a:spcBef>
                  <a:spcPct val="0"/>
                </a:spcBef>
                <a:spcAft>
                  <a:spcPct val="35000"/>
                </a:spcAft>
              </a:pPr>
              <a:r>
                <a:rPr lang="es-CO" sz="1050" kern="1200" dirty="0" smtClean="0"/>
                <a:t>Global</a:t>
              </a:r>
            </a:p>
            <a:p>
              <a:pPr lvl="0" defTabSz="466725">
                <a:lnSpc>
                  <a:spcPct val="90000"/>
                </a:lnSpc>
                <a:spcBef>
                  <a:spcPct val="0"/>
                </a:spcBef>
                <a:spcAft>
                  <a:spcPct val="35000"/>
                </a:spcAft>
              </a:pPr>
              <a:r>
                <a:rPr lang="es-CO" sz="1050" kern="1200" dirty="0" smtClean="0"/>
                <a:t>Evolutivo </a:t>
              </a:r>
            </a:p>
            <a:p>
              <a:pPr lvl="0" defTabSz="466725">
                <a:lnSpc>
                  <a:spcPct val="90000"/>
                </a:lnSpc>
                <a:spcBef>
                  <a:spcPct val="0"/>
                </a:spcBef>
                <a:spcAft>
                  <a:spcPct val="35000"/>
                </a:spcAft>
              </a:pPr>
              <a:r>
                <a:rPr lang="es-CO" sz="1050" kern="1200" dirty="0" smtClean="0"/>
                <a:t>Integrador</a:t>
              </a:r>
            </a:p>
            <a:p>
              <a:pPr lvl="0" defTabSz="466725">
                <a:lnSpc>
                  <a:spcPct val="90000"/>
                </a:lnSpc>
                <a:spcBef>
                  <a:spcPct val="0"/>
                </a:spcBef>
                <a:spcAft>
                  <a:spcPct val="35000"/>
                </a:spcAft>
              </a:pPr>
              <a:r>
                <a:rPr lang="es-CO" sz="1050" kern="1200" dirty="0" smtClean="0"/>
                <a:t>Concatenado </a:t>
              </a:r>
            </a:p>
            <a:p>
              <a:pPr lvl="0" defTabSz="466725">
                <a:lnSpc>
                  <a:spcPct val="90000"/>
                </a:lnSpc>
                <a:spcBef>
                  <a:spcPct val="0"/>
                </a:spcBef>
                <a:spcAft>
                  <a:spcPct val="35000"/>
                </a:spcAft>
              </a:pPr>
              <a:r>
                <a:rPr lang="es-CO" sz="1050" kern="1200" dirty="0" smtClean="0"/>
                <a:t>Organizado</a:t>
              </a:r>
              <a:endParaRPr lang="es-MX" sz="1050" kern="1200" dirty="0"/>
            </a:p>
          </p:txBody>
        </p:sp>
      </p:grpSp>
      <p:grpSp>
        <p:nvGrpSpPr>
          <p:cNvPr id="58" name="Grupo 57"/>
          <p:cNvGrpSpPr/>
          <p:nvPr/>
        </p:nvGrpSpPr>
        <p:grpSpPr>
          <a:xfrm>
            <a:off x="3753732" y="3835760"/>
            <a:ext cx="3657300" cy="1536578"/>
            <a:chOff x="1242999" y="1383248"/>
            <a:chExt cx="2555651" cy="1254154"/>
          </a:xfrm>
        </p:grpSpPr>
        <p:sp>
          <p:nvSpPr>
            <p:cNvPr id="59" name="Rectángulo redondeado 58"/>
            <p:cNvSpPr/>
            <p:nvPr/>
          </p:nvSpPr>
          <p:spPr>
            <a:xfrm>
              <a:off x="1242999" y="1383248"/>
              <a:ext cx="2555651" cy="1254154"/>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0" name="Rectángulo 59"/>
            <p:cNvSpPr/>
            <p:nvPr/>
          </p:nvSpPr>
          <p:spPr>
            <a:xfrm>
              <a:off x="1279732" y="1419981"/>
              <a:ext cx="2482185" cy="118068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defTabSz="466725">
                <a:lnSpc>
                  <a:spcPct val="90000"/>
                </a:lnSpc>
                <a:spcBef>
                  <a:spcPct val="0"/>
                </a:spcBef>
                <a:spcAft>
                  <a:spcPct val="35000"/>
                </a:spcAft>
              </a:pPr>
              <a:r>
                <a:rPr lang="es-MX" sz="1050" dirty="0"/>
                <a:t>La invención </a:t>
              </a:r>
            </a:p>
            <a:p>
              <a:pPr lvl="0" defTabSz="466725">
                <a:lnSpc>
                  <a:spcPct val="90000"/>
                </a:lnSpc>
                <a:spcBef>
                  <a:spcPct val="0"/>
                </a:spcBef>
                <a:spcAft>
                  <a:spcPct val="35000"/>
                </a:spcAft>
              </a:pPr>
              <a:r>
                <a:rPr lang="es-MX" sz="1050" dirty="0"/>
                <a:t>La formulación de propuestas novedosas</a:t>
              </a:r>
            </a:p>
            <a:p>
              <a:pPr lvl="0" defTabSz="466725">
                <a:lnSpc>
                  <a:spcPct val="90000"/>
                </a:lnSpc>
                <a:spcBef>
                  <a:spcPct val="0"/>
                </a:spcBef>
                <a:spcAft>
                  <a:spcPct val="35000"/>
                </a:spcAft>
              </a:pPr>
              <a:r>
                <a:rPr lang="es-MX" sz="1050" dirty="0"/>
                <a:t>La descripción y la clasificación</a:t>
              </a:r>
            </a:p>
            <a:p>
              <a:pPr lvl="0" defTabSz="466725">
                <a:lnSpc>
                  <a:spcPct val="90000"/>
                </a:lnSpc>
                <a:spcBef>
                  <a:spcPct val="0"/>
                </a:spcBef>
                <a:spcAft>
                  <a:spcPct val="35000"/>
                </a:spcAft>
              </a:pPr>
              <a:r>
                <a:rPr lang="es-MX" sz="1050" dirty="0"/>
                <a:t>La creación de teorías y modelos </a:t>
              </a:r>
            </a:p>
            <a:p>
              <a:pPr lvl="0" defTabSz="466725">
                <a:lnSpc>
                  <a:spcPct val="90000"/>
                </a:lnSpc>
                <a:spcBef>
                  <a:spcPct val="0"/>
                </a:spcBef>
                <a:spcAft>
                  <a:spcPct val="35000"/>
                </a:spcAft>
              </a:pPr>
              <a:r>
                <a:rPr lang="es-MX" sz="1050" dirty="0"/>
                <a:t>La indagación acerca del futuro</a:t>
              </a:r>
            </a:p>
            <a:p>
              <a:pPr lvl="0" defTabSz="466725">
                <a:lnSpc>
                  <a:spcPct val="90000"/>
                </a:lnSpc>
                <a:spcBef>
                  <a:spcPct val="0"/>
                </a:spcBef>
                <a:spcAft>
                  <a:spcPct val="35000"/>
                </a:spcAft>
              </a:pPr>
              <a:r>
                <a:rPr lang="es-MX" sz="1050" dirty="0"/>
                <a:t>La aplicación práctica de soluciones</a:t>
              </a:r>
            </a:p>
            <a:p>
              <a:pPr lvl="0" defTabSz="466725">
                <a:lnSpc>
                  <a:spcPct val="90000"/>
                </a:lnSpc>
                <a:spcBef>
                  <a:spcPct val="0"/>
                </a:spcBef>
                <a:spcAft>
                  <a:spcPct val="35000"/>
                </a:spcAft>
              </a:pPr>
              <a:r>
                <a:rPr lang="es-MX" sz="1050" dirty="0"/>
                <a:t>La evaluación de proyectos, programas y acciones sociales</a:t>
              </a:r>
            </a:p>
          </p:txBody>
        </p:sp>
      </p:grpSp>
      <p:cxnSp>
        <p:nvCxnSpPr>
          <p:cNvPr id="62" name="Conector recto de flecha 61"/>
          <p:cNvCxnSpPr>
            <a:endCxn id="48" idx="1"/>
          </p:cNvCxnSpPr>
          <p:nvPr/>
        </p:nvCxnSpPr>
        <p:spPr>
          <a:xfrm flipV="1">
            <a:off x="1964196" y="2937176"/>
            <a:ext cx="1754925" cy="885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Elipse 15"/>
          <p:cNvSpPr/>
          <p:nvPr/>
        </p:nvSpPr>
        <p:spPr>
          <a:xfrm>
            <a:off x="2413098" y="2742271"/>
            <a:ext cx="1080000" cy="1080000"/>
          </a:xfrm>
          <a:prstGeom prst="ellipse">
            <a:avLst/>
          </a:prstGeom>
          <a:solidFill>
            <a:srgbClr val="FFFFFF"/>
          </a:solidFill>
        </p:spPr>
        <p:txBody>
          <a:bodyPr wrap="square" lIns="0" tIns="0" rIns="0" bIns="0" anchor="ctr">
            <a:spAutoFit/>
          </a:bodyPr>
          <a:lstStyle/>
          <a:p>
            <a:pPr algn="ctr"/>
            <a:r>
              <a:rPr lang="es-CO" sz="1050" dirty="0" smtClean="0"/>
              <a:t>Presenta </a:t>
            </a:r>
            <a:r>
              <a:rPr lang="es-CO" sz="1050" dirty="0"/>
              <a:t>la investigación como un proceso:</a:t>
            </a:r>
            <a:endParaRPr lang="es-MX" sz="1050" dirty="0"/>
          </a:p>
        </p:txBody>
      </p:sp>
      <p:cxnSp>
        <p:nvCxnSpPr>
          <p:cNvPr id="63" name="Conector recto de flecha 62"/>
          <p:cNvCxnSpPr>
            <a:stCxn id="44" idx="3"/>
            <a:endCxn id="59" idx="1"/>
          </p:cNvCxnSpPr>
          <p:nvPr/>
        </p:nvCxnSpPr>
        <p:spPr>
          <a:xfrm>
            <a:off x="1969076" y="3822271"/>
            <a:ext cx="1784656" cy="781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Elipse 60"/>
          <p:cNvSpPr/>
          <p:nvPr/>
        </p:nvSpPr>
        <p:spPr>
          <a:xfrm>
            <a:off x="2418554" y="3934225"/>
            <a:ext cx="1080000" cy="1080000"/>
          </a:xfrm>
          <a:prstGeom prst="ellipse">
            <a:avLst/>
          </a:prstGeom>
          <a:solidFill>
            <a:srgbClr val="FFFFFF"/>
          </a:solidFill>
        </p:spPr>
        <p:txBody>
          <a:bodyPr wrap="square" lIns="0" tIns="0" rIns="0" bIns="0" anchor="ctr">
            <a:noAutofit/>
          </a:bodyPr>
          <a:lstStyle/>
          <a:p>
            <a:pPr algn="ctr"/>
            <a:r>
              <a:rPr lang="es-CO" sz="1050" dirty="0" smtClean="0"/>
              <a:t>Permite</a:t>
            </a:r>
            <a:endParaRPr lang="es-419" sz="1050" dirty="0">
              <a:solidFill>
                <a:srgbClr val="000000"/>
              </a:solidFill>
              <a:latin typeface="Calibri" panose="020F0502020204030204" pitchFamily="34" charset="0"/>
              <a:ea typeface="MS PGothic" panose="020B0600070205080204" pitchFamily="34" charset="-128"/>
            </a:endParaRPr>
          </a:p>
        </p:txBody>
      </p:sp>
      <p:sp>
        <p:nvSpPr>
          <p:cNvPr id="46" name="Rectángulo redondeado 45"/>
          <p:cNvSpPr/>
          <p:nvPr/>
        </p:nvSpPr>
        <p:spPr>
          <a:xfrm>
            <a:off x="113829" y="1237677"/>
            <a:ext cx="9473556" cy="4234209"/>
          </a:xfrm>
          <a:prstGeom prst="roundRect">
            <a:avLst>
              <a:gd name="adj" fmla="val 0"/>
            </a:avLst>
          </a:prstGeom>
          <a:solidFill>
            <a:schemeClr val="tx1">
              <a:lumMod val="95000"/>
              <a:lumOff val="5000"/>
              <a:alpha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50" name="Redondear rectángulo de esquina diagonal 49"/>
          <p:cNvSpPr/>
          <p:nvPr/>
        </p:nvSpPr>
        <p:spPr>
          <a:xfrm>
            <a:off x="758841" y="2163036"/>
            <a:ext cx="8253685" cy="2448133"/>
          </a:xfrm>
          <a:prstGeom prst="round2DiagRect">
            <a:avLst>
              <a:gd name="adj1" fmla="val 26677"/>
              <a:gd name="adj2" fmla="val 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1" name="CuadroTexto 50"/>
          <p:cNvSpPr txBox="1"/>
          <p:nvPr/>
        </p:nvSpPr>
        <p:spPr>
          <a:xfrm>
            <a:off x="6600633" y="2435455"/>
            <a:ext cx="1639135" cy="276999"/>
          </a:xfrm>
          <a:prstGeom prst="rect">
            <a:avLst/>
          </a:prstGeom>
          <a:noFill/>
        </p:spPr>
        <p:txBody>
          <a:bodyPr wrap="square" rtlCol="0">
            <a:spAutoFit/>
          </a:bodyPr>
          <a:lstStyle/>
          <a:p>
            <a:pPr algn="ctr"/>
            <a:r>
              <a:rPr lang="es-CO" sz="1200" b="1" dirty="0" smtClean="0">
                <a:solidFill>
                  <a:schemeClr val="bg1">
                    <a:lumMod val="50000"/>
                  </a:schemeClr>
                </a:solidFill>
              </a:rPr>
              <a:t>Ideas clave</a:t>
            </a:r>
            <a:endParaRPr lang="es-CO" sz="1200" b="1" dirty="0">
              <a:solidFill>
                <a:schemeClr val="bg1">
                  <a:lumMod val="50000"/>
                </a:schemeClr>
              </a:solidFill>
            </a:endParaRPr>
          </a:p>
        </p:txBody>
      </p:sp>
      <p:sp>
        <p:nvSpPr>
          <p:cNvPr id="52" name="Rectángulo 51"/>
          <p:cNvSpPr/>
          <p:nvPr/>
        </p:nvSpPr>
        <p:spPr>
          <a:xfrm>
            <a:off x="1134536" y="2732053"/>
            <a:ext cx="7400805" cy="1600438"/>
          </a:xfrm>
          <a:prstGeom prst="rect">
            <a:avLst/>
          </a:prstGeom>
        </p:spPr>
        <p:txBody>
          <a:bodyPr wrap="square">
            <a:spAutoFit/>
          </a:bodyPr>
          <a:lstStyle/>
          <a:p>
            <a:r>
              <a:rPr lang="es-MX" sz="1400" dirty="0">
                <a:solidFill>
                  <a:srgbClr val="231F20"/>
                </a:solidFill>
                <a:latin typeface="Calibri" panose="020F0502020204030204" pitchFamily="34" charset="0"/>
                <a:ea typeface="Arial" panose="020B0604020202020204" pitchFamily="34" charset="0"/>
              </a:rPr>
              <a:t>Para la comprensión holística, investigar no es solo describir o solo explicar, o solo verificar hipótesis. </a:t>
            </a:r>
            <a:endParaRPr lang="es-MX" sz="1400" dirty="0" smtClean="0">
              <a:solidFill>
                <a:srgbClr val="231F20"/>
              </a:solidFill>
              <a:latin typeface="Calibri" panose="020F0502020204030204" pitchFamily="34" charset="0"/>
              <a:ea typeface="Arial" panose="020B0604020202020204" pitchFamily="34" charset="0"/>
            </a:endParaRPr>
          </a:p>
          <a:p>
            <a:endParaRPr lang="es-MX" sz="1400" dirty="0" smtClean="0">
              <a:solidFill>
                <a:srgbClr val="231F20"/>
              </a:solidFill>
              <a:latin typeface="Calibri" panose="020F0502020204030204" pitchFamily="34" charset="0"/>
              <a:ea typeface="Arial" panose="020B0604020202020204" pitchFamily="34" charset="0"/>
            </a:endParaRPr>
          </a:p>
          <a:p>
            <a:r>
              <a:rPr lang="es-MX" sz="1400" dirty="0" smtClean="0">
                <a:solidFill>
                  <a:srgbClr val="231F20"/>
                </a:solidFill>
                <a:latin typeface="Calibri" panose="020F0502020204030204" pitchFamily="34" charset="0"/>
                <a:ea typeface="Arial" panose="020B0604020202020204" pitchFamily="34" charset="0"/>
              </a:rPr>
              <a:t>Investigar </a:t>
            </a:r>
            <a:r>
              <a:rPr lang="es-MX" sz="1400" dirty="0">
                <a:solidFill>
                  <a:srgbClr val="231F20"/>
                </a:solidFill>
                <a:latin typeface="Calibri" panose="020F0502020204030204" pitchFamily="34" charset="0"/>
                <a:ea typeface="Arial" panose="020B0604020202020204" pitchFamily="34" charset="0"/>
              </a:rPr>
              <a:t>es un proceso de búsqueda metódica que genera conocimiento nuevo para el investigador y para la comunidad científica, en diferentes niveles de profundidad (explorar, describir, analizar, comparar, explicar, predecir, proponer, modificar, confirmar y evaluar), con el apoyo de diversas técnicas y abordajes.</a:t>
            </a:r>
            <a:endParaRPr lang="es-CO" sz="1400" dirty="0"/>
          </a:p>
        </p:txBody>
      </p:sp>
      <p:grpSp>
        <p:nvGrpSpPr>
          <p:cNvPr id="53" name="Grupo 52"/>
          <p:cNvGrpSpPr/>
          <p:nvPr/>
        </p:nvGrpSpPr>
        <p:grpSpPr>
          <a:xfrm>
            <a:off x="8745217" y="1993356"/>
            <a:ext cx="435428" cy="391857"/>
            <a:chOff x="8055429" y="1611086"/>
            <a:chExt cx="435428" cy="391857"/>
          </a:xfrm>
        </p:grpSpPr>
        <p:sp>
          <p:nvSpPr>
            <p:cNvPr id="54" name="Elipse 53"/>
            <p:cNvSpPr/>
            <p:nvPr/>
          </p:nvSpPr>
          <p:spPr>
            <a:xfrm>
              <a:off x="8055429" y="1611086"/>
              <a:ext cx="435428" cy="3918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5" name="Multiplicar 54"/>
            <p:cNvSpPr/>
            <p:nvPr/>
          </p:nvSpPr>
          <p:spPr>
            <a:xfrm>
              <a:off x="8113486" y="1625600"/>
              <a:ext cx="319315" cy="362829"/>
            </a:xfrm>
            <a:prstGeom prst="mathMultipl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56" name="Imagen 55"/>
          <p:cNvPicPr>
            <a:picLocks noChangeAspect="1"/>
          </p:cNvPicPr>
          <p:nvPr/>
        </p:nvPicPr>
        <p:blipFill>
          <a:blip r:embed="rId2"/>
          <a:stretch>
            <a:fillRect/>
          </a:stretch>
        </p:blipFill>
        <p:spPr>
          <a:xfrm>
            <a:off x="7930135" y="2265038"/>
            <a:ext cx="674674" cy="704008"/>
          </a:xfrm>
          <a:prstGeom prst="rect">
            <a:avLst/>
          </a:prstGeom>
        </p:spPr>
      </p:pic>
      <p:sp>
        <p:nvSpPr>
          <p:cNvPr id="57"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Popup  Ideas clave</a:t>
            </a:r>
          </a:p>
          <a:p>
            <a:r>
              <a:rPr lang="es-419" sz="1100" dirty="0" smtClean="0"/>
              <a:t>Al hacer clic en el botón “Cerrar” se regresa a la pantalla 82.</a:t>
            </a:r>
          </a:p>
          <a:p>
            <a:endParaRPr lang="es-MX" sz="1100" dirty="0"/>
          </a:p>
          <a:p>
            <a:endParaRPr lang="es-419" sz="1100" dirty="0"/>
          </a:p>
        </p:txBody>
      </p:sp>
    </p:spTree>
    <p:extLst>
      <p:ext uri="{BB962C8B-B14F-4D97-AF65-F5344CB8AC3E}">
        <p14:creationId xmlns:p14="http://schemas.microsoft.com/office/powerpoint/2010/main" val="39701456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agen 30"/>
          <p:cNvPicPr>
            <a:picLocks noChangeAspect="1"/>
          </p:cNvPicPr>
          <p:nvPr/>
        </p:nvPicPr>
        <p:blipFill rotWithShape="1">
          <a:blip r:embed="rId2"/>
          <a:srcRect b="8366"/>
          <a:stretch/>
        </p:blipFill>
        <p:spPr>
          <a:xfrm>
            <a:off x="44706" y="1289730"/>
            <a:ext cx="9569407" cy="5568270"/>
          </a:xfrm>
          <a:prstGeom prst="rect">
            <a:avLst/>
          </a:prstGeom>
        </p:spPr>
      </p:pic>
      <p:grpSp>
        <p:nvGrpSpPr>
          <p:cNvPr id="34" name="Grupo 33"/>
          <p:cNvGrpSpPr/>
          <p:nvPr/>
        </p:nvGrpSpPr>
        <p:grpSpPr>
          <a:xfrm>
            <a:off x="0" y="5534495"/>
            <a:ext cx="4693054" cy="1338338"/>
            <a:chOff x="0" y="5534495"/>
            <a:chExt cx="4693054" cy="1338338"/>
          </a:xfrm>
        </p:grpSpPr>
        <p:sp>
          <p:nvSpPr>
            <p:cNvPr id="35" name="Rectángulo 34"/>
            <p:cNvSpPr/>
            <p:nvPr/>
          </p:nvSpPr>
          <p:spPr>
            <a:xfrm>
              <a:off x="2702423" y="5534495"/>
              <a:ext cx="1990631"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cada pestaña para ver el contenido.</a:t>
              </a:r>
              <a:endParaRPr lang="es-MX" sz="1200" i="1" dirty="0">
                <a:solidFill>
                  <a:schemeClr val="tx1"/>
                </a:solidFill>
              </a:endParaRPr>
            </a:p>
          </p:txBody>
        </p:sp>
        <p:pic>
          <p:nvPicPr>
            <p:cNvPr id="36" name="Imagen 35"/>
            <p:cNvPicPr>
              <a:picLocks noChangeAspect="1"/>
            </p:cNvPicPr>
            <p:nvPr/>
          </p:nvPicPr>
          <p:blipFill rotWithShape="1">
            <a:blip r:embed="rId3"/>
            <a:srcRect r="88420" b="17592"/>
            <a:stretch/>
          </p:blipFill>
          <p:spPr>
            <a:xfrm rot="5400000">
              <a:off x="1859605" y="4068473"/>
              <a:ext cx="1001025" cy="4607695"/>
            </a:xfrm>
            <a:prstGeom prst="rect">
              <a:avLst/>
            </a:prstGeom>
          </p:spPr>
        </p:pic>
        <p:sp>
          <p:nvSpPr>
            <p:cNvPr id="37" name="Rectángulo 36"/>
            <p:cNvSpPr/>
            <p:nvPr/>
          </p:nvSpPr>
          <p:spPr>
            <a:xfrm>
              <a:off x="0" y="5941433"/>
              <a:ext cx="1119764" cy="430887"/>
            </a:xfrm>
            <a:prstGeom prst="rect">
              <a:avLst/>
            </a:prstGeom>
          </p:spPr>
          <p:txBody>
            <a:bodyPr wrap="square">
              <a:spAutoFit/>
            </a:bodyPr>
            <a:lstStyle/>
            <a:p>
              <a:pPr algn="ctr"/>
              <a:r>
                <a:rPr lang="es-MX" sz="1100" b="1" dirty="0" smtClean="0"/>
                <a:t>Comprensión </a:t>
              </a:r>
              <a:endParaRPr lang="es-MX" sz="1100" b="1" dirty="0"/>
            </a:p>
            <a:p>
              <a:pPr algn="ctr"/>
              <a:r>
                <a:rPr lang="es-MX" sz="1100" b="1" dirty="0" smtClean="0"/>
                <a:t>holística</a:t>
              </a:r>
              <a:endParaRPr lang="es-MX" sz="1100" b="1" dirty="0"/>
            </a:p>
          </p:txBody>
        </p:sp>
        <p:sp>
          <p:nvSpPr>
            <p:cNvPr id="38" name="Rectángulo 37"/>
            <p:cNvSpPr/>
            <p:nvPr/>
          </p:nvSpPr>
          <p:spPr>
            <a:xfrm>
              <a:off x="921031" y="5967650"/>
              <a:ext cx="947264" cy="338554"/>
            </a:xfrm>
            <a:prstGeom prst="rect">
              <a:avLst/>
            </a:prstGeom>
            <a:solidFill>
              <a:srgbClr val="C00000"/>
            </a:solidFill>
          </p:spPr>
          <p:txBody>
            <a:bodyPr wrap="square" lIns="0" tIns="0" rIns="0" bIns="0">
              <a:spAutoFit/>
            </a:bodyPr>
            <a:lstStyle/>
            <a:p>
              <a:pPr algn="ctr"/>
              <a:r>
                <a:rPr lang="es-MX" sz="1100" b="1" dirty="0">
                  <a:solidFill>
                    <a:schemeClr val="bg1"/>
                  </a:solidFill>
                </a:rPr>
                <a:t>Principios de </a:t>
              </a:r>
            </a:p>
            <a:p>
              <a:pPr algn="ctr"/>
              <a:r>
                <a:rPr lang="es-MX" sz="1100" b="1" dirty="0">
                  <a:solidFill>
                    <a:schemeClr val="bg1"/>
                  </a:solidFill>
                </a:rPr>
                <a:t>la holística</a:t>
              </a:r>
            </a:p>
          </p:txBody>
        </p:sp>
        <p:sp>
          <p:nvSpPr>
            <p:cNvPr id="39" name="Rectángulo 38"/>
            <p:cNvSpPr/>
            <p:nvPr/>
          </p:nvSpPr>
          <p:spPr>
            <a:xfrm>
              <a:off x="1795265" y="5967649"/>
              <a:ext cx="947264" cy="430887"/>
            </a:xfrm>
            <a:prstGeom prst="rect">
              <a:avLst/>
            </a:prstGeom>
          </p:spPr>
          <p:txBody>
            <a:bodyPr wrap="square">
              <a:spAutoFit/>
            </a:bodyPr>
            <a:lstStyle/>
            <a:p>
              <a:pPr algn="ctr"/>
              <a:r>
                <a:rPr lang="es-MX" sz="1100" b="1" dirty="0" smtClean="0"/>
                <a:t>Modelo</a:t>
              </a:r>
              <a:endParaRPr lang="es-MX" sz="1100" b="1" dirty="0"/>
            </a:p>
            <a:p>
              <a:pPr algn="ctr"/>
              <a:r>
                <a:rPr lang="es-MX" sz="1100" b="1" dirty="0"/>
                <a:t> integrador</a:t>
              </a:r>
            </a:p>
          </p:txBody>
        </p:sp>
        <p:sp>
          <p:nvSpPr>
            <p:cNvPr id="40" name="Rectángulo 39"/>
            <p:cNvSpPr/>
            <p:nvPr/>
          </p:nvSpPr>
          <p:spPr>
            <a:xfrm>
              <a:off x="2517076" y="5999511"/>
              <a:ext cx="1305449" cy="430887"/>
            </a:xfrm>
            <a:prstGeom prst="rect">
              <a:avLst/>
            </a:prstGeom>
          </p:spPr>
          <p:txBody>
            <a:bodyPr wrap="square">
              <a:spAutoFit/>
            </a:bodyPr>
            <a:lstStyle/>
            <a:p>
              <a:pPr algn="ctr"/>
              <a:r>
                <a:rPr lang="es-MX" sz="1100" b="1" dirty="0" smtClean="0"/>
                <a:t>El concepto</a:t>
              </a:r>
              <a:endParaRPr lang="es-MX" sz="1100" b="1" dirty="0"/>
            </a:p>
            <a:p>
              <a:pPr algn="ctr"/>
              <a:r>
                <a:rPr lang="es-MX" sz="1100" b="1" dirty="0"/>
                <a:t> </a:t>
              </a:r>
              <a:r>
                <a:rPr lang="es-MX" sz="1100" b="1" dirty="0" smtClean="0"/>
                <a:t>integrador de inv.</a:t>
              </a:r>
              <a:endParaRPr lang="es-MX" sz="1100" b="1" dirty="0"/>
            </a:p>
          </p:txBody>
        </p:sp>
        <p:sp>
          <p:nvSpPr>
            <p:cNvPr id="41" name="Rectángulo 40"/>
            <p:cNvSpPr/>
            <p:nvPr/>
          </p:nvSpPr>
          <p:spPr>
            <a:xfrm>
              <a:off x="3371881" y="6084149"/>
              <a:ext cx="1305449" cy="261610"/>
            </a:xfrm>
            <a:prstGeom prst="rect">
              <a:avLst/>
            </a:prstGeom>
          </p:spPr>
          <p:txBody>
            <a:bodyPr wrap="square">
              <a:spAutoFit/>
            </a:bodyPr>
            <a:lstStyle/>
            <a:p>
              <a:pPr algn="ctr"/>
              <a:r>
                <a:rPr lang="es-MX" sz="1100" b="1" dirty="0" smtClean="0">
                  <a:solidFill>
                    <a:schemeClr val="bg1"/>
                  </a:solidFill>
                </a:rPr>
                <a:t>Reto</a:t>
              </a:r>
              <a:endParaRPr lang="es-MX" sz="1100" b="1" dirty="0">
                <a:solidFill>
                  <a:schemeClr val="bg1"/>
                </a:solidFill>
              </a:endParaRPr>
            </a:p>
          </p:txBody>
        </p:sp>
      </p:grpSp>
      <p:sp>
        <p:nvSpPr>
          <p:cNvPr id="23" name="Rectángulo redondeado 22"/>
          <p:cNvSpPr/>
          <p:nvPr/>
        </p:nvSpPr>
        <p:spPr>
          <a:xfrm>
            <a:off x="113829" y="1932838"/>
            <a:ext cx="9473556" cy="344875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la holística como modelo integrador en la investigación.</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a:solidFill>
            <a:srgbClr val="FFFFFF">
              <a:alpha val="60000"/>
            </a:srgbClr>
          </a:solid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419" sz="1100" dirty="0" smtClean="0">
                <a:solidFill>
                  <a:schemeClr val="dk1"/>
                </a:solidFill>
              </a:rPr>
              <a:t>Imagen de un rompecabezas de 6 fichas. Cada ficha es un botón que abre ventana emergente.</a:t>
            </a:r>
            <a:endParaRPr lang="es-MX" sz="1100" dirty="0" smtClean="0">
              <a:solidFill>
                <a:schemeClr val="dk1"/>
              </a:solidFill>
            </a:endParaRPr>
          </a:p>
          <a:p>
            <a:pPr>
              <a:spcBef>
                <a:spcPts val="0"/>
              </a:spcBef>
            </a:pPr>
            <a:r>
              <a:rPr lang="es-MX" sz="1100" dirty="0" smtClean="0">
                <a:solidFill>
                  <a:schemeClr val="dk1"/>
                </a:solidFill>
              </a:rPr>
              <a:t>Identificador </a:t>
            </a:r>
            <a:r>
              <a:rPr lang="es-MX" sz="1100" dirty="0">
                <a:solidFill>
                  <a:schemeClr val="dk1"/>
                </a:solidFill>
              </a:rPr>
              <a:t>de imagen: 21958787</a:t>
            </a:r>
            <a:endParaRPr lang="es-CO" sz="1100" dirty="0">
              <a:solidFill>
                <a:schemeClr val="dk1"/>
              </a:solidFill>
            </a:endParaRPr>
          </a:p>
          <a:p>
            <a:pPr>
              <a:spcBef>
                <a:spcPts val="0"/>
              </a:spcBef>
            </a:pPr>
            <a:r>
              <a:rPr lang="es-CO" sz="1100" dirty="0">
                <a:solidFill>
                  <a:schemeClr val="dk1"/>
                </a:solidFill>
              </a:rPr>
              <a:t>Fuente: https://es.123rf.com</a:t>
            </a:r>
            <a:br>
              <a:rPr lang="es-CO" sz="1100" dirty="0">
                <a:solidFill>
                  <a:schemeClr val="dk1"/>
                </a:solidFill>
              </a:rPr>
            </a:br>
            <a:endParaRPr lang="es-CO" sz="1100" dirty="0">
              <a:solidFill>
                <a:schemeClr val="dk1"/>
              </a:solidFill>
            </a:endParaRPr>
          </a:p>
          <a:p>
            <a:pPr>
              <a:spcBef>
                <a:spcPts val="0"/>
              </a:spcBef>
            </a:pPr>
            <a:endParaRPr lang="es-MX" sz="1100" dirty="0">
              <a:solidFill>
                <a:schemeClr val="dk1"/>
              </a:solidFill>
            </a:endParaRPr>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525272"/>
          </a:xfrm>
          <a:prstGeom prst="rect">
            <a:avLst/>
          </a:prstGeom>
          <a:solidFill>
            <a:srgbClr val="F2F2F2">
              <a:alpha val="50196"/>
            </a:srgbClr>
          </a:solidFill>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t>La definición integradora de ciencia</a:t>
            </a:r>
            <a:endParaRPr lang="es-MX" sz="1100" b="1" dirty="0">
              <a:solidFill>
                <a:prstClr val="black"/>
              </a:solidFill>
            </a:endParaRPr>
          </a:p>
          <a:p>
            <a:pPr lvl="0">
              <a:lnSpc>
                <a:spcPct val="90000"/>
              </a:lnSpc>
              <a:spcBef>
                <a:spcPts val="1000"/>
              </a:spcBef>
            </a:pPr>
            <a:r>
              <a:rPr lang="es-419" sz="1100" b="1" dirty="0" smtClean="0">
                <a:solidFill>
                  <a:srgbClr val="C00000"/>
                </a:solidFill>
              </a:rPr>
              <a:t>Subtema</a:t>
            </a:r>
            <a:r>
              <a:rPr lang="es-419" sz="1100" b="1" dirty="0">
                <a:solidFill>
                  <a:prstClr val="white">
                    <a:lumMod val="50000"/>
                  </a:prstClr>
                </a:solidFill>
              </a:rPr>
              <a:t>: </a:t>
            </a:r>
            <a:r>
              <a:rPr lang="es-CO" sz="1100" b="1" dirty="0" smtClean="0">
                <a:solidFill>
                  <a:prstClr val="black"/>
                </a:solidFill>
              </a:rPr>
              <a:t>Principios de la holística</a:t>
            </a:r>
            <a:endParaRPr lang="es-MX" sz="1100" b="1" dirty="0">
              <a:solidFill>
                <a:prstClr val="black"/>
              </a:solidFill>
            </a:endParaRPr>
          </a:p>
        </p:txBody>
      </p:sp>
      <p:sp>
        <p:nvSpPr>
          <p:cNvPr id="2" name="Rectángulo 1"/>
          <p:cNvSpPr/>
          <p:nvPr/>
        </p:nvSpPr>
        <p:spPr>
          <a:xfrm>
            <a:off x="113829" y="3223904"/>
            <a:ext cx="4137646" cy="738664"/>
          </a:xfrm>
          <a:prstGeom prst="rect">
            <a:avLst/>
          </a:prstGeom>
        </p:spPr>
        <p:txBody>
          <a:bodyPr wrap="square">
            <a:spAutoFit/>
          </a:bodyPr>
          <a:lstStyle/>
          <a:p>
            <a:r>
              <a:rPr lang="es-MX" sz="1400" dirty="0">
                <a:solidFill>
                  <a:srgbClr val="000000"/>
                </a:solidFill>
                <a:latin typeface="Calibri" panose="020F0502020204030204" pitchFamily="34" charset="0"/>
                <a:ea typeface="MS PGothic" panose="020B0600070205080204" pitchFamily="34" charset="-128"/>
              </a:rPr>
              <a:t>Los siguientes son algunos de los principios de la holística que permiten visualizar un modelo integrador del proceso investigativo</a:t>
            </a:r>
            <a:r>
              <a:rPr lang="es-MX" sz="1400" dirty="0" smtClean="0">
                <a:solidFill>
                  <a:srgbClr val="000000"/>
                </a:solidFill>
                <a:latin typeface="Calibri" panose="020F0502020204030204" pitchFamily="34" charset="0"/>
                <a:ea typeface="MS PGothic" panose="020B0600070205080204" pitchFamily="34" charset="-128"/>
              </a:rPr>
              <a:t>:</a:t>
            </a:r>
            <a:endParaRPr lang="es-MX" sz="1400" dirty="0">
              <a:solidFill>
                <a:srgbClr val="000000"/>
              </a:solidFill>
              <a:latin typeface="Calibri" panose="020F0502020204030204" pitchFamily="34" charset="0"/>
              <a:ea typeface="MS PGothic" panose="020B0600070205080204" pitchFamily="34" charset="-128"/>
            </a:endParaRPr>
          </a:p>
        </p:txBody>
      </p:sp>
      <p:pic>
        <p:nvPicPr>
          <p:cNvPr id="18434" name="Picture 2" descr="https://previews.123rf.com/images/numax3d/numax3d1309/numax3d130900020/21958787-visualizar-conceptos-Foto-de-archiv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5445" y="2312497"/>
            <a:ext cx="3711113" cy="2783335"/>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p:nvSpPr>
        <p:spPr>
          <a:xfrm>
            <a:off x="5461308" y="2528195"/>
            <a:ext cx="1271342" cy="523220"/>
          </a:xfrm>
          <a:prstGeom prst="rect">
            <a:avLst/>
          </a:prstGeom>
        </p:spPr>
        <p:txBody>
          <a:bodyPr wrap="square">
            <a:spAutoFit/>
          </a:bodyPr>
          <a:lstStyle/>
          <a:p>
            <a:pPr algn="ctr"/>
            <a:r>
              <a:rPr lang="es-MX" sz="1400" b="1" dirty="0" smtClean="0">
                <a:solidFill>
                  <a:schemeClr val="bg1"/>
                </a:solidFill>
                <a:effectLst>
                  <a:outerShdw blurRad="38100" dist="38100" dir="2700000" algn="tl">
                    <a:srgbClr val="000000">
                      <a:alpha val="43137"/>
                    </a:srgbClr>
                  </a:outerShdw>
                </a:effectLst>
                <a:latin typeface="Calibri" panose="020F0502020204030204" pitchFamily="34" charset="0"/>
                <a:ea typeface="MS PGothic" panose="020B0600070205080204" pitchFamily="34" charset="-128"/>
              </a:rPr>
              <a:t>Principio </a:t>
            </a:r>
            <a:r>
              <a:rPr lang="es-MX" sz="1400" b="1" dirty="0">
                <a:solidFill>
                  <a:schemeClr val="bg1"/>
                </a:solidFill>
                <a:effectLst>
                  <a:outerShdw blurRad="38100" dist="38100" dir="2700000" algn="tl">
                    <a:srgbClr val="000000">
                      <a:alpha val="43137"/>
                    </a:srgbClr>
                  </a:outerShdw>
                </a:effectLst>
                <a:latin typeface="Calibri" panose="020F0502020204030204" pitchFamily="34" charset="0"/>
                <a:ea typeface="MS PGothic" panose="020B0600070205080204" pitchFamily="34" charset="-128"/>
              </a:rPr>
              <a:t>de devenir</a:t>
            </a:r>
            <a:r>
              <a:rPr lang="es-MX" sz="1400" b="1" dirty="0" smtClean="0">
                <a:solidFill>
                  <a:schemeClr val="bg1"/>
                </a:solidFill>
                <a:effectLst>
                  <a:outerShdw blurRad="38100" dist="38100" dir="2700000" algn="tl">
                    <a:srgbClr val="000000">
                      <a:alpha val="43137"/>
                    </a:srgbClr>
                  </a:outerShdw>
                </a:effectLst>
                <a:latin typeface="Calibri" panose="020F0502020204030204" pitchFamily="34" charset="0"/>
                <a:ea typeface="MS PGothic" panose="020B0600070205080204" pitchFamily="34" charset="-128"/>
              </a:rPr>
              <a:t>.</a:t>
            </a:r>
            <a:endParaRPr lang="es-MX" sz="1400" b="1" dirty="0">
              <a:solidFill>
                <a:schemeClr val="bg1"/>
              </a:solidFill>
              <a:effectLst>
                <a:outerShdw blurRad="38100" dist="38100" dir="2700000" algn="tl">
                  <a:srgbClr val="000000">
                    <a:alpha val="43137"/>
                  </a:srgbClr>
                </a:outerShdw>
              </a:effectLst>
              <a:latin typeface="Calibri" panose="020F0502020204030204" pitchFamily="34" charset="0"/>
              <a:ea typeface="MS PGothic" panose="020B0600070205080204" pitchFamily="34" charset="-128"/>
            </a:endParaRPr>
          </a:p>
        </p:txBody>
      </p:sp>
      <p:sp>
        <p:nvSpPr>
          <p:cNvPr id="26" name="Rectángulo 25"/>
          <p:cNvSpPr/>
          <p:nvPr/>
        </p:nvSpPr>
        <p:spPr>
          <a:xfrm>
            <a:off x="4212329" y="3474996"/>
            <a:ext cx="2164713" cy="523220"/>
          </a:xfrm>
          <a:prstGeom prst="rect">
            <a:avLst/>
          </a:prstGeom>
        </p:spPr>
        <p:txBody>
          <a:bodyPr wrap="square">
            <a:spAutoFit/>
          </a:bodyPr>
          <a:lstStyle/>
          <a:p>
            <a:pPr algn="ctr"/>
            <a:r>
              <a:rPr lang="es-MX" sz="1400" b="1" dirty="0" smtClean="0">
                <a:solidFill>
                  <a:schemeClr val="bg1"/>
                </a:solidFill>
                <a:effectLst>
                  <a:outerShdw blurRad="38100" dist="38100" dir="2700000" algn="tl">
                    <a:srgbClr val="000000">
                      <a:alpha val="43137"/>
                    </a:srgbClr>
                  </a:outerShdw>
                </a:effectLst>
                <a:latin typeface="Calibri" panose="020F0502020204030204" pitchFamily="34" charset="0"/>
                <a:ea typeface="MS PGothic" panose="020B0600070205080204" pitchFamily="34" charset="-128"/>
              </a:rPr>
              <a:t>Principio </a:t>
            </a:r>
            <a:r>
              <a:rPr lang="es-MX" sz="1400" b="1" dirty="0">
                <a:solidFill>
                  <a:schemeClr val="bg1"/>
                </a:solidFill>
                <a:effectLst>
                  <a:outerShdw blurRad="38100" dist="38100" dir="2700000" algn="tl">
                    <a:srgbClr val="000000">
                      <a:alpha val="43137"/>
                    </a:srgbClr>
                  </a:outerShdw>
                </a:effectLst>
                <a:latin typeface="Calibri" panose="020F0502020204030204" pitchFamily="34" charset="0"/>
                <a:ea typeface="MS PGothic" panose="020B0600070205080204" pitchFamily="34" charset="-128"/>
              </a:rPr>
              <a:t>de complementariedad</a:t>
            </a:r>
            <a:r>
              <a:rPr lang="es-MX" sz="1400" b="1" dirty="0" smtClean="0">
                <a:solidFill>
                  <a:schemeClr val="bg1"/>
                </a:solidFill>
                <a:effectLst>
                  <a:outerShdw blurRad="38100" dist="38100" dir="2700000" algn="tl">
                    <a:srgbClr val="000000">
                      <a:alpha val="43137"/>
                    </a:srgbClr>
                  </a:outerShdw>
                </a:effectLst>
                <a:latin typeface="Calibri" panose="020F0502020204030204" pitchFamily="34" charset="0"/>
                <a:ea typeface="MS PGothic" panose="020B0600070205080204" pitchFamily="34" charset="-128"/>
              </a:rPr>
              <a:t>.</a:t>
            </a:r>
            <a:endParaRPr lang="es-MX" sz="1400" b="1" dirty="0">
              <a:solidFill>
                <a:schemeClr val="bg1"/>
              </a:solidFill>
              <a:effectLst>
                <a:outerShdw blurRad="38100" dist="38100" dir="2700000" algn="tl">
                  <a:srgbClr val="000000">
                    <a:alpha val="43137"/>
                  </a:srgbClr>
                </a:outerShdw>
              </a:effectLst>
              <a:latin typeface="Calibri" panose="020F0502020204030204" pitchFamily="34" charset="0"/>
              <a:ea typeface="MS PGothic" panose="020B0600070205080204" pitchFamily="34" charset="-128"/>
            </a:endParaRPr>
          </a:p>
        </p:txBody>
      </p:sp>
      <p:sp>
        <p:nvSpPr>
          <p:cNvPr id="27" name="Rectángulo 26"/>
          <p:cNvSpPr/>
          <p:nvPr/>
        </p:nvSpPr>
        <p:spPr>
          <a:xfrm>
            <a:off x="5952463" y="3192784"/>
            <a:ext cx="1695650" cy="529413"/>
          </a:xfrm>
          <a:prstGeom prst="rect">
            <a:avLst/>
          </a:prstGeom>
        </p:spPr>
        <p:txBody>
          <a:bodyPr wrap="square">
            <a:spAutoFit/>
          </a:bodyPr>
          <a:lstStyle/>
          <a:p>
            <a:pPr algn="ctr"/>
            <a:r>
              <a:rPr lang="es-MX" sz="1400" b="1" dirty="0" smtClean="0">
                <a:solidFill>
                  <a:schemeClr val="bg1"/>
                </a:solidFill>
                <a:effectLst>
                  <a:outerShdw blurRad="38100" dist="38100" dir="2700000" algn="tl">
                    <a:srgbClr val="000000">
                      <a:alpha val="43137"/>
                    </a:srgbClr>
                  </a:outerShdw>
                </a:effectLst>
                <a:latin typeface="Calibri" panose="020F0502020204030204" pitchFamily="34" charset="0"/>
                <a:ea typeface="MS PGothic" panose="020B0600070205080204" pitchFamily="34" charset="-128"/>
              </a:rPr>
              <a:t>Principio </a:t>
            </a:r>
            <a:r>
              <a:rPr lang="es-MX" sz="1400" b="1" dirty="0">
                <a:solidFill>
                  <a:schemeClr val="bg1"/>
                </a:solidFill>
                <a:effectLst>
                  <a:outerShdw blurRad="38100" dist="38100" dir="2700000" algn="tl">
                    <a:srgbClr val="000000">
                      <a:alpha val="43137"/>
                    </a:srgbClr>
                  </a:outerShdw>
                </a:effectLst>
                <a:latin typeface="Calibri" panose="020F0502020204030204" pitchFamily="34" charset="0"/>
                <a:ea typeface="MS PGothic" panose="020B0600070205080204" pitchFamily="34" charset="-128"/>
              </a:rPr>
              <a:t>de la unidad del todo</a:t>
            </a:r>
            <a:r>
              <a:rPr lang="es-MX" sz="1400" b="1" dirty="0" smtClean="0">
                <a:solidFill>
                  <a:schemeClr val="bg1"/>
                </a:solidFill>
                <a:effectLst>
                  <a:outerShdw blurRad="38100" dist="38100" dir="2700000" algn="tl">
                    <a:srgbClr val="000000">
                      <a:alpha val="43137"/>
                    </a:srgbClr>
                  </a:outerShdw>
                </a:effectLst>
                <a:latin typeface="Calibri" panose="020F0502020204030204" pitchFamily="34" charset="0"/>
                <a:ea typeface="MS PGothic" panose="020B0600070205080204" pitchFamily="34" charset="-128"/>
              </a:rPr>
              <a:t>.</a:t>
            </a:r>
            <a:endParaRPr lang="es-MX" sz="1400" b="1" dirty="0">
              <a:solidFill>
                <a:schemeClr val="bg1"/>
              </a:solidFill>
              <a:effectLst>
                <a:outerShdw blurRad="38100" dist="38100" dir="2700000" algn="tl">
                  <a:srgbClr val="000000">
                    <a:alpha val="43137"/>
                  </a:srgbClr>
                </a:outerShdw>
              </a:effectLst>
              <a:latin typeface="Calibri" panose="020F0502020204030204" pitchFamily="34" charset="0"/>
              <a:ea typeface="MS PGothic" panose="020B0600070205080204" pitchFamily="34" charset="-128"/>
            </a:endParaRPr>
          </a:p>
        </p:txBody>
      </p:sp>
      <p:sp>
        <p:nvSpPr>
          <p:cNvPr id="28" name="Rectángulo 27"/>
          <p:cNvSpPr/>
          <p:nvPr/>
        </p:nvSpPr>
        <p:spPr>
          <a:xfrm>
            <a:off x="6486047" y="2463382"/>
            <a:ext cx="2976453" cy="523220"/>
          </a:xfrm>
          <a:prstGeom prst="rect">
            <a:avLst/>
          </a:prstGeom>
        </p:spPr>
        <p:txBody>
          <a:bodyPr wrap="square">
            <a:spAutoFit/>
          </a:bodyPr>
          <a:lstStyle/>
          <a:p>
            <a:pPr algn="ctr"/>
            <a:r>
              <a:rPr lang="es-MX" sz="1400" b="1" dirty="0" smtClean="0">
                <a:solidFill>
                  <a:schemeClr val="bg1"/>
                </a:solidFill>
                <a:effectLst>
                  <a:outerShdw blurRad="38100" dist="38100" dir="2700000" algn="tl">
                    <a:srgbClr val="000000">
                      <a:alpha val="43137"/>
                    </a:srgbClr>
                  </a:outerShdw>
                </a:effectLst>
                <a:latin typeface="Calibri" panose="020F0502020204030204" pitchFamily="34" charset="0"/>
                <a:ea typeface="MS PGothic" panose="020B0600070205080204" pitchFamily="34" charset="-128"/>
              </a:rPr>
              <a:t>Principio </a:t>
            </a:r>
            <a:r>
              <a:rPr lang="es-MX" sz="1400" b="1" dirty="0">
                <a:solidFill>
                  <a:schemeClr val="bg1"/>
                </a:solidFill>
                <a:effectLst>
                  <a:outerShdw blurRad="38100" dist="38100" dir="2700000" algn="tl">
                    <a:srgbClr val="000000">
                      <a:alpha val="43137"/>
                    </a:srgbClr>
                  </a:outerShdw>
                </a:effectLst>
                <a:latin typeface="Calibri" panose="020F0502020204030204" pitchFamily="34" charset="0"/>
                <a:ea typeface="MS PGothic" panose="020B0600070205080204" pitchFamily="34" charset="-128"/>
              </a:rPr>
              <a:t>de simultaneidad y sincronicidad</a:t>
            </a:r>
            <a:r>
              <a:rPr lang="es-MX" sz="1400" b="1" dirty="0" smtClean="0">
                <a:solidFill>
                  <a:schemeClr val="bg1"/>
                </a:solidFill>
                <a:effectLst>
                  <a:outerShdw blurRad="38100" dist="38100" dir="2700000" algn="tl">
                    <a:srgbClr val="000000">
                      <a:alpha val="43137"/>
                    </a:srgbClr>
                  </a:outerShdw>
                </a:effectLst>
                <a:latin typeface="Calibri" panose="020F0502020204030204" pitchFamily="34" charset="0"/>
                <a:ea typeface="MS PGothic" panose="020B0600070205080204" pitchFamily="34" charset="-128"/>
              </a:rPr>
              <a:t>.</a:t>
            </a:r>
            <a:endParaRPr lang="es-MX" sz="1400" b="1" dirty="0">
              <a:solidFill>
                <a:schemeClr val="bg1"/>
              </a:solidFill>
              <a:effectLst>
                <a:outerShdw blurRad="38100" dist="38100" dir="2700000" algn="tl">
                  <a:srgbClr val="000000">
                    <a:alpha val="43137"/>
                  </a:srgbClr>
                </a:outerShdw>
              </a:effectLst>
              <a:latin typeface="Calibri" panose="020F0502020204030204" pitchFamily="34" charset="0"/>
              <a:ea typeface="MS PGothic" panose="020B0600070205080204" pitchFamily="34" charset="-128"/>
            </a:endParaRPr>
          </a:p>
        </p:txBody>
      </p:sp>
      <p:sp>
        <p:nvSpPr>
          <p:cNvPr id="29" name="Rectángulo 28"/>
          <p:cNvSpPr/>
          <p:nvPr/>
        </p:nvSpPr>
        <p:spPr>
          <a:xfrm>
            <a:off x="5944354" y="4220637"/>
            <a:ext cx="1609240" cy="523220"/>
          </a:xfrm>
          <a:prstGeom prst="rect">
            <a:avLst/>
          </a:prstGeom>
        </p:spPr>
        <p:txBody>
          <a:bodyPr wrap="square">
            <a:spAutoFit/>
          </a:bodyPr>
          <a:lstStyle/>
          <a:p>
            <a:pPr algn="ctr"/>
            <a:r>
              <a:rPr lang="es-MX" sz="1400" b="1" dirty="0" smtClean="0">
                <a:solidFill>
                  <a:schemeClr val="bg1"/>
                </a:solidFill>
                <a:effectLst>
                  <a:outerShdw blurRad="38100" dist="38100" dir="2700000" algn="tl">
                    <a:srgbClr val="000000">
                      <a:alpha val="43137"/>
                    </a:srgbClr>
                  </a:outerShdw>
                </a:effectLst>
                <a:latin typeface="Calibri" panose="020F0502020204030204" pitchFamily="34" charset="0"/>
                <a:ea typeface="MS PGothic" panose="020B0600070205080204" pitchFamily="34" charset="-128"/>
              </a:rPr>
              <a:t>Principio </a:t>
            </a:r>
            <a:r>
              <a:rPr lang="es-MX" sz="1400" b="1" dirty="0">
                <a:solidFill>
                  <a:schemeClr val="bg1"/>
                </a:solidFill>
                <a:effectLst>
                  <a:outerShdw blurRad="38100" dist="38100" dir="2700000" algn="tl">
                    <a:srgbClr val="000000">
                      <a:alpha val="43137"/>
                    </a:srgbClr>
                  </a:outerShdw>
                </a:effectLst>
                <a:latin typeface="Calibri" panose="020F0502020204030204" pitchFamily="34" charset="0"/>
                <a:ea typeface="MS PGothic" panose="020B0600070205080204" pitchFamily="34" charset="-128"/>
              </a:rPr>
              <a:t>de integralidad</a:t>
            </a:r>
            <a:r>
              <a:rPr lang="es-MX" sz="1400" b="1" dirty="0" smtClean="0">
                <a:solidFill>
                  <a:schemeClr val="bg1"/>
                </a:solidFill>
                <a:effectLst>
                  <a:outerShdw blurRad="38100" dist="38100" dir="2700000" algn="tl">
                    <a:srgbClr val="000000">
                      <a:alpha val="43137"/>
                    </a:srgbClr>
                  </a:outerShdw>
                </a:effectLst>
                <a:latin typeface="Calibri" panose="020F0502020204030204" pitchFamily="34" charset="0"/>
                <a:ea typeface="MS PGothic" panose="020B0600070205080204" pitchFamily="34" charset="-128"/>
              </a:rPr>
              <a:t>.</a:t>
            </a:r>
            <a:endParaRPr lang="es-MX" sz="1400" b="1" dirty="0">
              <a:solidFill>
                <a:schemeClr val="bg1"/>
              </a:solidFill>
              <a:effectLst>
                <a:outerShdw blurRad="38100" dist="38100" dir="2700000" algn="tl">
                  <a:srgbClr val="000000">
                    <a:alpha val="43137"/>
                  </a:srgbClr>
                </a:outerShdw>
              </a:effectLst>
              <a:latin typeface="Calibri" panose="020F0502020204030204" pitchFamily="34" charset="0"/>
              <a:ea typeface="MS PGothic" panose="020B0600070205080204" pitchFamily="34" charset="-128"/>
            </a:endParaRPr>
          </a:p>
        </p:txBody>
      </p:sp>
      <p:sp>
        <p:nvSpPr>
          <p:cNvPr id="30" name="Rectángulo 29"/>
          <p:cNvSpPr/>
          <p:nvPr/>
        </p:nvSpPr>
        <p:spPr>
          <a:xfrm>
            <a:off x="7390788" y="3376185"/>
            <a:ext cx="1598741" cy="738664"/>
          </a:xfrm>
          <a:prstGeom prst="rect">
            <a:avLst/>
          </a:prstGeom>
        </p:spPr>
        <p:txBody>
          <a:bodyPr wrap="square">
            <a:spAutoFit/>
          </a:bodyPr>
          <a:lstStyle/>
          <a:p>
            <a:pPr algn="ctr"/>
            <a:r>
              <a:rPr lang="es-MX" sz="1400" b="1" dirty="0" smtClean="0">
                <a:solidFill>
                  <a:schemeClr val="bg1"/>
                </a:solidFill>
                <a:effectLst>
                  <a:outerShdw blurRad="38100" dist="38100" dir="2700000" algn="tl">
                    <a:srgbClr val="000000">
                      <a:alpha val="43137"/>
                    </a:srgbClr>
                  </a:outerShdw>
                </a:effectLst>
                <a:latin typeface="Calibri" panose="020F0502020204030204" pitchFamily="34" charset="0"/>
                <a:ea typeface="MS PGothic" panose="020B0600070205080204" pitchFamily="34" charset="-128"/>
              </a:rPr>
              <a:t>Principio de posibilidades abiertas.</a:t>
            </a:r>
            <a:endParaRPr lang="es-MX" sz="1400" b="1" dirty="0">
              <a:solidFill>
                <a:schemeClr val="bg1"/>
              </a:solidFill>
              <a:effectLst>
                <a:outerShdw blurRad="38100" dist="38100" dir="2700000" algn="tl">
                  <a:srgbClr val="000000">
                    <a:alpha val="43137"/>
                  </a:srgbClr>
                </a:outerShdw>
              </a:effectLst>
              <a:latin typeface="Calibri" panose="020F0502020204030204" pitchFamily="34" charset="0"/>
              <a:ea typeface="MS PGothic" panose="020B0600070205080204" pitchFamily="34" charset="-128"/>
            </a:endParaRPr>
          </a:p>
        </p:txBody>
      </p:sp>
      <p:sp>
        <p:nvSpPr>
          <p:cNvPr id="32"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usuario deberá hacer clic en las fichas del rompecabezas para ver el popup respectivo</a:t>
            </a:r>
          </a:p>
          <a:p>
            <a:endParaRPr lang="es-419" sz="1100" dirty="0"/>
          </a:p>
        </p:txBody>
      </p:sp>
      <p:sp>
        <p:nvSpPr>
          <p:cNvPr id="33" name="Rectángulo 32"/>
          <p:cNvSpPr/>
          <p:nvPr/>
        </p:nvSpPr>
        <p:spPr>
          <a:xfrm>
            <a:off x="3603553" y="4817224"/>
            <a:ext cx="2057659"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las fichas para ver el principio respectivo.</a:t>
            </a:r>
            <a:endParaRPr lang="es-MX" sz="1200" i="1" dirty="0">
              <a:solidFill>
                <a:schemeClr val="tx1"/>
              </a:solidFill>
            </a:endParaRPr>
          </a:p>
        </p:txBody>
      </p:sp>
    </p:spTree>
    <p:extLst>
      <p:ext uri="{BB962C8B-B14F-4D97-AF65-F5344CB8AC3E}">
        <p14:creationId xmlns:p14="http://schemas.microsoft.com/office/powerpoint/2010/main" val="32224966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ángulo redondeado 22"/>
          <p:cNvSpPr/>
          <p:nvPr/>
        </p:nvSpPr>
        <p:spPr>
          <a:xfrm>
            <a:off x="113829" y="1932838"/>
            <a:ext cx="9473556" cy="344875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la holística como modelo integrador en la investigación.</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r>
              <a:rPr lang="es-MX" dirty="0" smtClean="0"/>
              <a:t>Identificador de imagen: </a:t>
            </a:r>
            <a:r>
              <a:rPr lang="es-MX" dirty="0"/>
              <a:t>15151270</a:t>
            </a:r>
          </a:p>
          <a:p>
            <a:r>
              <a:rPr lang="es-CO" dirty="0" smtClean="0"/>
              <a:t>Fuente</a:t>
            </a:r>
            <a:r>
              <a:rPr lang="es-CO" dirty="0"/>
              <a:t>: https://es.123rf.com</a:t>
            </a:r>
            <a:br>
              <a:rPr lang="es-CO" dirty="0"/>
            </a:br>
            <a:endParaRPr lang="es-CO" dirty="0" smtClean="0"/>
          </a:p>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t>La definición integradora de ciencia</a:t>
            </a:r>
            <a:endParaRPr lang="es-MX" sz="1100" b="1" dirty="0">
              <a:solidFill>
                <a:prstClr val="black"/>
              </a:solidFill>
            </a:endParaRPr>
          </a:p>
          <a:p>
            <a:pPr lvl="0">
              <a:lnSpc>
                <a:spcPct val="90000"/>
              </a:lnSpc>
              <a:spcBef>
                <a:spcPts val="1000"/>
              </a:spcBef>
            </a:pPr>
            <a:r>
              <a:rPr lang="es-419" sz="1100" b="1" dirty="0" smtClean="0">
                <a:solidFill>
                  <a:srgbClr val="C00000"/>
                </a:solidFill>
              </a:rPr>
              <a:t>Subtema</a:t>
            </a:r>
            <a:r>
              <a:rPr lang="es-419" sz="1100" b="1" dirty="0">
                <a:solidFill>
                  <a:prstClr val="white">
                    <a:lumMod val="50000"/>
                  </a:prstClr>
                </a:solidFill>
              </a:rPr>
              <a:t>: </a:t>
            </a:r>
            <a:r>
              <a:rPr lang="es-CO" sz="1100" b="1" dirty="0" smtClean="0">
                <a:solidFill>
                  <a:prstClr val="black"/>
                </a:solidFill>
              </a:rPr>
              <a:t>Principios de la holística</a:t>
            </a:r>
            <a:endParaRPr lang="es-MX" sz="1100" b="1" dirty="0">
              <a:solidFill>
                <a:prstClr val="black"/>
              </a:solidFill>
            </a:endParaRPr>
          </a:p>
        </p:txBody>
      </p:sp>
      <p:sp>
        <p:nvSpPr>
          <p:cNvPr id="17" name="Rectángulo redondeado 16"/>
          <p:cNvSpPr/>
          <p:nvPr/>
        </p:nvSpPr>
        <p:spPr>
          <a:xfrm>
            <a:off x="113829" y="1918324"/>
            <a:ext cx="9473556" cy="3448753"/>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 name="Rectángulo 1"/>
          <p:cNvSpPr/>
          <p:nvPr/>
        </p:nvSpPr>
        <p:spPr>
          <a:xfrm>
            <a:off x="113829" y="3223904"/>
            <a:ext cx="4137646" cy="738664"/>
          </a:xfrm>
          <a:prstGeom prst="rect">
            <a:avLst/>
          </a:prstGeom>
        </p:spPr>
        <p:txBody>
          <a:bodyPr wrap="square">
            <a:spAutoFit/>
          </a:bodyPr>
          <a:lstStyle/>
          <a:p>
            <a:r>
              <a:rPr lang="es-MX" sz="1400" dirty="0">
                <a:solidFill>
                  <a:srgbClr val="000000"/>
                </a:solidFill>
                <a:latin typeface="Calibri" panose="020F0502020204030204" pitchFamily="34" charset="0"/>
                <a:ea typeface="MS PGothic" panose="020B0600070205080204" pitchFamily="34" charset="-128"/>
              </a:rPr>
              <a:t>Los siguientes son algunos de los principios de la holística que permiten visualizar un modelo integrador del proceso investigativo</a:t>
            </a:r>
            <a:r>
              <a:rPr lang="es-MX" sz="1400" dirty="0" smtClean="0">
                <a:solidFill>
                  <a:srgbClr val="000000"/>
                </a:solidFill>
                <a:latin typeface="Calibri" panose="020F0502020204030204" pitchFamily="34" charset="0"/>
                <a:ea typeface="MS PGothic" panose="020B0600070205080204" pitchFamily="34" charset="-128"/>
              </a:rPr>
              <a:t>:</a:t>
            </a:r>
            <a:endParaRPr lang="es-MX" sz="1400" dirty="0">
              <a:solidFill>
                <a:srgbClr val="000000"/>
              </a:solidFill>
              <a:latin typeface="Calibri" panose="020F0502020204030204" pitchFamily="34" charset="0"/>
              <a:ea typeface="MS PGothic" panose="020B0600070205080204" pitchFamily="34" charset="-128"/>
            </a:endParaRPr>
          </a:p>
        </p:txBody>
      </p:sp>
      <p:sp>
        <p:nvSpPr>
          <p:cNvPr id="15" name="Rectángulo 14"/>
          <p:cNvSpPr/>
          <p:nvPr/>
        </p:nvSpPr>
        <p:spPr>
          <a:xfrm>
            <a:off x="4692064" y="2849635"/>
            <a:ext cx="4681538" cy="1754326"/>
          </a:xfrm>
          <a:prstGeom prst="rect">
            <a:avLst/>
          </a:prstGeom>
        </p:spPr>
        <p:txBody>
          <a:bodyPr wrap="square">
            <a:spAutoFit/>
          </a:bodyPr>
          <a:lstStyle/>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complementariedad.</a:t>
            </a:r>
          </a:p>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devenir.</a:t>
            </a:r>
          </a:p>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la unidad del todo.</a:t>
            </a:r>
          </a:p>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simultaneidad y sincronicidad.</a:t>
            </a:r>
          </a:p>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integralidad.</a:t>
            </a:r>
          </a:p>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posibilidades abiertas.</a:t>
            </a:r>
          </a:p>
        </p:txBody>
      </p:sp>
      <p:sp>
        <p:nvSpPr>
          <p:cNvPr id="14" name="Rectángulo redondeado 13"/>
          <p:cNvSpPr/>
          <p:nvPr/>
        </p:nvSpPr>
        <p:spPr>
          <a:xfrm>
            <a:off x="113829" y="1237677"/>
            <a:ext cx="9473556" cy="4234209"/>
          </a:xfrm>
          <a:prstGeom prst="roundRect">
            <a:avLst>
              <a:gd name="adj" fmla="val 0"/>
            </a:avLst>
          </a:prstGeom>
          <a:solidFill>
            <a:schemeClr val="tx1">
              <a:lumMod val="95000"/>
              <a:lumOff val="5000"/>
              <a:alpha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6" name="Rectángulo redondeado 15"/>
          <p:cNvSpPr/>
          <p:nvPr/>
        </p:nvSpPr>
        <p:spPr>
          <a:xfrm>
            <a:off x="396206" y="1356268"/>
            <a:ext cx="8878726" cy="3806191"/>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grpSp>
        <p:nvGrpSpPr>
          <p:cNvPr id="18" name="Grupo 17"/>
          <p:cNvGrpSpPr/>
          <p:nvPr/>
        </p:nvGrpSpPr>
        <p:grpSpPr>
          <a:xfrm>
            <a:off x="8635154" y="1436478"/>
            <a:ext cx="435428" cy="391857"/>
            <a:chOff x="8055429" y="1611086"/>
            <a:chExt cx="435428" cy="391857"/>
          </a:xfrm>
        </p:grpSpPr>
        <p:sp>
          <p:nvSpPr>
            <p:cNvPr id="19" name="Elipse 18"/>
            <p:cNvSpPr/>
            <p:nvPr/>
          </p:nvSpPr>
          <p:spPr>
            <a:xfrm>
              <a:off x="8055429" y="1611086"/>
              <a:ext cx="435428" cy="3918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 name="Multiplicar 19"/>
            <p:cNvSpPr/>
            <p:nvPr/>
          </p:nvSpPr>
          <p:spPr>
            <a:xfrm>
              <a:off x="8113486" y="1625600"/>
              <a:ext cx="319315" cy="362829"/>
            </a:xfrm>
            <a:prstGeom prst="mathMultipl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21" name="Rectángulo 20"/>
          <p:cNvSpPr/>
          <p:nvPr/>
        </p:nvSpPr>
        <p:spPr>
          <a:xfrm>
            <a:off x="844078" y="2113623"/>
            <a:ext cx="5182950" cy="2462213"/>
          </a:xfrm>
          <a:prstGeom prst="rect">
            <a:avLst/>
          </a:prstGeom>
        </p:spPr>
        <p:txBody>
          <a:bodyPr wrap="square">
            <a:spAutoFit/>
          </a:bodyPr>
          <a:lstStyle/>
          <a:p>
            <a:r>
              <a:rPr lang="es-CO" sz="1400" dirty="0">
                <a:ea typeface="Calibri" panose="020F0502020204030204" pitchFamily="34" charset="0"/>
                <a:cs typeface="Times New Roman" panose="02020603050405020304" pitchFamily="18" charset="0"/>
              </a:rPr>
              <a:t>Proviene de la física cuántica (Niels Bohr</a:t>
            </a:r>
            <a:r>
              <a:rPr lang="es-CO" sz="1400" dirty="0" smtClean="0">
                <a:ea typeface="Calibri" panose="020F0502020204030204" pitchFamily="34" charset="0"/>
                <a:cs typeface="Times New Roman" panose="02020603050405020304" pitchFamily="18" charset="0"/>
              </a:rPr>
              <a:t>)</a:t>
            </a:r>
          </a:p>
          <a:p>
            <a:endParaRPr lang="es-CO" sz="1400" dirty="0">
              <a:ea typeface="Calibri" panose="020F0502020204030204" pitchFamily="34" charset="0"/>
              <a:cs typeface="Times New Roman" panose="02020603050405020304" pitchFamily="18" charset="0"/>
            </a:endParaRPr>
          </a:p>
          <a:p>
            <a:pPr lvl="0">
              <a:spcAft>
                <a:spcPts val="0"/>
              </a:spcAft>
            </a:pPr>
            <a:r>
              <a:rPr lang="es-MX" sz="1400" dirty="0" smtClean="0">
                <a:latin typeface="Calibri" panose="020F0502020204030204" pitchFamily="34" charset="0"/>
                <a:ea typeface="Calibri" panose="020F0502020204030204" pitchFamily="34" charset="0"/>
                <a:cs typeface="Calibri" panose="020F0502020204030204" pitchFamily="34" charset="0"/>
              </a:rPr>
              <a:t>A partir de este principio se busca integrar </a:t>
            </a:r>
            <a:r>
              <a:rPr lang="es-MX" sz="1400" dirty="0">
                <a:latin typeface="Calibri" panose="020F0502020204030204" pitchFamily="34" charset="0"/>
                <a:ea typeface="Calibri" panose="020F0502020204030204" pitchFamily="34" charset="0"/>
                <a:cs typeface="Calibri" panose="020F0502020204030204" pitchFamily="34" charset="0"/>
              </a:rPr>
              <a:t>los diferentes modelos epistémicos en un sintagma, como quien integra distintas perspectivas en una visión completa del </a:t>
            </a:r>
            <a:r>
              <a:rPr lang="es-MX" sz="1400" dirty="0" smtClean="0">
                <a:latin typeface="Calibri" panose="020F0502020204030204" pitchFamily="34" charset="0"/>
                <a:ea typeface="Calibri" panose="020F0502020204030204" pitchFamily="34" charset="0"/>
                <a:cs typeface="Calibri" panose="020F0502020204030204" pitchFamily="34" charset="0"/>
              </a:rPr>
              <a:t>objeto</a:t>
            </a:r>
            <a:r>
              <a:rPr lang="es-MX" sz="1400" dirty="0">
                <a:latin typeface="Calibri" panose="020F0502020204030204" pitchFamily="34" charset="0"/>
                <a:ea typeface="Calibri" panose="020F0502020204030204" pitchFamily="34" charset="0"/>
                <a:cs typeface="Calibri" panose="020F0502020204030204" pitchFamily="34" charset="0"/>
              </a:rPr>
              <a:t> </a:t>
            </a:r>
            <a:r>
              <a:rPr lang="es-MX" sz="1400" dirty="0" smtClean="0">
                <a:latin typeface="Calibri" panose="020F0502020204030204" pitchFamily="34" charset="0"/>
                <a:ea typeface="Calibri" panose="020F0502020204030204" pitchFamily="34" charset="0"/>
                <a:cs typeface="Calibri" panose="020F0502020204030204" pitchFamily="34" charset="0"/>
              </a:rPr>
              <a:t>– principio de complementariedad.</a:t>
            </a:r>
          </a:p>
          <a:p>
            <a:pPr lvl="0">
              <a:spcAft>
                <a:spcPts val="0"/>
              </a:spcAft>
            </a:pPr>
            <a:endParaRPr lang="es-419" sz="1400" dirty="0">
              <a:effectLst/>
              <a:ea typeface="Calibri" panose="020F0502020204030204" pitchFamily="34" charset="0"/>
              <a:cs typeface="Times New Roman" panose="02020603050405020304" pitchFamily="18" charset="0"/>
            </a:endParaRPr>
          </a:p>
          <a:p>
            <a:pPr lvl="0">
              <a:spcAft>
                <a:spcPts val="0"/>
              </a:spcAft>
            </a:pPr>
            <a:r>
              <a:rPr lang="es-CO" sz="1400" dirty="0"/>
              <a:t>Dicha complementariedad dio lugar al concepto de </a:t>
            </a:r>
            <a:r>
              <a:rPr lang="es-CO" sz="1400" b="1" dirty="0"/>
              <a:t>sintagma </a:t>
            </a:r>
            <a:r>
              <a:rPr lang="es-CO" sz="1400" dirty="0"/>
              <a:t>dentro de la comprensión holística de la </a:t>
            </a:r>
            <a:r>
              <a:rPr lang="es-CO" sz="1400" dirty="0" smtClean="0"/>
              <a:t>investigación, el cual se consideraría como una </a:t>
            </a:r>
            <a:r>
              <a:rPr lang="es-CO" sz="1400" dirty="0"/>
              <a:t>percepción amplia de un evento visto desde varios puntos de vista.</a:t>
            </a:r>
            <a:endParaRPr lang="es-CO" sz="1400" dirty="0">
              <a:effectLst/>
              <a:ea typeface="Calibri" panose="020F0502020204030204" pitchFamily="34" charset="0"/>
              <a:cs typeface="Times New Roman" panose="02020603050405020304" pitchFamily="18" charset="0"/>
            </a:endParaRPr>
          </a:p>
        </p:txBody>
      </p:sp>
      <p:sp>
        <p:nvSpPr>
          <p:cNvPr id="6" name="Rectángulo 5"/>
          <p:cNvSpPr/>
          <p:nvPr/>
        </p:nvSpPr>
        <p:spPr>
          <a:xfrm>
            <a:off x="666521" y="1525649"/>
            <a:ext cx="3785332" cy="307777"/>
          </a:xfrm>
          <a:prstGeom prst="rect">
            <a:avLst/>
          </a:prstGeom>
        </p:spPr>
        <p:txBody>
          <a:bodyPr wrap="none">
            <a:spAutoFit/>
          </a:bodyPr>
          <a:lstStyle/>
          <a:p>
            <a:r>
              <a:rPr lang="es-CO" sz="1400" b="1" dirty="0" smtClean="0">
                <a:solidFill>
                  <a:srgbClr val="000000"/>
                </a:solidFill>
                <a:latin typeface="Calibri" panose="020F0502020204030204" pitchFamily="34" charset="0"/>
                <a:ea typeface="MS PGothic" panose="020B0600070205080204" pitchFamily="34" charset="-128"/>
              </a:rPr>
              <a:t>Principio </a:t>
            </a:r>
            <a:r>
              <a:rPr lang="es-CO" sz="1400" b="1" dirty="0">
                <a:solidFill>
                  <a:srgbClr val="000000"/>
                </a:solidFill>
                <a:latin typeface="Calibri" panose="020F0502020204030204" pitchFamily="34" charset="0"/>
                <a:ea typeface="MS PGothic" panose="020B0600070205080204" pitchFamily="34" charset="-128"/>
              </a:rPr>
              <a:t>de complementariedad y los sintagmas</a:t>
            </a:r>
            <a:endParaRPr lang="es-MX" sz="1400" dirty="0"/>
          </a:p>
        </p:txBody>
      </p:sp>
      <p:sp>
        <p:nvSpPr>
          <p:cNvPr id="24"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Popup  1</a:t>
            </a:r>
          </a:p>
          <a:p>
            <a:r>
              <a:rPr lang="es-419" sz="1100" dirty="0" smtClean="0"/>
              <a:t>Al hacer clic en el botón “Cerrar” se regresa a la pantalla 84.</a:t>
            </a:r>
          </a:p>
          <a:p>
            <a:endParaRPr lang="es-MX" sz="1100" dirty="0"/>
          </a:p>
          <a:p>
            <a:endParaRPr lang="es-419" sz="1100" dirty="0"/>
          </a:p>
        </p:txBody>
      </p:sp>
      <p:pic>
        <p:nvPicPr>
          <p:cNvPr id="15362" name="Picture 2" descr="https://previews.123rf.com/images/saxonchik/saxonchik1209/saxonchik120900015/15151270-nano-part-culas-multicolores-sobre-un-fondo-blanco-para-el-logo-y-folleto-Foto-de-archiv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3011" y="2019258"/>
            <a:ext cx="2862783" cy="2543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5488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ángulo redondeado 22"/>
          <p:cNvSpPr/>
          <p:nvPr/>
        </p:nvSpPr>
        <p:spPr>
          <a:xfrm>
            <a:off x="113829" y="1932838"/>
            <a:ext cx="9473556" cy="344875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la holística como modelo integrador en la investigación.</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r>
              <a:rPr lang="es-MX" dirty="0" smtClean="0"/>
              <a:t>Identificador de imagen: </a:t>
            </a:r>
            <a:r>
              <a:rPr lang="es-MX" dirty="0"/>
              <a:t>76460486</a:t>
            </a:r>
            <a:endParaRPr lang="es-CO" dirty="0"/>
          </a:p>
          <a:p>
            <a:r>
              <a:rPr lang="es-CO" dirty="0" smtClean="0"/>
              <a:t>Fuente</a:t>
            </a:r>
            <a:r>
              <a:rPr lang="es-CO" dirty="0"/>
              <a:t>: https://es.123rf.com</a:t>
            </a:r>
            <a:br>
              <a:rPr lang="es-CO" dirty="0"/>
            </a:br>
            <a:endParaRPr lang="es-CO" dirty="0" smtClean="0"/>
          </a:p>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t>La definición integradora de ciencia</a:t>
            </a:r>
            <a:endParaRPr lang="es-MX" sz="1100" b="1" dirty="0">
              <a:solidFill>
                <a:prstClr val="black"/>
              </a:solidFill>
            </a:endParaRPr>
          </a:p>
          <a:p>
            <a:pPr lvl="0">
              <a:lnSpc>
                <a:spcPct val="90000"/>
              </a:lnSpc>
              <a:spcBef>
                <a:spcPts val="1000"/>
              </a:spcBef>
            </a:pPr>
            <a:r>
              <a:rPr lang="es-419" sz="1100" b="1" dirty="0" smtClean="0">
                <a:solidFill>
                  <a:srgbClr val="C00000"/>
                </a:solidFill>
              </a:rPr>
              <a:t>Subtema</a:t>
            </a:r>
            <a:r>
              <a:rPr lang="es-419" sz="1100" b="1" dirty="0">
                <a:solidFill>
                  <a:prstClr val="white">
                    <a:lumMod val="50000"/>
                  </a:prstClr>
                </a:solidFill>
              </a:rPr>
              <a:t>: </a:t>
            </a:r>
            <a:r>
              <a:rPr lang="es-CO" sz="1100" b="1" dirty="0" smtClean="0">
                <a:solidFill>
                  <a:prstClr val="black"/>
                </a:solidFill>
              </a:rPr>
              <a:t>Principios de la holística</a:t>
            </a:r>
            <a:endParaRPr lang="es-MX" sz="1100" b="1" dirty="0">
              <a:solidFill>
                <a:prstClr val="black"/>
              </a:solidFill>
            </a:endParaRPr>
          </a:p>
        </p:txBody>
      </p:sp>
      <p:sp>
        <p:nvSpPr>
          <p:cNvPr id="17" name="Rectángulo redondeado 16"/>
          <p:cNvSpPr/>
          <p:nvPr/>
        </p:nvSpPr>
        <p:spPr>
          <a:xfrm>
            <a:off x="113829" y="1918324"/>
            <a:ext cx="9473556" cy="3448753"/>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 name="Rectángulo 1"/>
          <p:cNvSpPr/>
          <p:nvPr/>
        </p:nvSpPr>
        <p:spPr>
          <a:xfrm>
            <a:off x="113829" y="3223904"/>
            <a:ext cx="4137646" cy="738664"/>
          </a:xfrm>
          <a:prstGeom prst="rect">
            <a:avLst/>
          </a:prstGeom>
        </p:spPr>
        <p:txBody>
          <a:bodyPr wrap="square">
            <a:spAutoFit/>
          </a:bodyPr>
          <a:lstStyle/>
          <a:p>
            <a:r>
              <a:rPr lang="es-MX" sz="1400" dirty="0">
                <a:solidFill>
                  <a:srgbClr val="000000"/>
                </a:solidFill>
                <a:latin typeface="Calibri" panose="020F0502020204030204" pitchFamily="34" charset="0"/>
                <a:ea typeface="MS PGothic" panose="020B0600070205080204" pitchFamily="34" charset="-128"/>
              </a:rPr>
              <a:t>Los siguientes son algunos de los principios de la holística que permiten visualizar un modelo integrador del proceso investigativo</a:t>
            </a:r>
            <a:r>
              <a:rPr lang="es-MX" sz="1400" dirty="0" smtClean="0">
                <a:solidFill>
                  <a:srgbClr val="000000"/>
                </a:solidFill>
                <a:latin typeface="Calibri" panose="020F0502020204030204" pitchFamily="34" charset="0"/>
                <a:ea typeface="MS PGothic" panose="020B0600070205080204" pitchFamily="34" charset="-128"/>
              </a:rPr>
              <a:t>:</a:t>
            </a:r>
            <a:endParaRPr lang="es-MX" sz="1400" dirty="0">
              <a:solidFill>
                <a:srgbClr val="000000"/>
              </a:solidFill>
              <a:latin typeface="Calibri" panose="020F0502020204030204" pitchFamily="34" charset="0"/>
              <a:ea typeface="MS PGothic" panose="020B0600070205080204" pitchFamily="34" charset="-128"/>
            </a:endParaRPr>
          </a:p>
        </p:txBody>
      </p:sp>
      <p:sp>
        <p:nvSpPr>
          <p:cNvPr id="15" name="Rectángulo 14"/>
          <p:cNvSpPr/>
          <p:nvPr/>
        </p:nvSpPr>
        <p:spPr>
          <a:xfrm>
            <a:off x="4692064" y="2849635"/>
            <a:ext cx="4681538" cy="1754326"/>
          </a:xfrm>
          <a:prstGeom prst="rect">
            <a:avLst/>
          </a:prstGeom>
        </p:spPr>
        <p:txBody>
          <a:bodyPr wrap="square">
            <a:spAutoFit/>
          </a:bodyPr>
          <a:lstStyle/>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complementariedad.</a:t>
            </a:r>
          </a:p>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devenir.</a:t>
            </a:r>
          </a:p>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la unidad del todo.</a:t>
            </a:r>
          </a:p>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simultaneidad y sincronicidad.</a:t>
            </a:r>
          </a:p>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integralidad.</a:t>
            </a:r>
          </a:p>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posibilidades abiertas.</a:t>
            </a:r>
          </a:p>
        </p:txBody>
      </p:sp>
      <p:sp>
        <p:nvSpPr>
          <p:cNvPr id="14" name="Rectángulo redondeado 13"/>
          <p:cNvSpPr/>
          <p:nvPr/>
        </p:nvSpPr>
        <p:spPr>
          <a:xfrm>
            <a:off x="113829" y="1237677"/>
            <a:ext cx="9473556" cy="4234209"/>
          </a:xfrm>
          <a:prstGeom prst="roundRect">
            <a:avLst>
              <a:gd name="adj" fmla="val 0"/>
            </a:avLst>
          </a:prstGeom>
          <a:solidFill>
            <a:schemeClr val="tx1">
              <a:lumMod val="95000"/>
              <a:lumOff val="5000"/>
              <a:alpha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6" name="Rectángulo redondeado 15"/>
          <p:cNvSpPr/>
          <p:nvPr/>
        </p:nvSpPr>
        <p:spPr>
          <a:xfrm>
            <a:off x="396206" y="1356268"/>
            <a:ext cx="8878726" cy="3806191"/>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grpSp>
        <p:nvGrpSpPr>
          <p:cNvPr id="18" name="Grupo 17"/>
          <p:cNvGrpSpPr/>
          <p:nvPr/>
        </p:nvGrpSpPr>
        <p:grpSpPr>
          <a:xfrm>
            <a:off x="8635154" y="1436478"/>
            <a:ext cx="435428" cy="391857"/>
            <a:chOff x="8055429" y="1611086"/>
            <a:chExt cx="435428" cy="391857"/>
          </a:xfrm>
        </p:grpSpPr>
        <p:sp>
          <p:nvSpPr>
            <p:cNvPr id="19" name="Elipse 18"/>
            <p:cNvSpPr/>
            <p:nvPr/>
          </p:nvSpPr>
          <p:spPr>
            <a:xfrm>
              <a:off x="8055429" y="1611086"/>
              <a:ext cx="435428" cy="3918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 name="Multiplicar 19"/>
            <p:cNvSpPr/>
            <p:nvPr/>
          </p:nvSpPr>
          <p:spPr>
            <a:xfrm>
              <a:off x="8113486" y="1625600"/>
              <a:ext cx="319315" cy="362829"/>
            </a:xfrm>
            <a:prstGeom prst="mathMultipl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21" name="Rectángulo 20"/>
          <p:cNvSpPr/>
          <p:nvPr/>
        </p:nvSpPr>
        <p:spPr>
          <a:xfrm>
            <a:off x="788226" y="2191661"/>
            <a:ext cx="4654742" cy="2462213"/>
          </a:xfrm>
          <a:prstGeom prst="rect">
            <a:avLst/>
          </a:prstGeom>
        </p:spPr>
        <p:txBody>
          <a:bodyPr wrap="square">
            <a:spAutoFit/>
          </a:bodyPr>
          <a:lstStyle/>
          <a:p>
            <a:pPr lvl="0">
              <a:spcAft>
                <a:spcPts val="0"/>
              </a:spcAft>
            </a:pPr>
            <a:r>
              <a:rPr lang="es-MX" sz="1400" dirty="0" smtClean="0">
                <a:latin typeface="Calibri" panose="020F0502020204030204" pitchFamily="34" charset="0"/>
                <a:ea typeface="Calibri" panose="020F0502020204030204" pitchFamily="34" charset="0"/>
                <a:cs typeface="Calibri" panose="020F0502020204030204" pitchFamily="34" charset="0"/>
              </a:rPr>
              <a:t>Plantea </a:t>
            </a:r>
            <a:r>
              <a:rPr lang="es-MX" sz="1400" dirty="0">
                <a:latin typeface="Calibri" panose="020F0502020204030204" pitchFamily="34" charset="0"/>
                <a:ea typeface="Calibri" panose="020F0502020204030204" pitchFamily="34" charset="0"/>
                <a:cs typeface="Calibri" panose="020F0502020204030204" pitchFamily="34" charset="0"/>
              </a:rPr>
              <a:t>que todo cambia </a:t>
            </a:r>
            <a:r>
              <a:rPr lang="es-MX" sz="1400" dirty="0" smtClean="0">
                <a:latin typeface="Calibri" panose="020F0502020204030204" pitchFamily="34" charset="0"/>
                <a:ea typeface="Calibri" panose="020F0502020204030204" pitchFamily="34" charset="0"/>
                <a:cs typeface="Calibri" panose="020F0502020204030204" pitchFamily="34" charset="0"/>
              </a:rPr>
              <a:t>permanentemente; </a:t>
            </a:r>
            <a:r>
              <a:rPr lang="es-MX" sz="1400" dirty="0">
                <a:latin typeface="Calibri" panose="020F0502020204030204" pitchFamily="34" charset="0"/>
                <a:ea typeface="Calibri" panose="020F0502020204030204" pitchFamily="34" charset="0"/>
                <a:cs typeface="Calibri" panose="020F0502020204030204" pitchFamily="34" charset="0"/>
              </a:rPr>
              <a:t>por tanto, el conocimiento también es cambiante y la investigación es un proceso de devenir personal e </a:t>
            </a:r>
            <a:r>
              <a:rPr lang="es-MX" sz="1400" dirty="0" smtClean="0">
                <a:latin typeface="Calibri" panose="020F0502020204030204" pitchFamily="34" charset="0"/>
                <a:ea typeface="Calibri" panose="020F0502020204030204" pitchFamily="34" charset="0"/>
                <a:cs typeface="Calibri" panose="020F0502020204030204" pitchFamily="34" charset="0"/>
              </a:rPr>
              <a:t>histórico (lo que se puede </a:t>
            </a:r>
            <a:r>
              <a:rPr lang="es-MX" sz="1400" dirty="0">
                <a:latin typeface="Calibri" panose="020F0502020204030204" pitchFamily="34" charset="0"/>
                <a:ea typeface="Calibri" panose="020F0502020204030204" pitchFamily="34" charset="0"/>
                <a:cs typeface="Calibri" panose="020F0502020204030204" pitchFamily="34" charset="0"/>
              </a:rPr>
              <a:t>aceptar como </a:t>
            </a:r>
            <a:r>
              <a:rPr lang="es-MX" sz="1400" dirty="0" smtClean="0">
                <a:latin typeface="Calibri" panose="020F0502020204030204" pitchFamily="34" charset="0"/>
                <a:ea typeface="Calibri" panose="020F0502020204030204" pitchFamily="34" charset="0"/>
                <a:cs typeface="Calibri" panose="020F0502020204030204" pitchFamily="34" charset="0"/>
              </a:rPr>
              <a:t>verdad, en otra se considera insuficiente, o inadecuado </a:t>
            </a:r>
            <a:r>
              <a:rPr lang="es-MX" sz="1400" dirty="0">
                <a:latin typeface="Calibri" panose="020F0502020204030204" pitchFamily="34" charset="0"/>
                <a:ea typeface="Calibri" panose="020F0502020204030204" pitchFamily="34" charset="0"/>
                <a:cs typeface="Calibri" panose="020F0502020204030204" pitchFamily="34" charset="0"/>
              </a:rPr>
              <a:t>en </a:t>
            </a:r>
            <a:r>
              <a:rPr lang="es-MX" sz="1400" dirty="0" smtClean="0">
                <a:latin typeface="Calibri" panose="020F0502020204030204" pitchFamily="34" charset="0"/>
                <a:ea typeface="Calibri" panose="020F0502020204030204" pitchFamily="34" charset="0"/>
                <a:cs typeface="Calibri" panose="020F0502020204030204" pitchFamily="34" charset="0"/>
              </a:rPr>
              <a:t>otra).</a:t>
            </a:r>
          </a:p>
          <a:p>
            <a:pPr lvl="0">
              <a:spcAft>
                <a:spcPts val="0"/>
              </a:spcAft>
            </a:pPr>
            <a:endParaRPr lang="es-419" sz="1400" dirty="0">
              <a:effectLst/>
              <a:latin typeface="Calibri" panose="020F0502020204030204" pitchFamily="34" charset="0"/>
              <a:ea typeface="Calibri" panose="020F0502020204030204" pitchFamily="34" charset="0"/>
              <a:cs typeface="Calibri" panose="020F0502020204030204" pitchFamily="34" charset="0"/>
            </a:endParaRPr>
          </a:p>
          <a:p>
            <a:pPr lvl="0">
              <a:spcAft>
                <a:spcPts val="0"/>
              </a:spcAft>
            </a:pPr>
            <a:r>
              <a:rPr lang="es-MX" sz="1400" dirty="0" smtClean="0">
                <a:ea typeface="Calibri" panose="020F0502020204030204" pitchFamily="34" charset="0"/>
                <a:cs typeface="Times New Roman" panose="02020603050405020304" pitchFamily="18" charset="0"/>
              </a:rPr>
              <a:t>Desde </a:t>
            </a:r>
            <a:r>
              <a:rPr lang="es-MX" sz="1400" dirty="0">
                <a:ea typeface="Calibri" panose="020F0502020204030204" pitchFamily="34" charset="0"/>
                <a:cs typeface="Times New Roman" panose="02020603050405020304" pitchFamily="18" charset="0"/>
              </a:rPr>
              <a:t>una comprensión holística, el ser humano se aproxima al conocimiento en un proceso permanente en “espiral”, donde cada resultado alcanza grados de complejidad cada vez más avanzados. La espiral holística recorre diez tipos de investigación que se repiten </a:t>
            </a:r>
            <a:r>
              <a:rPr lang="es-MX" sz="1400" i="1" dirty="0">
                <a:ea typeface="Calibri" panose="020F0502020204030204" pitchFamily="34" charset="0"/>
                <a:cs typeface="Times New Roman" panose="02020603050405020304" pitchFamily="18" charset="0"/>
              </a:rPr>
              <a:t>ad infinitum</a:t>
            </a:r>
            <a:r>
              <a:rPr lang="es-MX" sz="1400" dirty="0">
                <a:ea typeface="Calibri" panose="020F0502020204030204" pitchFamily="34" charset="0"/>
                <a:cs typeface="Times New Roman" panose="02020603050405020304" pitchFamily="18" charset="0"/>
              </a:rPr>
              <a:t>, como un fractal.</a:t>
            </a:r>
            <a:endParaRPr lang="es-CO" sz="1400" dirty="0">
              <a:effectLst/>
              <a:ea typeface="Calibri" panose="020F0502020204030204" pitchFamily="34" charset="0"/>
              <a:cs typeface="Times New Roman" panose="02020603050405020304" pitchFamily="18" charset="0"/>
            </a:endParaRPr>
          </a:p>
        </p:txBody>
      </p:sp>
      <p:sp>
        <p:nvSpPr>
          <p:cNvPr id="6" name="Rectángulo 5"/>
          <p:cNvSpPr/>
          <p:nvPr/>
        </p:nvSpPr>
        <p:spPr>
          <a:xfrm>
            <a:off x="666521" y="1525649"/>
            <a:ext cx="3214406" cy="307777"/>
          </a:xfrm>
          <a:prstGeom prst="rect">
            <a:avLst/>
          </a:prstGeom>
        </p:spPr>
        <p:txBody>
          <a:bodyPr wrap="none">
            <a:spAutoFit/>
          </a:bodyPr>
          <a:lstStyle/>
          <a:p>
            <a:r>
              <a:rPr lang="es-CO" sz="1400" b="1" dirty="0" smtClean="0">
                <a:solidFill>
                  <a:srgbClr val="000000"/>
                </a:solidFill>
                <a:latin typeface="Calibri" panose="020F0502020204030204" pitchFamily="34" charset="0"/>
                <a:ea typeface="MS PGothic" panose="020B0600070205080204" pitchFamily="34" charset="-128"/>
              </a:rPr>
              <a:t>Principio </a:t>
            </a:r>
            <a:r>
              <a:rPr lang="es-CO" sz="1400" b="1" dirty="0"/>
              <a:t>del devenir y la espiral holística</a:t>
            </a:r>
            <a:endParaRPr lang="es-MX" sz="1400" dirty="0"/>
          </a:p>
        </p:txBody>
      </p:sp>
      <p:sp>
        <p:nvSpPr>
          <p:cNvPr id="24"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Popup  2</a:t>
            </a:r>
          </a:p>
          <a:p>
            <a:r>
              <a:rPr lang="es-419" sz="1100" dirty="0" smtClean="0"/>
              <a:t>Este popup tiene siguiente interno.</a:t>
            </a:r>
          </a:p>
          <a:p>
            <a:r>
              <a:rPr lang="es-419" sz="1100" dirty="0" smtClean="0"/>
              <a:t>Siguientes internos: 2</a:t>
            </a:r>
          </a:p>
          <a:p>
            <a:endParaRPr lang="es-419" sz="1100" dirty="0"/>
          </a:p>
          <a:p>
            <a:r>
              <a:rPr lang="es-419" sz="1100" dirty="0" smtClean="0"/>
              <a:t>Al hacer clic en el botón “Cerrar” se regresa a la pantalla 84.</a:t>
            </a:r>
          </a:p>
          <a:p>
            <a:endParaRPr lang="es-MX" sz="1100" dirty="0"/>
          </a:p>
          <a:p>
            <a:endParaRPr lang="es-419" sz="1100" dirty="0"/>
          </a:p>
        </p:txBody>
      </p:sp>
      <p:sp>
        <p:nvSpPr>
          <p:cNvPr id="25" name="Cheurón 24"/>
          <p:cNvSpPr/>
          <p:nvPr/>
        </p:nvSpPr>
        <p:spPr>
          <a:xfrm>
            <a:off x="8980582" y="3149777"/>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6" name="Elipse 25"/>
          <p:cNvSpPr/>
          <p:nvPr/>
        </p:nvSpPr>
        <p:spPr>
          <a:xfrm>
            <a:off x="165431" y="5073935"/>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1</a:t>
            </a:r>
            <a:endParaRPr lang="es-CO" sz="1200" dirty="0">
              <a:solidFill>
                <a:schemeClr val="bg1"/>
              </a:solidFill>
            </a:endParaRPr>
          </a:p>
        </p:txBody>
      </p:sp>
      <p:pic>
        <p:nvPicPr>
          <p:cNvPr id="17410" name="Picture 2" descr="https://previews.123rf.com/images/krinichnaya/krinichnaya1704/krinichnaya170400170/76460486-Espiral-abstracta-del-fractal-Dise-o-de-la-fantas-a-en-colores-blancos-y-negros-Arte-digital-Represe-Foto-de-archivo.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245" r="14599"/>
          <a:stretch/>
        </p:blipFill>
        <p:spPr bwMode="auto">
          <a:xfrm>
            <a:off x="5755421" y="2017166"/>
            <a:ext cx="2658794" cy="2561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348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la holística como modelo integrador en la investigación.</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r>
              <a:rPr lang="es-419" dirty="0" smtClean="0"/>
              <a:t>Elaborar un esquema gráfico.</a:t>
            </a:r>
            <a:r>
              <a:rPr lang="es-CO" dirty="0"/>
              <a:t/>
            </a:r>
            <a:br>
              <a:rPr lang="es-CO" dirty="0"/>
            </a:br>
            <a:endParaRPr lang="es-CO" dirty="0" smtClean="0"/>
          </a:p>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t>La definición integradora de ciencia</a:t>
            </a:r>
            <a:endParaRPr lang="es-MX" sz="1100" b="1" dirty="0">
              <a:solidFill>
                <a:prstClr val="black"/>
              </a:solidFill>
            </a:endParaRPr>
          </a:p>
          <a:p>
            <a:pPr lvl="0">
              <a:lnSpc>
                <a:spcPct val="90000"/>
              </a:lnSpc>
              <a:spcBef>
                <a:spcPts val="1000"/>
              </a:spcBef>
            </a:pPr>
            <a:r>
              <a:rPr lang="es-419" sz="1100" b="1" dirty="0" smtClean="0">
                <a:solidFill>
                  <a:srgbClr val="C00000"/>
                </a:solidFill>
              </a:rPr>
              <a:t>Subtema</a:t>
            </a:r>
            <a:r>
              <a:rPr lang="es-419" sz="1100" b="1" dirty="0">
                <a:solidFill>
                  <a:prstClr val="white">
                    <a:lumMod val="50000"/>
                  </a:prstClr>
                </a:solidFill>
              </a:rPr>
              <a:t>: </a:t>
            </a:r>
            <a:r>
              <a:rPr lang="es-CO" sz="1100" b="1" dirty="0" smtClean="0">
                <a:solidFill>
                  <a:prstClr val="black"/>
                </a:solidFill>
              </a:rPr>
              <a:t>Principios de la holística</a:t>
            </a:r>
            <a:endParaRPr lang="es-MX" sz="1100" b="1" dirty="0">
              <a:solidFill>
                <a:prstClr val="black"/>
              </a:solidFill>
            </a:endParaRPr>
          </a:p>
        </p:txBody>
      </p:sp>
      <p:sp>
        <p:nvSpPr>
          <p:cNvPr id="17" name="Rectángulo redondeado 16"/>
          <p:cNvSpPr/>
          <p:nvPr/>
        </p:nvSpPr>
        <p:spPr>
          <a:xfrm>
            <a:off x="113829" y="1918324"/>
            <a:ext cx="9473556" cy="3448753"/>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 name="Rectángulo 1"/>
          <p:cNvSpPr/>
          <p:nvPr/>
        </p:nvSpPr>
        <p:spPr>
          <a:xfrm>
            <a:off x="113829" y="3223904"/>
            <a:ext cx="4137646" cy="738664"/>
          </a:xfrm>
          <a:prstGeom prst="rect">
            <a:avLst/>
          </a:prstGeom>
        </p:spPr>
        <p:txBody>
          <a:bodyPr wrap="square">
            <a:spAutoFit/>
          </a:bodyPr>
          <a:lstStyle/>
          <a:p>
            <a:r>
              <a:rPr lang="es-MX" sz="1400" dirty="0">
                <a:solidFill>
                  <a:srgbClr val="000000"/>
                </a:solidFill>
                <a:latin typeface="Calibri" panose="020F0502020204030204" pitchFamily="34" charset="0"/>
                <a:ea typeface="MS PGothic" panose="020B0600070205080204" pitchFamily="34" charset="-128"/>
              </a:rPr>
              <a:t>Los siguientes son algunos de los principios de la holística que permiten visualizar un modelo integrador del proceso investigativo</a:t>
            </a:r>
            <a:r>
              <a:rPr lang="es-MX" sz="1400" dirty="0" smtClean="0">
                <a:solidFill>
                  <a:srgbClr val="000000"/>
                </a:solidFill>
                <a:latin typeface="Calibri" panose="020F0502020204030204" pitchFamily="34" charset="0"/>
                <a:ea typeface="MS PGothic" panose="020B0600070205080204" pitchFamily="34" charset="-128"/>
              </a:rPr>
              <a:t>:</a:t>
            </a:r>
            <a:endParaRPr lang="es-MX" sz="1400" dirty="0">
              <a:solidFill>
                <a:srgbClr val="000000"/>
              </a:solidFill>
              <a:latin typeface="Calibri" panose="020F0502020204030204" pitchFamily="34" charset="0"/>
              <a:ea typeface="MS PGothic" panose="020B0600070205080204" pitchFamily="34" charset="-128"/>
            </a:endParaRPr>
          </a:p>
        </p:txBody>
      </p:sp>
      <p:sp>
        <p:nvSpPr>
          <p:cNvPr id="14" name="Rectángulo redondeado 13"/>
          <p:cNvSpPr/>
          <p:nvPr/>
        </p:nvSpPr>
        <p:spPr>
          <a:xfrm>
            <a:off x="113829" y="1237677"/>
            <a:ext cx="9473556" cy="4234209"/>
          </a:xfrm>
          <a:prstGeom prst="roundRect">
            <a:avLst>
              <a:gd name="adj" fmla="val 0"/>
            </a:avLst>
          </a:prstGeom>
          <a:solidFill>
            <a:schemeClr val="tx1">
              <a:lumMod val="95000"/>
              <a:lumOff val="5000"/>
              <a:alpha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6" name="Rectángulo redondeado 15"/>
          <p:cNvSpPr/>
          <p:nvPr/>
        </p:nvSpPr>
        <p:spPr>
          <a:xfrm>
            <a:off x="396206" y="1356268"/>
            <a:ext cx="8878726" cy="3806191"/>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grpSp>
        <p:nvGrpSpPr>
          <p:cNvPr id="18" name="Grupo 17"/>
          <p:cNvGrpSpPr/>
          <p:nvPr/>
        </p:nvGrpSpPr>
        <p:grpSpPr>
          <a:xfrm>
            <a:off x="8635154" y="1436478"/>
            <a:ext cx="435428" cy="391857"/>
            <a:chOff x="8055429" y="1611086"/>
            <a:chExt cx="435428" cy="391857"/>
          </a:xfrm>
        </p:grpSpPr>
        <p:sp>
          <p:nvSpPr>
            <p:cNvPr id="19" name="Elipse 18"/>
            <p:cNvSpPr/>
            <p:nvPr/>
          </p:nvSpPr>
          <p:spPr>
            <a:xfrm>
              <a:off x="8055429" y="1611086"/>
              <a:ext cx="435428" cy="3918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 name="Multiplicar 19"/>
            <p:cNvSpPr/>
            <p:nvPr/>
          </p:nvSpPr>
          <p:spPr>
            <a:xfrm>
              <a:off x="8113486" y="1625600"/>
              <a:ext cx="319315" cy="362829"/>
            </a:xfrm>
            <a:prstGeom prst="mathMultipl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21" name="Rectángulo 20"/>
          <p:cNvSpPr/>
          <p:nvPr/>
        </p:nvSpPr>
        <p:spPr>
          <a:xfrm>
            <a:off x="710842" y="2168988"/>
            <a:ext cx="3695793" cy="2677656"/>
          </a:xfrm>
          <a:prstGeom prst="rect">
            <a:avLst/>
          </a:prstGeom>
        </p:spPr>
        <p:txBody>
          <a:bodyPr wrap="square">
            <a:spAutoFit/>
          </a:bodyPr>
          <a:lstStyle/>
          <a:p>
            <a:pPr lvl="0">
              <a:spcAft>
                <a:spcPts val="0"/>
              </a:spcAft>
            </a:pPr>
            <a:r>
              <a:rPr lang="es-CO" sz="1400" dirty="0"/>
              <a:t>Cada vuelta de la espiral representa un estadio de conocimiento y un objetivo de investigación. </a:t>
            </a:r>
            <a:endParaRPr lang="es-CO" sz="1400" dirty="0" smtClean="0"/>
          </a:p>
          <a:p>
            <a:pPr lvl="0">
              <a:spcAft>
                <a:spcPts val="0"/>
              </a:spcAft>
            </a:pPr>
            <a:endParaRPr lang="es-CO" sz="1400" dirty="0"/>
          </a:p>
          <a:p>
            <a:pPr lvl="0">
              <a:spcAft>
                <a:spcPts val="0"/>
              </a:spcAft>
            </a:pPr>
            <a:r>
              <a:rPr lang="es-CO" sz="1400" dirty="0" smtClean="0"/>
              <a:t>Estos </a:t>
            </a:r>
            <a:r>
              <a:rPr lang="es-CO" sz="1400" dirty="0"/>
              <a:t>objetivos representan logros sucesivos en un proceso permanente de generación de conocimiento, más que de resultados finales. </a:t>
            </a:r>
            <a:endParaRPr lang="es-CO" sz="1400" dirty="0" smtClean="0"/>
          </a:p>
          <a:p>
            <a:pPr lvl="0">
              <a:spcAft>
                <a:spcPts val="0"/>
              </a:spcAft>
            </a:pPr>
            <a:endParaRPr lang="es-MX" sz="1400" dirty="0">
              <a:ea typeface="Calibri" panose="020F0502020204030204" pitchFamily="34" charset="0"/>
              <a:cs typeface="Times New Roman" panose="02020603050405020304" pitchFamily="18" charset="0"/>
            </a:endParaRPr>
          </a:p>
          <a:p>
            <a:pPr lvl="0">
              <a:spcAft>
                <a:spcPts val="0"/>
              </a:spcAft>
            </a:pPr>
            <a:r>
              <a:rPr lang="es-MX" sz="1400" dirty="0" smtClean="0">
                <a:ea typeface="Calibri" panose="020F0502020204030204" pitchFamily="34" charset="0"/>
                <a:cs typeface="Times New Roman" panose="02020603050405020304" pitchFamily="18" charset="0"/>
              </a:rPr>
              <a:t>Los objetivos </a:t>
            </a:r>
            <a:r>
              <a:rPr lang="es-MX" sz="1400" dirty="0">
                <a:ea typeface="Calibri" panose="020F0502020204030204" pitchFamily="34" charset="0"/>
                <a:cs typeface="Times New Roman" panose="02020603050405020304" pitchFamily="18" charset="0"/>
              </a:rPr>
              <a:t>de cada modelo epistémico quedan integrados dentro de la espiral holística, de manera que cada modelo trabajaba solo en un nivel de </a:t>
            </a:r>
            <a:r>
              <a:rPr lang="es-MX" sz="1400" dirty="0" smtClean="0">
                <a:ea typeface="Calibri" panose="020F0502020204030204" pitchFamily="34" charset="0"/>
                <a:cs typeface="Times New Roman" panose="02020603050405020304" pitchFamily="18" charset="0"/>
              </a:rPr>
              <a:t>conocimiento</a:t>
            </a:r>
            <a:r>
              <a:rPr lang="es-MX" sz="1400" dirty="0">
                <a:ea typeface="Calibri" panose="020F0502020204030204" pitchFamily="34" charset="0"/>
                <a:cs typeface="Times New Roman" panose="02020603050405020304" pitchFamily="18" charset="0"/>
              </a:rPr>
              <a:t>, pero esos niveles en realidad son un continuo. </a:t>
            </a:r>
            <a:endParaRPr lang="es-MX" sz="1400" dirty="0" smtClean="0">
              <a:ea typeface="Calibri" panose="020F0502020204030204" pitchFamily="34" charset="0"/>
              <a:cs typeface="Times New Roman" panose="02020603050405020304" pitchFamily="18" charset="0"/>
            </a:endParaRPr>
          </a:p>
        </p:txBody>
      </p:sp>
      <p:sp>
        <p:nvSpPr>
          <p:cNvPr id="6" name="Rectángulo 5"/>
          <p:cNvSpPr/>
          <p:nvPr/>
        </p:nvSpPr>
        <p:spPr>
          <a:xfrm>
            <a:off x="666521" y="1525649"/>
            <a:ext cx="3214406" cy="307777"/>
          </a:xfrm>
          <a:prstGeom prst="rect">
            <a:avLst/>
          </a:prstGeom>
        </p:spPr>
        <p:txBody>
          <a:bodyPr wrap="none">
            <a:spAutoFit/>
          </a:bodyPr>
          <a:lstStyle/>
          <a:p>
            <a:r>
              <a:rPr lang="es-CO" sz="1400" b="1" dirty="0" smtClean="0">
                <a:solidFill>
                  <a:srgbClr val="000000"/>
                </a:solidFill>
                <a:latin typeface="Calibri" panose="020F0502020204030204" pitchFamily="34" charset="0"/>
                <a:ea typeface="MS PGothic" panose="020B0600070205080204" pitchFamily="34" charset="-128"/>
              </a:rPr>
              <a:t>Principio </a:t>
            </a:r>
            <a:r>
              <a:rPr lang="es-CO" sz="1400" b="1" dirty="0"/>
              <a:t>del devenir y la espiral holística</a:t>
            </a:r>
            <a:endParaRPr lang="es-MX" sz="1400" dirty="0"/>
          </a:p>
        </p:txBody>
      </p:sp>
      <p:sp>
        <p:nvSpPr>
          <p:cNvPr id="29" name="Elipse 28"/>
          <p:cNvSpPr/>
          <p:nvPr/>
        </p:nvSpPr>
        <p:spPr>
          <a:xfrm>
            <a:off x="159590" y="4967340"/>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2</a:t>
            </a:r>
            <a:endParaRPr lang="es-CO" sz="1200" dirty="0">
              <a:solidFill>
                <a:schemeClr val="bg1"/>
              </a:solidFill>
            </a:endParaRPr>
          </a:p>
        </p:txBody>
      </p:sp>
      <p:sp>
        <p:nvSpPr>
          <p:cNvPr id="30" name="Cheurón 29"/>
          <p:cNvSpPr/>
          <p:nvPr/>
        </p:nvSpPr>
        <p:spPr>
          <a:xfrm flipH="1">
            <a:off x="406646" y="3066803"/>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31"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Popup  2</a:t>
            </a:r>
          </a:p>
          <a:p>
            <a:r>
              <a:rPr lang="es-419" sz="1100" dirty="0" smtClean="0"/>
              <a:t>Este popup tiene siguiente interno.</a:t>
            </a:r>
          </a:p>
          <a:p>
            <a:r>
              <a:rPr lang="es-419" sz="1100" dirty="0" smtClean="0"/>
              <a:t>Siguientes internos: 2</a:t>
            </a:r>
          </a:p>
          <a:p>
            <a:endParaRPr lang="es-419" sz="1100" dirty="0"/>
          </a:p>
          <a:p>
            <a:r>
              <a:rPr lang="es-419" sz="1100" dirty="0" smtClean="0"/>
              <a:t>Al hacer clic en el botón “Cerrar” se regresa a la pantalla 84.</a:t>
            </a:r>
          </a:p>
          <a:p>
            <a:endParaRPr lang="es-MX" sz="1100" dirty="0"/>
          </a:p>
          <a:p>
            <a:endParaRPr lang="es-419" sz="1100" dirty="0"/>
          </a:p>
        </p:txBody>
      </p:sp>
      <p:sp>
        <p:nvSpPr>
          <p:cNvPr id="13" name="Rectángulo 12"/>
          <p:cNvSpPr/>
          <p:nvPr/>
        </p:nvSpPr>
        <p:spPr>
          <a:xfrm>
            <a:off x="4696406" y="1698076"/>
            <a:ext cx="1580689" cy="523220"/>
          </a:xfrm>
          <a:prstGeom prst="rect">
            <a:avLst/>
          </a:prstGeom>
        </p:spPr>
        <p:txBody>
          <a:bodyPr wrap="none">
            <a:spAutoFit/>
          </a:bodyPr>
          <a:lstStyle/>
          <a:p>
            <a:r>
              <a:rPr lang="es-CO" sz="1400" b="1" dirty="0" smtClean="0">
                <a:solidFill>
                  <a:srgbClr val="000000"/>
                </a:solidFill>
                <a:latin typeface="Calibri" panose="020F0502020204030204" pitchFamily="34" charset="0"/>
                <a:ea typeface="MS PGothic" panose="020B0600070205080204" pitchFamily="34" charset="-128"/>
              </a:rPr>
              <a:t>Categorías básicas </a:t>
            </a:r>
          </a:p>
          <a:p>
            <a:r>
              <a:rPr lang="es-CO" sz="1400" b="1" dirty="0" smtClean="0">
                <a:solidFill>
                  <a:srgbClr val="000000"/>
                </a:solidFill>
                <a:latin typeface="Calibri" panose="020F0502020204030204" pitchFamily="34" charset="0"/>
                <a:ea typeface="MS PGothic" panose="020B0600070205080204" pitchFamily="34" charset="-128"/>
              </a:rPr>
              <a:t>de </a:t>
            </a:r>
            <a:r>
              <a:rPr lang="es-CO" sz="1400" b="1" dirty="0">
                <a:solidFill>
                  <a:srgbClr val="000000"/>
                </a:solidFill>
                <a:latin typeface="Calibri" panose="020F0502020204030204" pitchFamily="34" charset="0"/>
                <a:ea typeface="MS PGothic" panose="020B0600070205080204" pitchFamily="34" charset="-128"/>
              </a:rPr>
              <a:t>objetivos: </a:t>
            </a:r>
            <a:endParaRPr lang="es-MX" sz="1400" b="1" dirty="0"/>
          </a:p>
        </p:txBody>
      </p:sp>
      <p:sp>
        <p:nvSpPr>
          <p:cNvPr id="23" name="Rectángulo 22"/>
          <p:cNvSpPr/>
          <p:nvPr/>
        </p:nvSpPr>
        <p:spPr>
          <a:xfrm>
            <a:off x="6277095" y="1686827"/>
            <a:ext cx="1787990" cy="523220"/>
          </a:xfrm>
          <a:prstGeom prst="rect">
            <a:avLst/>
          </a:prstGeom>
        </p:spPr>
        <p:txBody>
          <a:bodyPr wrap="none">
            <a:spAutoFit/>
          </a:bodyPr>
          <a:lstStyle/>
          <a:p>
            <a:r>
              <a:rPr lang="es-CO" sz="1400" b="1" dirty="0" smtClean="0">
                <a:solidFill>
                  <a:srgbClr val="000000"/>
                </a:solidFill>
                <a:latin typeface="Calibri" panose="020F0502020204030204" pitchFamily="34" charset="0"/>
                <a:ea typeface="MS PGothic" panose="020B0600070205080204" pitchFamily="34" charset="-128"/>
              </a:rPr>
              <a:t>Tipo de investigación </a:t>
            </a:r>
          </a:p>
          <a:p>
            <a:r>
              <a:rPr lang="es-CO" sz="1400" b="1" dirty="0" smtClean="0">
                <a:solidFill>
                  <a:srgbClr val="000000"/>
                </a:solidFill>
                <a:latin typeface="Calibri" panose="020F0502020204030204" pitchFamily="34" charset="0"/>
                <a:ea typeface="MS PGothic" panose="020B0600070205080204" pitchFamily="34" charset="-128"/>
              </a:rPr>
              <a:t>resultante </a:t>
            </a:r>
            <a:endParaRPr lang="es-MX" sz="1400" b="1" dirty="0">
              <a:solidFill>
                <a:srgbClr val="000000"/>
              </a:solidFill>
              <a:latin typeface="Calibri" panose="020F0502020204030204" pitchFamily="34" charset="0"/>
              <a:ea typeface="MS PGothic" panose="020B0600070205080204" pitchFamily="34" charset="-128"/>
            </a:endParaRPr>
          </a:p>
        </p:txBody>
      </p:sp>
      <p:sp>
        <p:nvSpPr>
          <p:cNvPr id="49" name="Rectángulo 48"/>
          <p:cNvSpPr/>
          <p:nvPr/>
        </p:nvSpPr>
        <p:spPr>
          <a:xfrm>
            <a:off x="4888541" y="2178153"/>
            <a:ext cx="2975299" cy="291376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0" name="Retraso 49"/>
          <p:cNvSpPr/>
          <p:nvPr/>
        </p:nvSpPr>
        <p:spPr>
          <a:xfrm>
            <a:off x="4888541" y="2178153"/>
            <a:ext cx="1896236" cy="2913762"/>
          </a:xfrm>
          <a:prstGeom prst="flowChartDelay">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000">
              <a:tabLst>
                <a:tab pos="108000" algn="l"/>
              </a:tabLst>
            </a:pPr>
            <a:endParaRPr lang="es-MX" dirty="0"/>
          </a:p>
        </p:txBody>
      </p:sp>
      <p:sp>
        <p:nvSpPr>
          <p:cNvPr id="24" name="Rectángulo 23"/>
          <p:cNvSpPr/>
          <p:nvPr/>
        </p:nvSpPr>
        <p:spPr>
          <a:xfrm>
            <a:off x="5525928" y="2200102"/>
            <a:ext cx="2396581" cy="2862322"/>
          </a:xfrm>
          <a:prstGeom prst="rect">
            <a:avLst/>
          </a:prstGeom>
          <a:noFill/>
        </p:spPr>
        <p:txBody>
          <a:bodyPr wrap="square">
            <a:spAutoFit/>
          </a:bodyPr>
          <a:lstStyle/>
          <a:p>
            <a:pPr algn="r" defTabSz="180000">
              <a:lnSpc>
                <a:spcPct val="150000"/>
              </a:lnSpc>
              <a:tabLst>
                <a:tab pos="180000" algn="l"/>
              </a:tabLst>
            </a:pPr>
            <a:r>
              <a:rPr lang="es-CO" sz="1200" dirty="0" smtClean="0">
                <a:solidFill>
                  <a:schemeClr val="bg1"/>
                </a:solidFill>
                <a:latin typeface="Calibri" panose="020F0502020204030204" pitchFamily="34" charset="0"/>
                <a:ea typeface="MS PGothic" panose="020B0600070205080204" pitchFamily="34" charset="-128"/>
              </a:rPr>
              <a:t>Exploratoria				</a:t>
            </a:r>
            <a:endParaRPr lang="es-CO" sz="1200" dirty="0">
              <a:solidFill>
                <a:schemeClr val="bg1"/>
              </a:solidFill>
              <a:latin typeface="Calibri" panose="020F0502020204030204" pitchFamily="34" charset="0"/>
              <a:ea typeface="MS PGothic" panose="020B0600070205080204" pitchFamily="34" charset="-128"/>
            </a:endParaRPr>
          </a:p>
          <a:p>
            <a:pPr algn="r" defTabSz="180000">
              <a:lnSpc>
                <a:spcPct val="150000"/>
              </a:lnSpc>
              <a:tabLst>
                <a:tab pos="180000" algn="l"/>
              </a:tabLst>
            </a:pPr>
            <a:r>
              <a:rPr lang="es-CO" sz="1200" dirty="0" smtClean="0">
                <a:solidFill>
                  <a:schemeClr val="bg1"/>
                </a:solidFill>
                <a:latin typeface="Calibri" panose="020F0502020204030204" pitchFamily="34" charset="0"/>
                <a:ea typeface="MS PGothic" panose="020B0600070205080204" pitchFamily="34" charset="-128"/>
              </a:rPr>
              <a:t>	Descriptiva				</a:t>
            </a:r>
            <a:endParaRPr lang="es-CO" sz="1200" dirty="0">
              <a:solidFill>
                <a:schemeClr val="bg1"/>
              </a:solidFill>
              <a:latin typeface="Calibri" panose="020F0502020204030204" pitchFamily="34" charset="0"/>
              <a:ea typeface="MS PGothic" panose="020B0600070205080204" pitchFamily="34" charset="-128"/>
            </a:endParaRPr>
          </a:p>
          <a:p>
            <a:pPr algn="r" defTabSz="180000">
              <a:lnSpc>
                <a:spcPct val="150000"/>
              </a:lnSpc>
              <a:tabLst>
                <a:tab pos="180000" algn="l"/>
              </a:tabLst>
            </a:pPr>
            <a:r>
              <a:rPr lang="es-CO" sz="1200" dirty="0" smtClean="0">
                <a:solidFill>
                  <a:schemeClr val="bg1"/>
                </a:solidFill>
                <a:latin typeface="Calibri" panose="020F0502020204030204" pitchFamily="34" charset="0"/>
                <a:ea typeface="MS PGothic" panose="020B0600070205080204" pitchFamily="34" charset="-128"/>
              </a:rPr>
              <a:t>		Analítica				 </a:t>
            </a:r>
            <a:endParaRPr lang="es-CO" sz="1200" dirty="0">
              <a:solidFill>
                <a:schemeClr val="bg1"/>
              </a:solidFill>
              <a:latin typeface="Calibri" panose="020F0502020204030204" pitchFamily="34" charset="0"/>
              <a:ea typeface="MS PGothic" panose="020B0600070205080204" pitchFamily="34" charset="-128"/>
            </a:endParaRPr>
          </a:p>
          <a:p>
            <a:pPr algn="r" defTabSz="180000">
              <a:lnSpc>
                <a:spcPct val="150000"/>
              </a:lnSpc>
              <a:tabLst>
                <a:tab pos="180000" algn="l"/>
              </a:tabLst>
            </a:pPr>
            <a:r>
              <a:rPr lang="es-CO" sz="1200" dirty="0" smtClean="0">
                <a:solidFill>
                  <a:schemeClr val="bg1"/>
                </a:solidFill>
                <a:latin typeface="Calibri" panose="020F0502020204030204" pitchFamily="34" charset="0"/>
                <a:ea typeface="MS PGothic" panose="020B0600070205080204" pitchFamily="34" charset="-128"/>
              </a:rPr>
              <a:t>			Comparativa	 </a:t>
            </a:r>
            <a:endParaRPr lang="es-CO" sz="1200" dirty="0">
              <a:solidFill>
                <a:schemeClr val="bg1"/>
              </a:solidFill>
              <a:latin typeface="Calibri" panose="020F0502020204030204" pitchFamily="34" charset="0"/>
              <a:ea typeface="MS PGothic" panose="020B0600070205080204" pitchFamily="34" charset="-128"/>
            </a:endParaRPr>
          </a:p>
          <a:p>
            <a:pPr algn="r" defTabSz="180000">
              <a:lnSpc>
                <a:spcPct val="150000"/>
              </a:lnSpc>
              <a:tabLst>
                <a:tab pos="180000" algn="l"/>
              </a:tabLst>
            </a:pPr>
            <a:r>
              <a:rPr lang="es-CO" sz="1200" dirty="0" smtClean="0">
                <a:solidFill>
                  <a:schemeClr val="bg1"/>
                </a:solidFill>
                <a:latin typeface="Calibri" panose="020F0502020204030204" pitchFamily="34" charset="0"/>
                <a:ea typeface="MS PGothic" panose="020B0600070205080204" pitchFamily="34" charset="-128"/>
              </a:rPr>
              <a:t>				Explicativa </a:t>
            </a:r>
            <a:endParaRPr lang="es-CO" sz="1200" dirty="0">
              <a:solidFill>
                <a:schemeClr val="bg1"/>
              </a:solidFill>
              <a:latin typeface="Calibri" panose="020F0502020204030204" pitchFamily="34" charset="0"/>
              <a:ea typeface="MS PGothic" panose="020B0600070205080204" pitchFamily="34" charset="-128"/>
            </a:endParaRPr>
          </a:p>
          <a:p>
            <a:pPr algn="r" defTabSz="180000">
              <a:lnSpc>
                <a:spcPct val="150000"/>
              </a:lnSpc>
              <a:tabLst>
                <a:tab pos="180000" algn="l"/>
              </a:tabLst>
            </a:pPr>
            <a:r>
              <a:rPr lang="es-CO" sz="1200" dirty="0" smtClean="0">
                <a:solidFill>
                  <a:schemeClr val="bg1"/>
                </a:solidFill>
                <a:latin typeface="Calibri" panose="020F0502020204030204" pitchFamily="34" charset="0"/>
                <a:ea typeface="MS PGothic" panose="020B0600070205080204" pitchFamily="34" charset="-128"/>
              </a:rPr>
              <a:t>				Predictiva </a:t>
            </a:r>
            <a:endParaRPr lang="es-CO" sz="1200" dirty="0">
              <a:solidFill>
                <a:schemeClr val="bg1"/>
              </a:solidFill>
              <a:latin typeface="Calibri" panose="020F0502020204030204" pitchFamily="34" charset="0"/>
              <a:ea typeface="MS PGothic" panose="020B0600070205080204" pitchFamily="34" charset="-128"/>
            </a:endParaRPr>
          </a:p>
          <a:p>
            <a:pPr algn="r" defTabSz="180000">
              <a:lnSpc>
                <a:spcPct val="150000"/>
              </a:lnSpc>
              <a:tabLst>
                <a:tab pos="180000" algn="l"/>
              </a:tabLst>
            </a:pPr>
            <a:r>
              <a:rPr lang="es-CO" sz="1200" dirty="0" smtClean="0">
                <a:solidFill>
                  <a:schemeClr val="bg1"/>
                </a:solidFill>
                <a:latin typeface="Calibri" panose="020F0502020204030204" pitchFamily="34" charset="0"/>
                <a:ea typeface="MS PGothic" panose="020B0600070205080204" pitchFamily="34" charset="-128"/>
              </a:rPr>
              <a:t>			Proyectiva	 </a:t>
            </a:r>
            <a:endParaRPr lang="es-CO" sz="1200" dirty="0">
              <a:solidFill>
                <a:schemeClr val="bg1"/>
              </a:solidFill>
              <a:latin typeface="Calibri" panose="020F0502020204030204" pitchFamily="34" charset="0"/>
              <a:ea typeface="MS PGothic" panose="020B0600070205080204" pitchFamily="34" charset="-128"/>
            </a:endParaRPr>
          </a:p>
          <a:p>
            <a:pPr algn="r" defTabSz="180000">
              <a:lnSpc>
                <a:spcPct val="150000"/>
              </a:lnSpc>
              <a:tabLst>
                <a:tab pos="180000" algn="l"/>
              </a:tabLst>
            </a:pPr>
            <a:r>
              <a:rPr lang="es-CO" sz="1200" dirty="0" smtClean="0">
                <a:solidFill>
                  <a:schemeClr val="bg1"/>
                </a:solidFill>
                <a:latin typeface="Calibri" panose="020F0502020204030204" pitchFamily="34" charset="0"/>
                <a:ea typeface="MS PGothic" panose="020B0600070205080204" pitchFamily="34" charset="-128"/>
              </a:rPr>
              <a:t>		Interactiva		 </a:t>
            </a:r>
            <a:endParaRPr lang="es-CO" sz="1200" dirty="0">
              <a:solidFill>
                <a:schemeClr val="bg1"/>
              </a:solidFill>
              <a:latin typeface="Calibri" panose="020F0502020204030204" pitchFamily="34" charset="0"/>
              <a:ea typeface="MS PGothic" panose="020B0600070205080204" pitchFamily="34" charset="-128"/>
            </a:endParaRPr>
          </a:p>
          <a:p>
            <a:pPr algn="r" defTabSz="180000">
              <a:lnSpc>
                <a:spcPct val="150000"/>
              </a:lnSpc>
              <a:tabLst>
                <a:tab pos="180000" algn="l"/>
              </a:tabLst>
            </a:pPr>
            <a:r>
              <a:rPr lang="es-CO" sz="1200" dirty="0" smtClean="0">
                <a:solidFill>
                  <a:schemeClr val="bg1"/>
                </a:solidFill>
                <a:latin typeface="Calibri" panose="020F0502020204030204" pitchFamily="34" charset="0"/>
                <a:ea typeface="MS PGothic" panose="020B0600070205080204" pitchFamily="34" charset="-128"/>
              </a:rPr>
              <a:t>	Confirmatoria		 </a:t>
            </a:r>
            <a:endParaRPr lang="es-CO" sz="1200" dirty="0">
              <a:solidFill>
                <a:schemeClr val="bg1"/>
              </a:solidFill>
              <a:latin typeface="Calibri" panose="020F0502020204030204" pitchFamily="34" charset="0"/>
              <a:ea typeface="MS PGothic" panose="020B0600070205080204" pitchFamily="34" charset="-128"/>
            </a:endParaRPr>
          </a:p>
          <a:p>
            <a:pPr algn="r" defTabSz="180000">
              <a:lnSpc>
                <a:spcPct val="150000"/>
              </a:lnSpc>
              <a:tabLst>
                <a:tab pos="180000" algn="l"/>
              </a:tabLst>
            </a:pPr>
            <a:r>
              <a:rPr lang="es-CO" sz="1200" dirty="0" smtClean="0">
                <a:solidFill>
                  <a:schemeClr val="bg1"/>
                </a:solidFill>
                <a:latin typeface="Calibri" panose="020F0502020204030204" pitchFamily="34" charset="0"/>
                <a:ea typeface="MS PGothic" panose="020B0600070205080204" pitchFamily="34" charset="-128"/>
              </a:rPr>
              <a:t>Evaluativa				</a:t>
            </a:r>
            <a:endParaRPr lang="es-MX" sz="1200" dirty="0">
              <a:solidFill>
                <a:schemeClr val="bg1"/>
              </a:solidFill>
              <a:latin typeface="Calibri" panose="020F0502020204030204" pitchFamily="34" charset="0"/>
              <a:ea typeface="MS PGothic" panose="020B0600070205080204" pitchFamily="34" charset="-128"/>
            </a:endParaRPr>
          </a:p>
        </p:txBody>
      </p:sp>
      <p:sp>
        <p:nvSpPr>
          <p:cNvPr id="22" name="Rectángulo 21"/>
          <p:cNvSpPr/>
          <p:nvPr/>
        </p:nvSpPr>
        <p:spPr>
          <a:xfrm>
            <a:off x="5237981" y="2219991"/>
            <a:ext cx="1742078" cy="2862322"/>
          </a:xfrm>
          <a:prstGeom prst="rect">
            <a:avLst/>
          </a:prstGeom>
          <a:noFill/>
        </p:spPr>
        <p:txBody>
          <a:bodyPr wrap="square">
            <a:spAutoFit/>
          </a:bodyPr>
          <a:lstStyle/>
          <a:p>
            <a:pPr defTabSz="180000">
              <a:lnSpc>
                <a:spcPct val="150000"/>
              </a:lnSpc>
              <a:tabLst>
                <a:tab pos="180000" algn="l"/>
              </a:tabLst>
            </a:pPr>
            <a:r>
              <a:rPr lang="es-CO" sz="1200" dirty="0" smtClean="0">
                <a:solidFill>
                  <a:schemeClr val="bg1"/>
                </a:solidFill>
                <a:latin typeface="Calibri" panose="020F0502020204030204" pitchFamily="34" charset="0"/>
                <a:ea typeface="MS PGothic" panose="020B0600070205080204" pitchFamily="34" charset="-128"/>
              </a:rPr>
              <a:t>Explorar </a:t>
            </a:r>
          </a:p>
          <a:p>
            <a:pPr defTabSz="180000">
              <a:lnSpc>
                <a:spcPct val="150000"/>
              </a:lnSpc>
              <a:tabLst>
                <a:tab pos="180000" algn="l"/>
              </a:tabLst>
            </a:pPr>
            <a:r>
              <a:rPr lang="es-CO" sz="1200" dirty="0" smtClean="0">
                <a:solidFill>
                  <a:schemeClr val="bg1"/>
                </a:solidFill>
                <a:latin typeface="Calibri" panose="020F0502020204030204" pitchFamily="34" charset="0"/>
                <a:ea typeface="MS PGothic" panose="020B0600070205080204" pitchFamily="34" charset="-128"/>
              </a:rPr>
              <a:t>	Describir </a:t>
            </a:r>
          </a:p>
          <a:p>
            <a:pPr defTabSz="180000">
              <a:lnSpc>
                <a:spcPct val="150000"/>
              </a:lnSpc>
              <a:tabLst>
                <a:tab pos="180000" algn="l"/>
              </a:tabLst>
            </a:pPr>
            <a:r>
              <a:rPr lang="es-CO" sz="1200" dirty="0" smtClean="0">
                <a:solidFill>
                  <a:schemeClr val="bg1"/>
                </a:solidFill>
                <a:latin typeface="Calibri" panose="020F0502020204030204" pitchFamily="34" charset="0"/>
                <a:ea typeface="MS PGothic" panose="020B0600070205080204" pitchFamily="34" charset="-128"/>
              </a:rPr>
              <a:t>		Analizar</a:t>
            </a:r>
          </a:p>
          <a:p>
            <a:pPr defTabSz="180000">
              <a:lnSpc>
                <a:spcPct val="150000"/>
              </a:lnSpc>
              <a:tabLst>
                <a:tab pos="180000" algn="l"/>
              </a:tabLst>
            </a:pPr>
            <a:r>
              <a:rPr lang="es-CO" sz="1200" dirty="0" smtClean="0">
                <a:solidFill>
                  <a:schemeClr val="bg1"/>
                </a:solidFill>
                <a:latin typeface="Calibri" panose="020F0502020204030204" pitchFamily="34" charset="0"/>
                <a:ea typeface="MS PGothic" panose="020B0600070205080204" pitchFamily="34" charset="-128"/>
              </a:rPr>
              <a:t>		Comparar</a:t>
            </a:r>
          </a:p>
          <a:p>
            <a:pPr defTabSz="180000">
              <a:lnSpc>
                <a:spcPct val="150000"/>
              </a:lnSpc>
              <a:tabLst>
                <a:tab pos="180000" algn="l"/>
              </a:tabLst>
            </a:pPr>
            <a:r>
              <a:rPr lang="es-CO" sz="1200" dirty="0" smtClean="0">
                <a:solidFill>
                  <a:schemeClr val="bg1"/>
                </a:solidFill>
                <a:latin typeface="Calibri" panose="020F0502020204030204" pitchFamily="34" charset="0"/>
                <a:ea typeface="MS PGothic" panose="020B0600070205080204" pitchFamily="34" charset="-128"/>
              </a:rPr>
              <a:t>				Explicar</a:t>
            </a:r>
          </a:p>
          <a:p>
            <a:pPr defTabSz="180000">
              <a:lnSpc>
                <a:spcPct val="150000"/>
              </a:lnSpc>
              <a:tabLst>
                <a:tab pos="180000" algn="l"/>
              </a:tabLst>
            </a:pPr>
            <a:r>
              <a:rPr lang="es-CO" sz="1200" dirty="0" smtClean="0">
                <a:solidFill>
                  <a:schemeClr val="bg1"/>
                </a:solidFill>
                <a:latin typeface="Calibri" panose="020F0502020204030204" pitchFamily="34" charset="0"/>
                <a:ea typeface="MS PGothic" panose="020B0600070205080204" pitchFamily="34" charset="-128"/>
              </a:rPr>
              <a:t> 				Predecir</a:t>
            </a:r>
          </a:p>
          <a:p>
            <a:pPr defTabSz="180000">
              <a:lnSpc>
                <a:spcPct val="150000"/>
              </a:lnSpc>
              <a:tabLst>
                <a:tab pos="180000" algn="l"/>
              </a:tabLst>
            </a:pPr>
            <a:r>
              <a:rPr lang="es-CO" sz="1200" dirty="0" smtClean="0">
                <a:solidFill>
                  <a:schemeClr val="bg1"/>
                </a:solidFill>
                <a:latin typeface="Calibri" panose="020F0502020204030204" pitchFamily="34" charset="0"/>
                <a:ea typeface="MS PGothic" panose="020B0600070205080204" pitchFamily="34" charset="-128"/>
              </a:rPr>
              <a:t>			Proponer </a:t>
            </a:r>
          </a:p>
          <a:p>
            <a:pPr defTabSz="180000">
              <a:lnSpc>
                <a:spcPct val="150000"/>
              </a:lnSpc>
              <a:tabLst>
                <a:tab pos="180000" algn="l"/>
              </a:tabLst>
            </a:pPr>
            <a:r>
              <a:rPr lang="es-CO" sz="1200" dirty="0" smtClean="0">
                <a:solidFill>
                  <a:schemeClr val="bg1"/>
                </a:solidFill>
                <a:latin typeface="Calibri" panose="020F0502020204030204" pitchFamily="34" charset="0"/>
                <a:ea typeface="MS PGothic" panose="020B0600070205080204" pitchFamily="34" charset="-128"/>
              </a:rPr>
              <a:t>		Intervenir </a:t>
            </a:r>
          </a:p>
          <a:p>
            <a:pPr defTabSz="180000">
              <a:lnSpc>
                <a:spcPct val="150000"/>
              </a:lnSpc>
              <a:tabLst>
                <a:tab pos="180000" algn="l"/>
              </a:tabLst>
            </a:pPr>
            <a:r>
              <a:rPr lang="es-CO" sz="1200" dirty="0" smtClean="0">
                <a:solidFill>
                  <a:schemeClr val="bg1"/>
                </a:solidFill>
                <a:latin typeface="Calibri" panose="020F0502020204030204" pitchFamily="34" charset="0"/>
                <a:ea typeface="MS PGothic" panose="020B0600070205080204" pitchFamily="34" charset="-128"/>
              </a:rPr>
              <a:t>	Confirmar </a:t>
            </a:r>
          </a:p>
          <a:p>
            <a:pPr defTabSz="180000">
              <a:lnSpc>
                <a:spcPct val="150000"/>
              </a:lnSpc>
              <a:tabLst>
                <a:tab pos="180000" algn="l"/>
              </a:tabLst>
            </a:pPr>
            <a:r>
              <a:rPr lang="es-CO" sz="1200" dirty="0" smtClean="0">
                <a:solidFill>
                  <a:schemeClr val="bg1"/>
                </a:solidFill>
                <a:latin typeface="Calibri" panose="020F0502020204030204" pitchFamily="34" charset="0"/>
                <a:ea typeface="MS PGothic" panose="020B0600070205080204" pitchFamily="34" charset="-128"/>
              </a:rPr>
              <a:t> Evaluar</a:t>
            </a:r>
            <a:endParaRPr lang="es-MX" sz="1200" dirty="0">
              <a:solidFill>
                <a:schemeClr val="bg1"/>
              </a:solidFill>
            </a:endParaRPr>
          </a:p>
        </p:txBody>
      </p:sp>
    </p:spTree>
    <p:extLst>
      <p:ext uri="{BB962C8B-B14F-4D97-AF65-F5344CB8AC3E}">
        <p14:creationId xmlns:p14="http://schemas.microsoft.com/office/powerpoint/2010/main" val="223636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la holística como modelo integrador en la investigación.</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r>
              <a:rPr lang="es-MX" dirty="0" smtClean="0"/>
              <a:t>Identificador de imagen: </a:t>
            </a:r>
            <a:r>
              <a:rPr lang="es-MX" dirty="0"/>
              <a:t>17229329</a:t>
            </a:r>
            <a:endParaRPr lang="es-CO" dirty="0"/>
          </a:p>
          <a:p>
            <a:r>
              <a:rPr lang="es-CO" dirty="0" smtClean="0"/>
              <a:t>Fuente</a:t>
            </a:r>
            <a:r>
              <a:rPr lang="es-CO" dirty="0"/>
              <a:t>: https://es.123rf.com</a:t>
            </a:r>
            <a:br>
              <a:rPr lang="es-CO" dirty="0"/>
            </a:br>
            <a:endParaRPr lang="es-CO" dirty="0" smtClean="0"/>
          </a:p>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t>La definición integradora de ciencia</a:t>
            </a:r>
            <a:endParaRPr lang="es-MX" sz="1100" b="1" dirty="0">
              <a:solidFill>
                <a:prstClr val="black"/>
              </a:solidFill>
            </a:endParaRPr>
          </a:p>
          <a:p>
            <a:pPr lvl="0">
              <a:lnSpc>
                <a:spcPct val="90000"/>
              </a:lnSpc>
              <a:spcBef>
                <a:spcPts val="1000"/>
              </a:spcBef>
            </a:pPr>
            <a:r>
              <a:rPr lang="es-419" sz="1100" b="1" dirty="0" smtClean="0">
                <a:solidFill>
                  <a:srgbClr val="C00000"/>
                </a:solidFill>
              </a:rPr>
              <a:t>Subtema</a:t>
            </a:r>
            <a:r>
              <a:rPr lang="es-419" sz="1100" b="1" dirty="0">
                <a:solidFill>
                  <a:prstClr val="white">
                    <a:lumMod val="50000"/>
                  </a:prstClr>
                </a:solidFill>
              </a:rPr>
              <a:t>: </a:t>
            </a:r>
            <a:r>
              <a:rPr lang="es-CO" sz="1100" b="1" dirty="0" smtClean="0">
                <a:solidFill>
                  <a:prstClr val="black"/>
                </a:solidFill>
              </a:rPr>
              <a:t>Principios de la holística</a:t>
            </a:r>
            <a:endParaRPr lang="es-MX" sz="1100" b="1" dirty="0">
              <a:solidFill>
                <a:prstClr val="black"/>
              </a:solidFill>
            </a:endParaRPr>
          </a:p>
        </p:txBody>
      </p:sp>
      <p:sp>
        <p:nvSpPr>
          <p:cNvPr id="17" name="Rectángulo redondeado 16"/>
          <p:cNvSpPr/>
          <p:nvPr/>
        </p:nvSpPr>
        <p:spPr>
          <a:xfrm>
            <a:off x="113829" y="1918324"/>
            <a:ext cx="9473556" cy="3448753"/>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 name="Rectángulo 1"/>
          <p:cNvSpPr/>
          <p:nvPr/>
        </p:nvSpPr>
        <p:spPr>
          <a:xfrm>
            <a:off x="113829" y="3223904"/>
            <a:ext cx="4137646" cy="738664"/>
          </a:xfrm>
          <a:prstGeom prst="rect">
            <a:avLst/>
          </a:prstGeom>
        </p:spPr>
        <p:txBody>
          <a:bodyPr wrap="square">
            <a:spAutoFit/>
          </a:bodyPr>
          <a:lstStyle/>
          <a:p>
            <a:r>
              <a:rPr lang="es-MX" sz="1400" dirty="0">
                <a:solidFill>
                  <a:srgbClr val="000000"/>
                </a:solidFill>
                <a:latin typeface="Calibri" panose="020F0502020204030204" pitchFamily="34" charset="0"/>
                <a:ea typeface="MS PGothic" panose="020B0600070205080204" pitchFamily="34" charset="-128"/>
              </a:rPr>
              <a:t>Los siguientes son algunos de los principios de la holística que permiten visualizar un modelo integrador del proceso investigativo</a:t>
            </a:r>
            <a:r>
              <a:rPr lang="es-MX" sz="1400" dirty="0" smtClean="0">
                <a:solidFill>
                  <a:srgbClr val="000000"/>
                </a:solidFill>
                <a:latin typeface="Calibri" panose="020F0502020204030204" pitchFamily="34" charset="0"/>
                <a:ea typeface="MS PGothic" panose="020B0600070205080204" pitchFamily="34" charset="-128"/>
              </a:rPr>
              <a:t>:</a:t>
            </a:r>
            <a:endParaRPr lang="es-MX" sz="1400" dirty="0">
              <a:solidFill>
                <a:srgbClr val="000000"/>
              </a:solidFill>
              <a:latin typeface="Calibri" panose="020F0502020204030204" pitchFamily="34" charset="0"/>
              <a:ea typeface="MS PGothic" panose="020B0600070205080204" pitchFamily="34" charset="-128"/>
            </a:endParaRPr>
          </a:p>
        </p:txBody>
      </p:sp>
      <p:sp>
        <p:nvSpPr>
          <p:cNvPr id="15" name="Rectángulo 14"/>
          <p:cNvSpPr/>
          <p:nvPr/>
        </p:nvSpPr>
        <p:spPr>
          <a:xfrm>
            <a:off x="4692064" y="2849635"/>
            <a:ext cx="4681538" cy="1754326"/>
          </a:xfrm>
          <a:prstGeom prst="rect">
            <a:avLst/>
          </a:prstGeom>
        </p:spPr>
        <p:txBody>
          <a:bodyPr wrap="square">
            <a:spAutoFit/>
          </a:bodyPr>
          <a:lstStyle/>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complementariedad.</a:t>
            </a:r>
          </a:p>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devenir.</a:t>
            </a:r>
          </a:p>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la unidad del todo.</a:t>
            </a:r>
          </a:p>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simultaneidad y sincronicidad.</a:t>
            </a:r>
          </a:p>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integralidad.</a:t>
            </a:r>
          </a:p>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posibilidades abiertas.</a:t>
            </a:r>
          </a:p>
        </p:txBody>
      </p:sp>
      <p:sp>
        <p:nvSpPr>
          <p:cNvPr id="14" name="Rectángulo redondeado 13"/>
          <p:cNvSpPr/>
          <p:nvPr/>
        </p:nvSpPr>
        <p:spPr>
          <a:xfrm>
            <a:off x="113829" y="1237677"/>
            <a:ext cx="9473556" cy="4234209"/>
          </a:xfrm>
          <a:prstGeom prst="roundRect">
            <a:avLst>
              <a:gd name="adj" fmla="val 0"/>
            </a:avLst>
          </a:prstGeom>
          <a:solidFill>
            <a:schemeClr val="tx1">
              <a:lumMod val="95000"/>
              <a:lumOff val="5000"/>
              <a:alpha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6" name="Rectángulo redondeado 15"/>
          <p:cNvSpPr/>
          <p:nvPr/>
        </p:nvSpPr>
        <p:spPr>
          <a:xfrm>
            <a:off x="396206" y="1356268"/>
            <a:ext cx="8878726" cy="3806191"/>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grpSp>
        <p:nvGrpSpPr>
          <p:cNvPr id="18" name="Grupo 17"/>
          <p:cNvGrpSpPr/>
          <p:nvPr/>
        </p:nvGrpSpPr>
        <p:grpSpPr>
          <a:xfrm>
            <a:off x="8635154" y="1436478"/>
            <a:ext cx="435428" cy="391857"/>
            <a:chOff x="8055429" y="1611086"/>
            <a:chExt cx="435428" cy="391857"/>
          </a:xfrm>
        </p:grpSpPr>
        <p:sp>
          <p:nvSpPr>
            <p:cNvPr id="19" name="Elipse 18"/>
            <p:cNvSpPr/>
            <p:nvPr/>
          </p:nvSpPr>
          <p:spPr>
            <a:xfrm>
              <a:off x="8055429" y="1611086"/>
              <a:ext cx="435428" cy="3918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 name="Multiplicar 19"/>
            <p:cNvSpPr/>
            <p:nvPr/>
          </p:nvSpPr>
          <p:spPr>
            <a:xfrm>
              <a:off x="8113486" y="1625600"/>
              <a:ext cx="319315" cy="362829"/>
            </a:xfrm>
            <a:prstGeom prst="mathMultipl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21" name="Rectángulo 20"/>
          <p:cNvSpPr/>
          <p:nvPr/>
        </p:nvSpPr>
        <p:spPr>
          <a:xfrm>
            <a:off x="770577" y="2086519"/>
            <a:ext cx="4701309" cy="2677656"/>
          </a:xfrm>
          <a:prstGeom prst="rect">
            <a:avLst/>
          </a:prstGeom>
        </p:spPr>
        <p:txBody>
          <a:bodyPr wrap="square">
            <a:spAutoFit/>
          </a:bodyPr>
          <a:lstStyle/>
          <a:p>
            <a:pPr lvl="0">
              <a:spcAft>
                <a:spcPts val="0"/>
              </a:spcAft>
            </a:pPr>
            <a:r>
              <a:rPr lang="es-MX" sz="1400" dirty="0">
                <a:latin typeface="Calibri" panose="020F0502020204030204" pitchFamily="34" charset="0"/>
                <a:ea typeface="Calibri" panose="020F0502020204030204" pitchFamily="34" charset="0"/>
                <a:cs typeface="Calibri" panose="020F0502020204030204" pitchFamily="34" charset="0"/>
              </a:rPr>
              <a:t>Para la holística, el universo es una sola realidad, de modo que los límites son considerados abstracciones del ser humano que le permiten aproximarse al conocimiento, al focalizar su atención en un evento específico de su interés. </a:t>
            </a:r>
            <a:endParaRPr lang="es-MX" sz="1400" dirty="0" smtClean="0">
              <a:latin typeface="Calibri" panose="020F0502020204030204" pitchFamily="34" charset="0"/>
              <a:ea typeface="Calibri" panose="020F0502020204030204" pitchFamily="34" charset="0"/>
              <a:cs typeface="Calibri" panose="020F0502020204030204" pitchFamily="34" charset="0"/>
            </a:endParaRPr>
          </a:p>
          <a:p>
            <a:pPr lvl="0">
              <a:spcAft>
                <a:spcPts val="0"/>
              </a:spcAft>
            </a:pPr>
            <a:endParaRPr lang="es-MX" sz="1400" dirty="0">
              <a:latin typeface="Calibri" panose="020F0502020204030204" pitchFamily="34" charset="0"/>
              <a:ea typeface="Calibri" panose="020F0502020204030204" pitchFamily="34" charset="0"/>
              <a:cs typeface="Calibri" panose="020F0502020204030204" pitchFamily="34" charset="0"/>
            </a:endParaRPr>
          </a:p>
          <a:p>
            <a:pPr lvl="0">
              <a:spcAft>
                <a:spcPts val="0"/>
              </a:spcAft>
            </a:pPr>
            <a:r>
              <a:rPr lang="es-MX" sz="1400" dirty="0" smtClean="0">
                <a:latin typeface="Calibri" panose="020F0502020204030204" pitchFamily="34" charset="0"/>
                <a:ea typeface="Calibri" panose="020F0502020204030204" pitchFamily="34" charset="0"/>
                <a:cs typeface="Calibri" panose="020F0502020204030204" pitchFamily="34" charset="0"/>
              </a:rPr>
              <a:t>Es </a:t>
            </a:r>
            <a:r>
              <a:rPr lang="es-MX" sz="1400" dirty="0">
                <a:latin typeface="Calibri" panose="020F0502020204030204" pitchFamily="34" charset="0"/>
                <a:ea typeface="Calibri" panose="020F0502020204030204" pitchFamily="34" charset="0"/>
                <a:cs typeface="Calibri" panose="020F0502020204030204" pitchFamily="34" charset="0"/>
              </a:rPr>
              <a:t>el investigador quien crea una frontera o un “límite” para poder aproximarse al estudio. </a:t>
            </a:r>
            <a:endParaRPr lang="es-MX" sz="1400" dirty="0" smtClean="0">
              <a:latin typeface="Calibri" panose="020F0502020204030204" pitchFamily="34" charset="0"/>
              <a:ea typeface="Calibri" panose="020F0502020204030204" pitchFamily="34" charset="0"/>
              <a:cs typeface="Calibri" panose="020F0502020204030204" pitchFamily="34" charset="0"/>
            </a:endParaRPr>
          </a:p>
          <a:p>
            <a:pPr lvl="0">
              <a:spcAft>
                <a:spcPts val="0"/>
              </a:spcAft>
            </a:pPr>
            <a:endParaRPr lang="es-419" sz="1400" dirty="0">
              <a:effectLst/>
              <a:latin typeface="Calibri" panose="020F0502020204030204" pitchFamily="34" charset="0"/>
              <a:ea typeface="Calibri" panose="020F0502020204030204" pitchFamily="34" charset="0"/>
              <a:cs typeface="Calibri" panose="020F0502020204030204" pitchFamily="34" charset="0"/>
            </a:endParaRPr>
          </a:p>
          <a:p>
            <a:pPr lvl="0">
              <a:spcAft>
                <a:spcPts val="0"/>
              </a:spcAft>
            </a:pPr>
            <a:r>
              <a:rPr lang="es-MX" sz="1400" dirty="0">
                <a:ea typeface="Calibri" panose="020F0502020204030204" pitchFamily="34" charset="0"/>
                <a:cs typeface="Times New Roman" panose="02020603050405020304" pitchFamily="18" charset="0"/>
              </a:rPr>
              <a:t>En </a:t>
            </a:r>
            <a:r>
              <a:rPr lang="es-MX" sz="1400" dirty="0" smtClean="0">
                <a:ea typeface="Calibri" panose="020F0502020204030204" pitchFamily="34" charset="0"/>
                <a:cs typeface="Times New Roman" panose="02020603050405020304" pitchFamily="18" charset="0"/>
              </a:rPr>
              <a:t>el proceso </a:t>
            </a:r>
            <a:r>
              <a:rPr lang="es-MX" sz="1400" dirty="0">
                <a:ea typeface="Calibri" panose="020F0502020204030204" pitchFamily="34" charset="0"/>
                <a:cs typeface="Times New Roman" panose="02020603050405020304" pitchFamily="18" charset="0"/>
              </a:rPr>
              <a:t>metodológico en la investigación holística, la investigación es vista como un proceso continuo que intenta abordar una totalidad o un </a:t>
            </a:r>
            <a:r>
              <a:rPr lang="es-MX" sz="1400" i="1" dirty="0">
                <a:ea typeface="Calibri" panose="020F0502020204030204" pitchFamily="34" charset="0"/>
                <a:cs typeface="Times New Roman" panose="02020603050405020304" pitchFamily="18" charset="0"/>
              </a:rPr>
              <a:t>holos</a:t>
            </a:r>
            <a:r>
              <a:rPr lang="es-MX" sz="1400" dirty="0">
                <a:ea typeface="Calibri" panose="020F0502020204030204" pitchFamily="34" charset="0"/>
                <a:cs typeface="Times New Roman" panose="02020603050405020304" pitchFamily="18" charset="0"/>
              </a:rPr>
              <a:t> (no el “absoluto” ni “el todo”), para llegar a un cierto conocimiento de él. </a:t>
            </a:r>
            <a:endParaRPr lang="es-CO" sz="1400" dirty="0">
              <a:effectLst/>
              <a:ea typeface="Calibri" panose="020F0502020204030204" pitchFamily="34" charset="0"/>
              <a:cs typeface="Times New Roman" panose="02020603050405020304" pitchFamily="18" charset="0"/>
            </a:endParaRPr>
          </a:p>
        </p:txBody>
      </p:sp>
      <p:sp>
        <p:nvSpPr>
          <p:cNvPr id="6" name="Rectángulo 5"/>
          <p:cNvSpPr/>
          <p:nvPr/>
        </p:nvSpPr>
        <p:spPr>
          <a:xfrm>
            <a:off x="666521" y="1525649"/>
            <a:ext cx="2460802" cy="307777"/>
          </a:xfrm>
          <a:prstGeom prst="rect">
            <a:avLst/>
          </a:prstGeom>
        </p:spPr>
        <p:txBody>
          <a:bodyPr wrap="none">
            <a:spAutoFit/>
          </a:bodyPr>
          <a:lstStyle/>
          <a:p>
            <a:r>
              <a:rPr lang="es-CO" sz="1400" b="1" dirty="0" smtClean="0">
                <a:solidFill>
                  <a:srgbClr val="000000"/>
                </a:solidFill>
                <a:latin typeface="Calibri" panose="020F0502020204030204" pitchFamily="34" charset="0"/>
                <a:ea typeface="MS PGothic" panose="020B0600070205080204" pitchFamily="34" charset="-128"/>
              </a:rPr>
              <a:t>Principio </a:t>
            </a:r>
            <a:r>
              <a:rPr lang="es-CO" sz="1400" b="1" dirty="0"/>
              <a:t>de la unidad del todo</a:t>
            </a:r>
            <a:endParaRPr lang="es-MX" sz="1400" dirty="0"/>
          </a:p>
        </p:txBody>
      </p:sp>
      <p:sp>
        <p:nvSpPr>
          <p:cNvPr id="22"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Popup  3</a:t>
            </a:r>
          </a:p>
          <a:p>
            <a:r>
              <a:rPr lang="es-419" sz="1100" dirty="0" smtClean="0"/>
              <a:t>Al hacer clic en el botón “Cerrar” se regresa a la pantalla 84.</a:t>
            </a:r>
          </a:p>
          <a:p>
            <a:endParaRPr lang="es-MX" sz="1100" dirty="0"/>
          </a:p>
          <a:p>
            <a:endParaRPr lang="es-419" sz="1100" dirty="0"/>
          </a:p>
        </p:txBody>
      </p:sp>
      <p:pic>
        <p:nvPicPr>
          <p:cNvPr id="18434" name="Picture 2" descr="https://previews.123rf.com/images/lightwise/lightwise1301/lightwise130100024/17229329-Grupo-de-Enlace-de-oro-y-de-plata-del-metal-como-enlaces-de-cadena-conectados-en-la-forma-de-una-cab-Foto-de-archiv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0052" y="1789435"/>
            <a:ext cx="2646432" cy="2922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0387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la holística como modelo integrador en la investigación.</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r>
              <a:rPr lang="es-MX" dirty="0" smtClean="0"/>
              <a:t>Identificador de imagen: </a:t>
            </a:r>
            <a:r>
              <a:rPr lang="es-MX" dirty="0"/>
              <a:t>34753941</a:t>
            </a:r>
            <a:endParaRPr lang="es-CO" dirty="0"/>
          </a:p>
          <a:p>
            <a:r>
              <a:rPr lang="es-CO" dirty="0" smtClean="0"/>
              <a:t>Fuente</a:t>
            </a:r>
            <a:r>
              <a:rPr lang="es-CO" dirty="0"/>
              <a:t>: https://es.123rf.com</a:t>
            </a:r>
            <a:br>
              <a:rPr lang="es-CO" dirty="0"/>
            </a:br>
            <a:endParaRPr lang="es-CO" dirty="0" smtClean="0"/>
          </a:p>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t>La definición integradora de ciencia</a:t>
            </a:r>
            <a:endParaRPr lang="es-MX" sz="1100" b="1" dirty="0">
              <a:solidFill>
                <a:prstClr val="black"/>
              </a:solidFill>
            </a:endParaRPr>
          </a:p>
          <a:p>
            <a:pPr lvl="0">
              <a:lnSpc>
                <a:spcPct val="90000"/>
              </a:lnSpc>
              <a:spcBef>
                <a:spcPts val="1000"/>
              </a:spcBef>
            </a:pPr>
            <a:r>
              <a:rPr lang="es-419" sz="1100" b="1" dirty="0" smtClean="0">
                <a:solidFill>
                  <a:srgbClr val="C00000"/>
                </a:solidFill>
              </a:rPr>
              <a:t>Subtema</a:t>
            </a:r>
            <a:r>
              <a:rPr lang="es-419" sz="1100" b="1" dirty="0">
                <a:solidFill>
                  <a:prstClr val="white">
                    <a:lumMod val="50000"/>
                  </a:prstClr>
                </a:solidFill>
              </a:rPr>
              <a:t>: </a:t>
            </a:r>
            <a:r>
              <a:rPr lang="es-CO" sz="1100" b="1" dirty="0" smtClean="0">
                <a:solidFill>
                  <a:prstClr val="black"/>
                </a:solidFill>
              </a:rPr>
              <a:t>Principios de la holística</a:t>
            </a:r>
            <a:endParaRPr lang="es-MX" sz="1100" b="1" dirty="0">
              <a:solidFill>
                <a:prstClr val="black"/>
              </a:solidFill>
            </a:endParaRPr>
          </a:p>
        </p:txBody>
      </p:sp>
      <p:sp>
        <p:nvSpPr>
          <p:cNvPr id="17" name="Rectángulo redondeado 16"/>
          <p:cNvSpPr/>
          <p:nvPr/>
        </p:nvSpPr>
        <p:spPr>
          <a:xfrm>
            <a:off x="113829" y="1918324"/>
            <a:ext cx="9473556" cy="3448753"/>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 name="Rectángulo 1"/>
          <p:cNvSpPr/>
          <p:nvPr/>
        </p:nvSpPr>
        <p:spPr>
          <a:xfrm>
            <a:off x="113829" y="3223904"/>
            <a:ext cx="4137646" cy="738664"/>
          </a:xfrm>
          <a:prstGeom prst="rect">
            <a:avLst/>
          </a:prstGeom>
        </p:spPr>
        <p:txBody>
          <a:bodyPr wrap="square">
            <a:spAutoFit/>
          </a:bodyPr>
          <a:lstStyle/>
          <a:p>
            <a:r>
              <a:rPr lang="es-MX" sz="1400" dirty="0">
                <a:solidFill>
                  <a:srgbClr val="000000"/>
                </a:solidFill>
                <a:latin typeface="Calibri" panose="020F0502020204030204" pitchFamily="34" charset="0"/>
                <a:ea typeface="MS PGothic" panose="020B0600070205080204" pitchFamily="34" charset="-128"/>
              </a:rPr>
              <a:t>Los siguientes son algunos de los principios de la holística que permiten visualizar un modelo integrador del proceso investigativo</a:t>
            </a:r>
            <a:r>
              <a:rPr lang="es-MX" sz="1400" dirty="0" smtClean="0">
                <a:solidFill>
                  <a:srgbClr val="000000"/>
                </a:solidFill>
                <a:latin typeface="Calibri" panose="020F0502020204030204" pitchFamily="34" charset="0"/>
                <a:ea typeface="MS PGothic" panose="020B0600070205080204" pitchFamily="34" charset="-128"/>
              </a:rPr>
              <a:t>:</a:t>
            </a:r>
            <a:endParaRPr lang="es-MX" sz="1400" dirty="0">
              <a:solidFill>
                <a:srgbClr val="000000"/>
              </a:solidFill>
              <a:latin typeface="Calibri" panose="020F0502020204030204" pitchFamily="34" charset="0"/>
              <a:ea typeface="MS PGothic" panose="020B0600070205080204" pitchFamily="34" charset="-128"/>
            </a:endParaRPr>
          </a:p>
        </p:txBody>
      </p:sp>
      <p:sp>
        <p:nvSpPr>
          <p:cNvPr id="15" name="Rectángulo 14"/>
          <p:cNvSpPr/>
          <p:nvPr/>
        </p:nvSpPr>
        <p:spPr>
          <a:xfrm>
            <a:off x="4692064" y="2849635"/>
            <a:ext cx="4681538" cy="1754326"/>
          </a:xfrm>
          <a:prstGeom prst="rect">
            <a:avLst/>
          </a:prstGeom>
        </p:spPr>
        <p:txBody>
          <a:bodyPr wrap="square">
            <a:spAutoFit/>
          </a:bodyPr>
          <a:lstStyle/>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complementariedad.</a:t>
            </a:r>
          </a:p>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devenir.</a:t>
            </a:r>
          </a:p>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la unidad del todo.</a:t>
            </a:r>
          </a:p>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simultaneidad y sincronicidad.</a:t>
            </a:r>
          </a:p>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integralidad.</a:t>
            </a:r>
          </a:p>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posibilidades abiertas.</a:t>
            </a:r>
          </a:p>
        </p:txBody>
      </p:sp>
      <p:sp>
        <p:nvSpPr>
          <p:cNvPr id="14" name="Rectángulo redondeado 13"/>
          <p:cNvSpPr/>
          <p:nvPr/>
        </p:nvSpPr>
        <p:spPr>
          <a:xfrm>
            <a:off x="113829" y="1237677"/>
            <a:ext cx="9473556" cy="4234209"/>
          </a:xfrm>
          <a:prstGeom prst="roundRect">
            <a:avLst>
              <a:gd name="adj" fmla="val 0"/>
            </a:avLst>
          </a:prstGeom>
          <a:solidFill>
            <a:schemeClr val="tx1">
              <a:lumMod val="95000"/>
              <a:lumOff val="5000"/>
              <a:alpha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6" name="Rectángulo redondeado 15"/>
          <p:cNvSpPr/>
          <p:nvPr/>
        </p:nvSpPr>
        <p:spPr>
          <a:xfrm>
            <a:off x="396206" y="1356268"/>
            <a:ext cx="8878726" cy="3806191"/>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grpSp>
        <p:nvGrpSpPr>
          <p:cNvPr id="18" name="Grupo 17"/>
          <p:cNvGrpSpPr/>
          <p:nvPr/>
        </p:nvGrpSpPr>
        <p:grpSpPr>
          <a:xfrm>
            <a:off x="8635154" y="1436478"/>
            <a:ext cx="435428" cy="391857"/>
            <a:chOff x="8055429" y="1611086"/>
            <a:chExt cx="435428" cy="391857"/>
          </a:xfrm>
        </p:grpSpPr>
        <p:sp>
          <p:nvSpPr>
            <p:cNvPr id="19" name="Elipse 18"/>
            <p:cNvSpPr/>
            <p:nvPr/>
          </p:nvSpPr>
          <p:spPr>
            <a:xfrm>
              <a:off x="8055429" y="1611086"/>
              <a:ext cx="435428" cy="3918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 name="Multiplicar 19"/>
            <p:cNvSpPr/>
            <p:nvPr/>
          </p:nvSpPr>
          <p:spPr>
            <a:xfrm>
              <a:off x="8113486" y="1625600"/>
              <a:ext cx="319315" cy="362829"/>
            </a:xfrm>
            <a:prstGeom prst="mathMultipl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21" name="Rectángulo 20"/>
          <p:cNvSpPr/>
          <p:nvPr/>
        </p:nvSpPr>
        <p:spPr>
          <a:xfrm>
            <a:off x="808754" y="2113623"/>
            <a:ext cx="4213190" cy="2462213"/>
          </a:xfrm>
          <a:prstGeom prst="rect">
            <a:avLst/>
          </a:prstGeom>
        </p:spPr>
        <p:txBody>
          <a:bodyPr wrap="square">
            <a:spAutoFit/>
          </a:bodyPr>
          <a:lstStyle/>
          <a:p>
            <a:pPr lvl="0">
              <a:spcAft>
                <a:spcPts val="0"/>
              </a:spcAft>
            </a:pPr>
            <a:r>
              <a:rPr lang="es-MX" sz="1400" dirty="0" smtClean="0">
                <a:latin typeface="Calibri" panose="020F0502020204030204" pitchFamily="34" charset="0"/>
                <a:ea typeface="Calibri" panose="020F0502020204030204" pitchFamily="34" charset="0"/>
                <a:cs typeface="Calibri" panose="020F0502020204030204" pitchFamily="34" charset="0"/>
              </a:rPr>
              <a:t>Está </a:t>
            </a:r>
            <a:r>
              <a:rPr lang="es-MX" sz="1400" dirty="0">
                <a:latin typeface="Calibri" panose="020F0502020204030204" pitchFamily="34" charset="0"/>
                <a:ea typeface="Calibri" panose="020F0502020204030204" pitchFamily="34" charset="0"/>
                <a:cs typeface="Calibri" panose="020F0502020204030204" pitchFamily="34" charset="0"/>
              </a:rPr>
              <a:t>asociado con Jung (1952), quien plantea que existe una forma de conexión entre fenómenos o situaciones de la realidad que se enlazan de manera a-causal, no lineal, de modo que tal conexión no responde a la lógica de causa-efecto</a:t>
            </a:r>
            <a:r>
              <a:rPr lang="es-MX" sz="1400" dirty="0" smtClean="0">
                <a:latin typeface="Calibri" panose="020F0502020204030204" pitchFamily="34" charset="0"/>
                <a:ea typeface="Calibri" panose="020F0502020204030204" pitchFamily="34" charset="0"/>
                <a:cs typeface="Calibri" panose="020F0502020204030204" pitchFamily="34" charset="0"/>
              </a:rPr>
              <a:t>.</a:t>
            </a:r>
          </a:p>
          <a:p>
            <a:pPr lvl="0">
              <a:spcAft>
                <a:spcPts val="0"/>
              </a:spcAft>
            </a:pPr>
            <a:endParaRPr lang="es-419" sz="1400" dirty="0">
              <a:effectLst/>
              <a:latin typeface="Calibri" panose="020F0502020204030204" pitchFamily="34" charset="0"/>
              <a:ea typeface="Calibri" panose="020F0502020204030204" pitchFamily="34" charset="0"/>
              <a:cs typeface="Calibri" panose="020F0502020204030204" pitchFamily="34" charset="0"/>
            </a:endParaRPr>
          </a:p>
          <a:p>
            <a:pPr lvl="0">
              <a:spcAft>
                <a:spcPts val="0"/>
              </a:spcAft>
            </a:pPr>
            <a:r>
              <a:rPr lang="es-CO" sz="1400" dirty="0"/>
              <a:t>Una de las implicaciones filosóficas del principio de sincronicidad es que este constituye un vínculo entre el mundo psíquico y el mundo material, entre observador y observado, y por tanto introduce un principio de unidad entre el investigador y lo que se investiga. </a:t>
            </a:r>
            <a:endParaRPr lang="es-CO" sz="1400" dirty="0" smtClean="0"/>
          </a:p>
        </p:txBody>
      </p:sp>
      <p:sp>
        <p:nvSpPr>
          <p:cNvPr id="6" name="Rectángulo 5"/>
          <p:cNvSpPr/>
          <p:nvPr/>
        </p:nvSpPr>
        <p:spPr>
          <a:xfrm>
            <a:off x="666521" y="1525649"/>
            <a:ext cx="3327449" cy="307777"/>
          </a:xfrm>
          <a:prstGeom prst="rect">
            <a:avLst/>
          </a:prstGeom>
        </p:spPr>
        <p:txBody>
          <a:bodyPr wrap="none">
            <a:spAutoFit/>
          </a:bodyPr>
          <a:lstStyle/>
          <a:p>
            <a:r>
              <a:rPr lang="es-CO" sz="1400" b="1" dirty="0" smtClean="0">
                <a:solidFill>
                  <a:srgbClr val="000000"/>
                </a:solidFill>
                <a:latin typeface="Calibri" panose="020F0502020204030204" pitchFamily="34" charset="0"/>
                <a:ea typeface="MS PGothic" panose="020B0600070205080204" pitchFamily="34" charset="-128"/>
              </a:rPr>
              <a:t>Principio </a:t>
            </a:r>
            <a:r>
              <a:rPr lang="es-CO" sz="1400" b="1" dirty="0"/>
              <a:t>de simultaneidad y sincronicidad</a:t>
            </a:r>
            <a:endParaRPr lang="es-MX" sz="1400" dirty="0"/>
          </a:p>
        </p:txBody>
      </p:sp>
      <p:sp>
        <p:nvSpPr>
          <p:cNvPr id="22"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Popup  4</a:t>
            </a:r>
          </a:p>
          <a:p>
            <a:r>
              <a:rPr lang="es-419" sz="1100" dirty="0" smtClean="0"/>
              <a:t>Al hacer clic en el botón “Cerrar” se regresa a la pantalla 84.</a:t>
            </a:r>
          </a:p>
          <a:p>
            <a:endParaRPr lang="es-MX" sz="1100" dirty="0"/>
          </a:p>
          <a:p>
            <a:endParaRPr lang="es-419" sz="1100" dirty="0"/>
          </a:p>
        </p:txBody>
      </p:sp>
      <p:pic>
        <p:nvPicPr>
          <p:cNvPr id="20482" name="Picture 2" descr="https://previews.123rf.com/images/donatas1205/donatas12051412/donatas1205141200091/34753941-Estilizado-collage-de-metal-steampunk-de-dispositivo-contador-de-tiempo-Nuevo-concepto-de-a-o--Foto-de-archiv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9486" y="1671196"/>
            <a:ext cx="2642388" cy="264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79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la holística como modelo integrador en la investigación.</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r>
              <a:rPr lang="es-MX" dirty="0" smtClean="0"/>
              <a:t>Identificador de imagen: </a:t>
            </a:r>
            <a:r>
              <a:rPr lang="es-MX" dirty="0"/>
              <a:t>51001745</a:t>
            </a:r>
            <a:endParaRPr lang="es-CO" dirty="0"/>
          </a:p>
          <a:p>
            <a:r>
              <a:rPr lang="es-CO" dirty="0" smtClean="0"/>
              <a:t>Fuente</a:t>
            </a:r>
            <a:r>
              <a:rPr lang="es-CO" dirty="0"/>
              <a:t>: https://es.123rf.com</a:t>
            </a:r>
            <a:br>
              <a:rPr lang="es-CO" dirty="0"/>
            </a:br>
            <a:endParaRPr lang="es-CO" dirty="0" smtClean="0"/>
          </a:p>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t>La definición integradora de ciencia</a:t>
            </a:r>
            <a:endParaRPr lang="es-MX" sz="1100" b="1" dirty="0">
              <a:solidFill>
                <a:prstClr val="black"/>
              </a:solidFill>
            </a:endParaRPr>
          </a:p>
          <a:p>
            <a:pPr lvl="0">
              <a:lnSpc>
                <a:spcPct val="90000"/>
              </a:lnSpc>
              <a:spcBef>
                <a:spcPts val="1000"/>
              </a:spcBef>
            </a:pPr>
            <a:r>
              <a:rPr lang="es-419" sz="1100" b="1" dirty="0" smtClean="0">
                <a:solidFill>
                  <a:srgbClr val="C00000"/>
                </a:solidFill>
              </a:rPr>
              <a:t>Subtema</a:t>
            </a:r>
            <a:r>
              <a:rPr lang="es-419" sz="1100" b="1" dirty="0">
                <a:solidFill>
                  <a:prstClr val="white">
                    <a:lumMod val="50000"/>
                  </a:prstClr>
                </a:solidFill>
              </a:rPr>
              <a:t>: </a:t>
            </a:r>
            <a:r>
              <a:rPr lang="es-CO" sz="1100" b="1" dirty="0" smtClean="0">
                <a:solidFill>
                  <a:prstClr val="black"/>
                </a:solidFill>
              </a:rPr>
              <a:t>Principios de la holística</a:t>
            </a:r>
            <a:endParaRPr lang="es-MX" sz="1100" b="1" dirty="0">
              <a:solidFill>
                <a:prstClr val="black"/>
              </a:solidFill>
            </a:endParaRPr>
          </a:p>
        </p:txBody>
      </p:sp>
      <p:sp>
        <p:nvSpPr>
          <p:cNvPr id="17" name="Rectángulo redondeado 16"/>
          <p:cNvSpPr/>
          <p:nvPr/>
        </p:nvSpPr>
        <p:spPr>
          <a:xfrm>
            <a:off x="113829" y="1918324"/>
            <a:ext cx="9473556" cy="3448753"/>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 name="Rectángulo 1"/>
          <p:cNvSpPr/>
          <p:nvPr/>
        </p:nvSpPr>
        <p:spPr>
          <a:xfrm>
            <a:off x="113829" y="3223904"/>
            <a:ext cx="4137646" cy="738664"/>
          </a:xfrm>
          <a:prstGeom prst="rect">
            <a:avLst/>
          </a:prstGeom>
        </p:spPr>
        <p:txBody>
          <a:bodyPr wrap="square">
            <a:spAutoFit/>
          </a:bodyPr>
          <a:lstStyle/>
          <a:p>
            <a:r>
              <a:rPr lang="es-MX" sz="1400" dirty="0">
                <a:solidFill>
                  <a:srgbClr val="000000"/>
                </a:solidFill>
                <a:latin typeface="Calibri" panose="020F0502020204030204" pitchFamily="34" charset="0"/>
                <a:ea typeface="MS PGothic" panose="020B0600070205080204" pitchFamily="34" charset="-128"/>
              </a:rPr>
              <a:t>Los siguientes son algunos de los principios de la holística que permiten visualizar un modelo integrador del proceso investigativo</a:t>
            </a:r>
            <a:r>
              <a:rPr lang="es-MX" sz="1400" dirty="0" smtClean="0">
                <a:solidFill>
                  <a:srgbClr val="000000"/>
                </a:solidFill>
                <a:latin typeface="Calibri" panose="020F0502020204030204" pitchFamily="34" charset="0"/>
                <a:ea typeface="MS PGothic" panose="020B0600070205080204" pitchFamily="34" charset="-128"/>
              </a:rPr>
              <a:t>:</a:t>
            </a:r>
            <a:endParaRPr lang="es-MX" sz="1400" dirty="0">
              <a:solidFill>
                <a:srgbClr val="000000"/>
              </a:solidFill>
              <a:latin typeface="Calibri" panose="020F0502020204030204" pitchFamily="34" charset="0"/>
              <a:ea typeface="MS PGothic" panose="020B0600070205080204" pitchFamily="34" charset="-128"/>
            </a:endParaRPr>
          </a:p>
        </p:txBody>
      </p:sp>
      <p:sp>
        <p:nvSpPr>
          <p:cNvPr id="15" name="Rectángulo 14"/>
          <p:cNvSpPr/>
          <p:nvPr/>
        </p:nvSpPr>
        <p:spPr>
          <a:xfrm>
            <a:off x="4692064" y="2849635"/>
            <a:ext cx="4681538" cy="1754326"/>
          </a:xfrm>
          <a:prstGeom prst="rect">
            <a:avLst/>
          </a:prstGeom>
        </p:spPr>
        <p:txBody>
          <a:bodyPr wrap="square">
            <a:spAutoFit/>
          </a:bodyPr>
          <a:lstStyle/>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complementariedad.</a:t>
            </a:r>
          </a:p>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devenir.</a:t>
            </a:r>
          </a:p>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la unidad del todo.</a:t>
            </a:r>
          </a:p>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simultaneidad y sincronicidad.</a:t>
            </a:r>
          </a:p>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integralidad.</a:t>
            </a:r>
          </a:p>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posibilidades abiertas.</a:t>
            </a:r>
          </a:p>
        </p:txBody>
      </p:sp>
      <p:sp>
        <p:nvSpPr>
          <p:cNvPr id="14" name="Rectángulo redondeado 13"/>
          <p:cNvSpPr/>
          <p:nvPr/>
        </p:nvSpPr>
        <p:spPr>
          <a:xfrm>
            <a:off x="113829" y="1237677"/>
            <a:ext cx="9473556" cy="4234209"/>
          </a:xfrm>
          <a:prstGeom prst="roundRect">
            <a:avLst>
              <a:gd name="adj" fmla="val 0"/>
            </a:avLst>
          </a:prstGeom>
          <a:solidFill>
            <a:schemeClr val="tx1">
              <a:lumMod val="95000"/>
              <a:lumOff val="5000"/>
              <a:alpha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6" name="Rectángulo redondeado 15"/>
          <p:cNvSpPr/>
          <p:nvPr/>
        </p:nvSpPr>
        <p:spPr>
          <a:xfrm>
            <a:off x="396206" y="1356268"/>
            <a:ext cx="8878726" cy="3806191"/>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grpSp>
        <p:nvGrpSpPr>
          <p:cNvPr id="18" name="Grupo 17"/>
          <p:cNvGrpSpPr/>
          <p:nvPr/>
        </p:nvGrpSpPr>
        <p:grpSpPr>
          <a:xfrm>
            <a:off x="8635154" y="1436478"/>
            <a:ext cx="435428" cy="391857"/>
            <a:chOff x="8055429" y="1611086"/>
            <a:chExt cx="435428" cy="391857"/>
          </a:xfrm>
        </p:grpSpPr>
        <p:sp>
          <p:nvSpPr>
            <p:cNvPr id="19" name="Elipse 18"/>
            <p:cNvSpPr/>
            <p:nvPr/>
          </p:nvSpPr>
          <p:spPr>
            <a:xfrm>
              <a:off x="8055429" y="1611086"/>
              <a:ext cx="435428" cy="3918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 name="Multiplicar 19"/>
            <p:cNvSpPr/>
            <p:nvPr/>
          </p:nvSpPr>
          <p:spPr>
            <a:xfrm>
              <a:off x="8113486" y="1625600"/>
              <a:ext cx="319315" cy="362829"/>
            </a:xfrm>
            <a:prstGeom prst="mathMultipl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21" name="Rectángulo 20"/>
          <p:cNvSpPr/>
          <p:nvPr/>
        </p:nvSpPr>
        <p:spPr>
          <a:xfrm>
            <a:off x="774572" y="2049196"/>
            <a:ext cx="4726343" cy="2677656"/>
          </a:xfrm>
          <a:prstGeom prst="rect">
            <a:avLst/>
          </a:prstGeom>
        </p:spPr>
        <p:txBody>
          <a:bodyPr wrap="square">
            <a:spAutoFit/>
          </a:bodyPr>
          <a:lstStyle/>
          <a:p>
            <a:pPr lvl="0">
              <a:spcAft>
                <a:spcPts val="0"/>
              </a:spcAft>
            </a:pPr>
            <a:r>
              <a:rPr lang="es-MX" sz="1400" dirty="0">
                <a:latin typeface="Calibri" panose="020F0502020204030204" pitchFamily="34" charset="0"/>
                <a:ea typeface="Calibri" panose="020F0502020204030204" pitchFamily="34" charset="0"/>
                <a:cs typeface="Calibri" panose="020F0502020204030204" pitchFamily="34" charset="0"/>
              </a:rPr>
              <a:t>La integralidad le recuerda al investigador que, si bien el universo es una unidad, no es uniforme, sino complejo. La integralidad alude a la unidad en lo diverso y, por lo tanto, la holística dista mucho de ser una forma de monismo. </a:t>
            </a:r>
            <a:endParaRPr lang="es-MX" sz="1400" dirty="0" smtClean="0">
              <a:latin typeface="Calibri" panose="020F0502020204030204" pitchFamily="34" charset="0"/>
              <a:ea typeface="Calibri" panose="020F0502020204030204" pitchFamily="34" charset="0"/>
              <a:cs typeface="Calibri" panose="020F0502020204030204" pitchFamily="34" charset="0"/>
            </a:endParaRPr>
          </a:p>
          <a:p>
            <a:pPr lvl="0">
              <a:spcAft>
                <a:spcPts val="0"/>
              </a:spcAft>
            </a:pPr>
            <a:endParaRPr lang="es-419" sz="1400" dirty="0">
              <a:effectLst/>
              <a:latin typeface="Calibri" panose="020F0502020204030204" pitchFamily="34" charset="0"/>
              <a:ea typeface="Calibri" panose="020F0502020204030204" pitchFamily="34" charset="0"/>
              <a:cs typeface="Calibri" panose="020F0502020204030204" pitchFamily="34" charset="0"/>
            </a:endParaRPr>
          </a:p>
          <a:p>
            <a:pPr lvl="0">
              <a:spcAft>
                <a:spcPts val="0"/>
              </a:spcAft>
            </a:pPr>
            <a:r>
              <a:rPr lang="es-MX" sz="1400" dirty="0" smtClean="0">
                <a:ea typeface="Calibri" panose="020F0502020204030204" pitchFamily="34" charset="0"/>
                <a:cs typeface="Times New Roman" panose="02020603050405020304" pitchFamily="18" charset="0"/>
              </a:rPr>
              <a:t>Este </a:t>
            </a:r>
            <a:r>
              <a:rPr lang="es-MX" sz="1400" dirty="0">
                <a:ea typeface="Calibri" panose="020F0502020204030204" pitchFamily="34" charset="0"/>
                <a:cs typeface="Times New Roman" panose="02020603050405020304" pitchFamily="18" charset="0"/>
              </a:rPr>
              <a:t>principio se manifiesta en el proceso investigativo en las múltiples fuentes de las cuales procede el conocimiento: </a:t>
            </a:r>
            <a:r>
              <a:rPr lang="es-MX" sz="1400" dirty="0" smtClean="0">
                <a:ea typeface="Calibri" panose="020F0502020204030204" pitchFamily="34" charset="0"/>
                <a:cs typeface="Times New Roman" panose="02020603050405020304" pitchFamily="18" charset="0"/>
              </a:rPr>
              <a:t>la </a:t>
            </a:r>
            <a:r>
              <a:rPr lang="es-MX" sz="1400" dirty="0">
                <a:ea typeface="Calibri" panose="020F0502020204030204" pitchFamily="34" charset="0"/>
                <a:cs typeface="Times New Roman" panose="02020603050405020304" pitchFamily="18" charset="0"/>
              </a:rPr>
              <a:t>experiencia, </a:t>
            </a:r>
            <a:r>
              <a:rPr lang="es-MX" sz="1400" dirty="0" smtClean="0">
                <a:ea typeface="Calibri" panose="020F0502020204030204" pitchFamily="34" charset="0"/>
                <a:cs typeface="Times New Roman" panose="02020603050405020304" pitchFamily="18" charset="0"/>
              </a:rPr>
              <a:t>la </a:t>
            </a:r>
            <a:r>
              <a:rPr lang="es-MX" sz="1400" dirty="0">
                <a:ea typeface="Calibri" panose="020F0502020204030204" pitchFamily="34" charset="0"/>
                <a:cs typeface="Times New Roman" panose="02020603050405020304" pitchFamily="18" charset="0"/>
              </a:rPr>
              <a:t>observación, la imaginación, la reflexión, la intuición... y el investigador asume su trabajo a partir de su complejidad como ser humano que integra valores, emociones, actitudes, pensamientos, intuiciones y todo aquello que forma parte de él como persona.</a:t>
            </a:r>
            <a:endParaRPr lang="es-CO" sz="1400" dirty="0">
              <a:effectLst/>
              <a:ea typeface="Calibri" panose="020F0502020204030204" pitchFamily="34" charset="0"/>
              <a:cs typeface="Times New Roman" panose="02020603050405020304" pitchFamily="18" charset="0"/>
            </a:endParaRPr>
          </a:p>
        </p:txBody>
      </p:sp>
      <p:sp>
        <p:nvSpPr>
          <p:cNvPr id="6" name="Rectángulo 5"/>
          <p:cNvSpPr/>
          <p:nvPr/>
        </p:nvSpPr>
        <p:spPr>
          <a:xfrm>
            <a:off x="666521" y="1525649"/>
            <a:ext cx="2002664" cy="307777"/>
          </a:xfrm>
          <a:prstGeom prst="rect">
            <a:avLst/>
          </a:prstGeom>
        </p:spPr>
        <p:txBody>
          <a:bodyPr wrap="none">
            <a:spAutoFit/>
          </a:bodyPr>
          <a:lstStyle/>
          <a:p>
            <a:r>
              <a:rPr lang="es-CO" sz="1400" b="1" dirty="0" smtClean="0">
                <a:solidFill>
                  <a:srgbClr val="000000"/>
                </a:solidFill>
                <a:latin typeface="Calibri" panose="020F0502020204030204" pitchFamily="34" charset="0"/>
                <a:ea typeface="MS PGothic" panose="020B0600070205080204" pitchFamily="34" charset="-128"/>
              </a:rPr>
              <a:t>Principio </a:t>
            </a:r>
            <a:r>
              <a:rPr lang="es-CO" sz="1400" b="1" dirty="0"/>
              <a:t>de integralidad</a:t>
            </a:r>
            <a:endParaRPr lang="es-MX" sz="1400" dirty="0"/>
          </a:p>
        </p:txBody>
      </p:sp>
      <p:sp>
        <p:nvSpPr>
          <p:cNvPr id="22"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Popup  5</a:t>
            </a:r>
          </a:p>
          <a:p>
            <a:r>
              <a:rPr lang="es-419" sz="1100" dirty="0" smtClean="0"/>
              <a:t>Al hacer clic en el botón “Cerrar” se regresa a la pantalla 84.</a:t>
            </a:r>
          </a:p>
          <a:p>
            <a:endParaRPr lang="es-MX" sz="1100" dirty="0"/>
          </a:p>
          <a:p>
            <a:endParaRPr lang="es-419" sz="1100" dirty="0"/>
          </a:p>
        </p:txBody>
      </p:sp>
      <p:pic>
        <p:nvPicPr>
          <p:cNvPr id="21506" name="Picture 2" descr="https://previews.123rf.com/images/drawnkeeper/drawnkeeper1601/drawnkeeper160100011/51001745-Retrato-de-la-cara-conceptual-de-un-hombre-feliz-La-pista-del-hombre-hecha-de-formas-conc-ntricas-l--Foto-de-archiv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5656075" y="1916094"/>
            <a:ext cx="2856387" cy="285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050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4" descr="https://previews.123rf.com/images/olegdudko/olegdudko1508/olegdudko150800335/43200350-Libro-lectura-gafas--Foto-de-archivo.jpg"/>
          <p:cNvPicPr>
            <a:picLocks noChangeAspect="1" noChangeArrowheads="1"/>
          </p:cNvPicPr>
          <p:nvPr/>
        </p:nvPicPr>
        <p:blipFill rotWithShape="1">
          <a:blip r:embed="rId2">
            <a:extLst>
              <a:ext uri="{28A0092B-C50C-407E-A947-70E740481C1C}">
                <a14:useLocalDpi xmlns:a14="http://schemas.microsoft.com/office/drawing/2010/main" val="0"/>
              </a:ext>
            </a:extLst>
          </a:blip>
          <a:srcRect t="28021"/>
          <a:stretch/>
        </p:blipFill>
        <p:spPr bwMode="auto">
          <a:xfrm flipH="1">
            <a:off x="58325" y="1297858"/>
            <a:ext cx="9542421" cy="5560569"/>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upo 36"/>
          <p:cNvGrpSpPr/>
          <p:nvPr/>
        </p:nvGrpSpPr>
        <p:grpSpPr>
          <a:xfrm>
            <a:off x="44707" y="5158553"/>
            <a:ext cx="5894981" cy="1702096"/>
            <a:chOff x="44707" y="5158553"/>
            <a:chExt cx="5894981" cy="1702096"/>
          </a:xfrm>
        </p:grpSpPr>
        <p:sp>
          <p:nvSpPr>
            <p:cNvPr id="38" name="Rectángulo 37"/>
            <p:cNvSpPr/>
            <p:nvPr/>
          </p:nvSpPr>
          <p:spPr>
            <a:xfrm>
              <a:off x="4020672" y="5184010"/>
              <a:ext cx="1919016" cy="3967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cada libro para ingresar al contenido.</a:t>
              </a:r>
              <a:endParaRPr lang="es-MX" sz="1200" i="1" dirty="0">
                <a:solidFill>
                  <a:schemeClr val="tx1"/>
                </a:solidFill>
              </a:endParaRPr>
            </a:p>
          </p:txBody>
        </p:sp>
        <p:sp>
          <p:nvSpPr>
            <p:cNvPr id="39" name="Rectángulo 38"/>
            <p:cNvSpPr/>
            <p:nvPr/>
          </p:nvSpPr>
          <p:spPr>
            <a:xfrm>
              <a:off x="113829" y="6307907"/>
              <a:ext cx="1105371" cy="507170"/>
            </a:xfrm>
            <a:prstGeom prst="rect">
              <a:avLst/>
            </a:prstGeom>
            <a:solidFill>
              <a:schemeClr val="bg1">
                <a:lumMod val="75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200" dirty="0" smtClean="0"/>
                <a:t>Volver al menú</a:t>
              </a:r>
              <a:endParaRPr lang="es-MX" sz="1200" dirty="0"/>
            </a:p>
          </p:txBody>
        </p:sp>
        <p:pic>
          <p:nvPicPr>
            <p:cNvPr id="40" name="Imagen 39"/>
            <p:cNvPicPr>
              <a:picLocks noChangeAspect="1"/>
            </p:cNvPicPr>
            <p:nvPr/>
          </p:nvPicPr>
          <p:blipFill rotWithShape="1">
            <a:blip r:embed="rId3">
              <a:extLst>
                <a:ext uri="{28A0092B-C50C-407E-A947-70E740481C1C}">
                  <a14:useLocalDpi xmlns:a14="http://schemas.microsoft.com/office/drawing/2010/main" val="0"/>
                </a:ext>
              </a:extLst>
            </a:blip>
            <a:srcRect l="10209" t="48958" r="47810" b="30609"/>
            <a:stretch/>
          </p:blipFill>
          <p:spPr>
            <a:xfrm rot="10800000">
              <a:off x="44707" y="5181599"/>
              <a:ext cx="3975964" cy="1656868"/>
            </a:xfrm>
            <a:prstGeom prst="rect">
              <a:avLst/>
            </a:prstGeom>
          </p:spPr>
        </p:pic>
        <p:sp>
          <p:nvSpPr>
            <p:cNvPr id="41" name="Rectángulo 40"/>
            <p:cNvSpPr/>
            <p:nvPr/>
          </p:nvSpPr>
          <p:spPr>
            <a:xfrm rot="16200000">
              <a:off x="-219306" y="5858644"/>
              <a:ext cx="1127933" cy="461665"/>
            </a:xfrm>
            <a:prstGeom prst="rect">
              <a:avLst/>
            </a:prstGeom>
            <a:solidFill>
              <a:srgbClr val="C00000"/>
            </a:solidFill>
          </p:spPr>
          <p:txBody>
            <a:bodyPr wrap="square">
              <a:spAutoFit/>
            </a:bodyPr>
            <a:lstStyle/>
            <a:p>
              <a:r>
                <a:rPr lang="es-CO" sz="1200" b="1" dirty="0">
                  <a:solidFill>
                    <a:schemeClr val="bg1"/>
                  </a:solidFill>
                  <a:effectLst>
                    <a:outerShdw blurRad="38100" dist="38100" dir="2700000" algn="tl">
                      <a:srgbClr val="000000">
                        <a:alpha val="43137"/>
                      </a:srgbClr>
                    </a:outerShdw>
                  </a:effectLst>
                </a:rPr>
                <a:t>Qué es epistemología</a:t>
              </a:r>
              <a:endParaRPr lang="es-MX" sz="1200" b="1" dirty="0">
                <a:solidFill>
                  <a:schemeClr val="bg1"/>
                </a:solidFill>
                <a:effectLst>
                  <a:outerShdw blurRad="38100" dist="38100" dir="2700000" algn="tl">
                    <a:srgbClr val="000000">
                      <a:alpha val="43137"/>
                    </a:srgbClr>
                  </a:outerShdw>
                </a:effectLst>
              </a:endParaRPr>
            </a:p>
          </p:txBody>
        </p:sp>
        <p:sp>
          <p:nvSpPr>
            <p:cNvPr id="42" name="Rectángulo 41"/>
            <p:cNvSpPr/>
            <p:nvPr/>
          </p:nvSpPr>
          <p:spPr>
            <a:xfrm rot="16200000">
              <a:off x="130853" y="5874140"/>
              <a:ext cx="1425301" cy="461665"/>
            </a:xfrm>
            <a:prstGeom prst="rect">
              <a:avLst/>
            </a:prstGeom>
          </p:spPr>
          <p:txBody>
            <a:bodyPr wrap="square">
              <a:spAutoFit/>
            </a:bodyPr>
            <a:lstStyle/>
            <a:p>
              <a:r>
                <a:rPr lang="es-MX" sz="1200" b="1" dirty="0">
                  <a:solidFill>
                    <a:schemeClr val="bg1"/>
                  </a:solidFill>
                  <a:effectLst>
                    <a:outerShdw blurRad="38100" dist="38100" dir="2700000" algn="tl">
                      <a:srgbClr val="000000">
                        <a:alpha val="43137"/>
                      </a:srgbClr>
                    </a:outerShdw>
                  </a:effectLst>
                </a:rPr>
                <a:t>Qué es un modelo epistémico</a:t>
              </a:r>
            </a:p>
          </p:txBody>
        </p:sp>
        <p:sp>
          <p:nvSpPr>
            <p:cNvPr id="43" name="Rectángulo 42"/>
            <p:cNvSpPr/>
            <p:nvPr/>
          </p:nvSpPr>
          <p:spPr>
            <a:xfrm rot="16200000">
              <a:off x="761071" y="5824833"/>
              <a:ext cx="1425301" cy="646331"/>
            </a:xfrm>
            <a:prstGeom prst="rect">
              <a:avLst/>
            </a:prstGeom>
          </p:spPr>
          <p:txBody>
            <a:bodyPr wrap="square">
              <a:spAutoFit/>
            </a:bodyPr>
            <a:lstStyle/>
            <a:p>
              <a:r>
                <a:rPr lang="es-MX" sz="1200" b="1" dirty="0">
                  <a:solidFill>
                    <a:schemeClr val="bg1"/>
                  </a:solidFill>
                  <a:effectLst>
                    <a:outerShdw blurRad="38100" dist="38100" dir="2700000" algn="tl">
                      <a:srgbClr val="000000">
                        <a:alpha val="43137"/>
                      </a:srgbClr>
                    </a:outerShdw>
                  </a:effectLst>
                </a:rPr>
                <a:t>Qué se requiere </a:t>
              </a:r>
              <a:r>
                <a:rPr lang="es-MX" sz="1200" b="1" dirty="0" smtClean="0">
                  <a:solidFill>
                    <a:schemeClr val="bg1"/>
                  </a:solidFill>
                  <a:effectLst>
                    <a:outerShdw blurRad="38100" dist="38100" dir="2700000" algn="tl">
                      <a:srgbClr val="000000">
                        <a:alpha val="43137"/>
                      </a:srgbClr>
                    </a:outerShdw>
                  </a:effectLst>
                </a:rPr>
                <a:t>para </a:t>
              </a:r>
              <a:r>
                <a:rPr lang="es-MX" sz="1200" b="1" dirty="0">
                  <a:solidFill>
                    <a:schemeClr val="bg1"/>
                  </a:solidFill>
                  <a:effectLst>
                    <a:outerShdw blurRad="38100" dist="38100" dir="2700000" algn="tl">
                      <a:srgbClr val="000000">
                        <a:alpha val="43137"/>
                      </a:srgbClr>
                    </a:outerShdw>
                  </a:effectLst>
                </a:rPr>
                <a:t>considerar un modelo epistémico</a:t>
              </a:r>
            </a:p>
          </p:txBody>
        </p:sp>
        <p:sp>
          <p:nvSpPr>
            <p:cNvPr id="44" name="Rectángulo 43"/>
            <p:cNvSpPr/>
            <p:nvPr/>
          </p:nvSpPr>
          <p:spPr>
            <a:xfrm rot="16200000">
              <a:off x="1194504" y="5815557"/>
              <a:ext cx="1585252" cy="461665"/>
            </a:xfrm>
            <a:prstGeom prst="rect">
              <a:avLst/>
            </a:prstGeom>
          </p:spPr>
          <p:txBody>
            <a:bodyPr wrap="square">
              <a:spAutoFit/>
            </a:bodyPr>
            <a:lstStyle/>
            <a:p>
              <a:r>
                <a:rPr lang="es-MX" sz="1200" b="1" dirty="0">
                  <a:solidFill>
                    <a:schemeClr val="bg1"/>
                  </a:solidFill>
                  <a:effectLst>
                    <a:outerShdw blurRad="38100" dist="38100" dir="2700000" algn="tl">
                      <a:srgbClr val="000000">
                        <a:alpha val="43137"/>
                      </a:srgbClr>
                    </a:outerShdw>
                  </a:effectLst>
                </a:rPr>
                <a:t>M</a:t>
              </a:r>
              <a:r>
                <a:rPr lang="es-MX" sz="1200" b="1" dirty="0" smtClean="0">
                  <a:solidFill>
                    <a:schemeClr val="bg1"/>
                  </a:solidFill>
                  <a:effectLst>
                    <a:outerShdw blurRad="38100" dist="38100" dir="2700000" algn="tl">
                      <a:srgbClr val="000000">
                        <a:alpha val="43137"/>
                      </a:srgbClr>
                    </a:outerShdw>
                  </a:effectLst>
                </a:rPr>
                <a:t>odelos </a:t>
              </a:r>
              <a:r>
                <a:rPr lang="es-MX" sz="1200" b="1" dirty="0">
                  <a:solidFill>
                    <a:schemeClr val="bg1"/>
                  </a:solidFill>
                  <a:effectLst>
                    <a:outerShdw blurRad="38100" dist="38100" dir="2700000" algn="tl">
                      <a:srgbClr val="000000">
                        <a:alpha val="43137"/>
                      </a:srgbClr>
                    </a:outerShdw>
                  </a:effectLst>
                </a:rPr>
                <a:t>epistémicos </a:t>
              </a:r>
              <a:r>
                <a:rPr lang="es-MX" sz="1200" b="1" dirty="0" smtClean="0">
                  <a:solidFill>
                    <a:schemeClr val="bg1"/>
                  </a:solidFill>
                  <a:effectLst>
                    <a:outerShdw blurRad="38100" dist="38100" dir="2700000" algn="tl">
                      <a:srgbClr val="000000">
                        <a:alpha val="43137"/>
                      </a:srgbClr>
                    </a:outerShdw>
                  </a:effectLst>
                </a:rPr>
                <a:t> y paradigmas</a:t>
              </a:r>
              <a:endParaRPr lang="es-MX" sz="1200" b="1" dirty="0">
                <a:solidFill>
                  <a:schemeClr val="bg1"/>
                </a:solidFill>
                <a:effectLst>
                  <a:outerShdw blurRad="38100" dist="38100" dir="2700000" algn="tl">
                    <a:srgbClr val="000000">
                      <a:alpha val="43137"/>
                    </a:srgbClr>
                  </a:outerShdw>
                </a:effectLst>
              </a:endParaRPr>
            </a:p>
          </p:txBody>
        </p:sp>
        <p:sp>
          <p:nvSpPr>
            <p:cNvPr id="45" name="Rectángulo 44"/>
            <p:cNvSpPr/>
            <p:nvPr/>
          </p:nvSpPr>
          <p:spPr>
            <a:xfrm rot="16200000">
              <a:off x="2046912" y="5808896"/>
              <a:ext cx="1585252" cy="461665"/>
            </a:xfrm>
            <a:prstGeom prst="rect">
              <a:avLst/>
            </a:prstGeom>
          </p:spPr>
          <p:txBody>
            <a:bodyPr wrap="square">
              <a:spAutoFit/>
            </a:bodyPr>
            <a:lstStyle/>
            <a:p>
              <a:r>
                <a:rPr lang="es-MX" sz="1200" b="1" dirty="0" smtClean="0">
                  <a:solidFill>
                    <a:schemeClr val="bg1"/>
                  </a:solidFill>
                  <a:effectLst>
                    <a:outerShdw blurRad="38100" dist="38100" dir="2700000" algn="tl">
                      <a:srgbClr val="000000">
                        <a:alpha val="43137"/>
                      </a:srgbClr>
                    </a:outerShdw>
                  </a:effectLst>
                </a:rPr>
                <a:t>Modelos </a:t>
              </a:r>
              <a:r>
                <a:rPr lang="es-MX" sz="1200" b="1" dirty="0">
                  <a:solidFill>
                    <a:schemeClr val="bg1"/>
                  </a:solidFill>
                  <a:effectLst>
                    <a:outerShdw blurRad="38100" dist="38100" dir="2700000" algn="tl">
                      <a:srgbClr val="000000">
                        <a:alpha val="43137"/>
                      </a:srgbClr>
                    </a:outerShdw>
                  </a:effectLst>
                </a:rPr>
                <a:t>epistémicos </a:t>
              </a:r>
              <a:r>
                <a:rPr lang="es-MX" sz="1200" b="1" dirty="0" smtClean="0">
                  <a:solidFill>
                    <a:schemeClr val="bg1"/>
                  </a:solidFill>
                  <a:effectLst>
                    <a:outerShdw blurRad="38100" dist="38100" dir="2700000" algn="tl">
                      <a:srgbClr val="000000">
                        <a:alpha val="43137"/>
                      </a:srgbClr>
                    </a:outerShdw>
                  </a:effectLst>
                </a:rPr>
                <a:t> y paradigmas</a:t>
              </a:r>
              <a:endParaRPr lang="es-MX" sz="1200" b="1" dirty="0">
                <a:solidFill>
                  <a:schemeClr val="bg1"/>
                </a:solidFill>
                <a:effectLst>
                  <a:outerShdw blurRad="38100" dist="38100" dir="2700000" algn="tl">
                    <a:srgbClr val="000000">
                      <a:alpha val="43137"/>
                    </a:srgbClr>
                  </a:outerShdw>
                </a:effectLst>
              </a:endParaRPr>
            </a:p>
          </p:txBody>
        </p:sp>
        <p:sp>
          <p:nvSpPr>
            <p:cNvPr id="46" name="Rectángulo 45"/>
            <p:cNvSpPr/>
            <p:nvPr/>
          </p:nvSpPr>
          <p:spPr>
            <a:xfrm rot="16200000">
              <a:off x="2464537" y="5777872"/>
              <a:ext cx="1700304" cy="461665"/>
            </a:xfrm>
            <a:prstGeom prst="rect">
              <a:avLst/>
            </a:prstGeom>
          </p:spPr>
          <p:txBody>
            <a:bodyPr wrap="square">
              <a:spAutoFit/>
            </a:bodyPr>
            <a:lstStyle/>
            <a:p>
              <a:r>
                <a:rPr lang="es-MX" sz="1200" b="1" dirty="0" smtClean="0">
                  <a:solidFill>
                    <a:schemeClr val="bg1"/>
                  </a:solidFill>
                  <a:effectLst>
                    <a:outerShdw blurRad="38100" dist="38100" dir="2700000" algn="tl">
                      <a:srgbClr val="000000">
                        <a:alpha val="43137"/>
                      </a:srgbClr>
                    </a:outerShdw>
                  </a:effectLst>
                </a:rPr>
                <a:t>Epistemología </a:t>
              </a:r>
              <a:r>
                <a:rPr lang="es-MX" sz="1200" b="1" dirty="0">
                  <a:solidFill>
                    <a:schemeClr val="bg1"/>
                  </a:solidFill>
                  <a:effectLst>
                    <a:outerShdw blurRad="38100" dist="38100" dir="2700000" algn="tl">
                      <a:srgbClr val="000000">
                        <a:alpha val="43137"/>
                      </a:srgbClr>
                    </a:outerShdw>
                  </a:effectLst>
                </a:rPr>
                <a:t>y metodología</a:t>
              </a:r>
            </a:p>
          </p:txBody>
        </p:sp>
        <p:sp>
          <p:nvSpPr>
            <p:cNvPr id="47" name="Rectángulo 46"/>
            <p:cNvSpPr/>
            <p:nvPr/>
          </p:nvSpPr>
          <p:spPr>
            <a:xfrm rot="16200000">
              <a:off x="3248900" y="6045439"/>
              <a:ext cx="1097730" cy="276999"/>
            </a:xfrm>
            <a:prstGeom prst="rect">
              <a:avLst/>
            </a:prstGeom>
          </p:spPr>
          <p:txBody>
            <a:bodyPr wrap="square">
              <a:spAutoFit/>
            </a:bodyPr>
            <a:lstStyle/>
            <a:p>
              <a:pPr algn="ctr"/>
              <a:r>
                <a:rPr lang="es-MX" sz="1200" b="1" dirty="0" smtClean="0"/>
                <a:t>Reto</a:t>
              </a:r>
              <a:endParaRPr lang="es-MX" sz="1200" b="1" dirty="0"/>
            </a:p>
          </p:txBody>
        </p:sp>
      </p:gr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smtClean="0"/>
              <a:t>Aprendizaje autónomo: fundamentación en conceptos claves de epistemología.</a:t>
            </a:r>
            <a:endParaRPr lang="es-MX" dirty="0"/>
          </a:p>
        </p:txBody>
      </p:sp>
      <p:sp>
        <p:nvSpPr>
          <p:cNvPr id="5" name="Marcador de texto 4"/>
          <p:cNvSpPr>
            <a:spLocks noGrp="1"/>
          </p:cNvSpPr>
          <p:nvPr>
            <p:ph type="body" sz="half" idx="12"/>
          </p:nvPr>
        </p:nvSpPr>
        <p:spPr>
          <a:xfrm>
            <a:off x="9672292" y="1427499"/>
            <a:ext cx="2461530" cy="3042900"/>
          </a:xfrm>
          <a:solidFill>
            <a:schemeClr val="bg1"/>
          </a:solidFill>
        </p:spPr>
        <p:txBody>
          <a:bodyPr/>
          <a:lstStyle/>
          <a:p>
            <a:r>
              <a:rPr lang="es-419" sz="1100" dirty="0" smtClean="0"/>
              <a:t>El botón  de avance muestra el  siguiente interno.</a:t>
            </a:r>
          </a:p>
          <a:p>
            <a:r>
              <a:rPr lang="es-419" sz="1100" dirty="0" smtClean="0"/>
              <a:t>N° de internos: 2</a:t>
            </a:r>
            <a:endParaRPr lang="es-MX" sz="1100" dirty="0"/>
          </a:p>
        </p:txBody>
      </p:sp>
      <p:sp>
        <p:nvSpPr>
          <p:cNvPr id="9" name="Marcador de texto 8"/>
          <p:cNvSpPr>
            <a:spLocks noGrp="1"/>
          </p:cNvSpPr>
          <p:nvPr>
            <p:ph type="body" sz="half" idx="24"/>
          </p:nvPr>
        </p:nvSpPr>
        <p:spPr>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419" sz="1100" dirty="0" smtClean="0">
                <a:solidFill>
                  <a:schemeClr val="dk1"/>
                </a:solidFill>
              </a:rPr>
              <a:t>El </a:t>
            </a:r>
            <a:r>
              <a:rPr lang="es-419" sz="1100" dirty="0">
                <a:solidFill>
                  <a:schemeClr val="dk1"/>
                </a:solidFill>
              </a:rPr>
              <a:t>esquema que presenta la etimología del concepto, debe tener diseño</a:t>
            </a:r>
            <a:r>
              <a:rPr lang="es-419" sz="1100" dirty="0" smtClean="0">
                <a:solidFill>
                  <a:schemeClr val="dk1"/>
                </a:solidFill>
              </a:rPr>
              <a:t>.</a:t>
            </a:r>
          </a:p>
          <a:p>
            <a:pPr>
              <a:spcBef>
                <a:spcPts val="0"/>
              </a:spcBef>
            </a:pPr>
            <a:endParaRPr lang="es-MX" sz="1100" dirty="0">
              <a:solidFill>
                <a:schemeClr val="dk1"/>
              </a:solidFill>
            </a:endParaRPr>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419" sz="1100" b="1" dirty="0">
                <a:solidFill>
                  <a:prstClr val="black"/>
                </a:solidFill>
              </a:rPr>
              <a:t>El concepto de epistemología</a:t>
            </a:r>
            <a:endParaRPr lang="es-MX" sz="1100" b="1" dirty="0">
              <a:solidFill>
                <a:prstClr val="black"/>
              </a:solidFill>
            </a:endParaRPr>
          </a:p>
          <a:p>
            <a:pPr lvl="0">
              <a:lnSpc>
                <a:spcPct val="90000"/>
              </a:lnSpc>
              <a:spcBef>
                <a:spcPts val="1000"/>
              </a:spcBef>
            </a:pPr>
            <a:r>
              <a:rPr lang="es-419" sz="1100" b="1" dirty="0">
                <a:solidFill>
                  <a:srgbClr val="C00000"/>
                </a:solidFill>
              </a:rPr>
              <a:t>Subtema</a:t>
            </a:r>
            <a:r>
              <a:rPr lang="es-419" sz="1100" b="1" dirty="0">
                <a:solidFill>
                  <a:prstClr val="white">
                    <a:lumMod val="50000"/>
                  </a:prstClr>
                </a:solidFill>
              </a:rPr>
              <a:t>: </a:t>
            </a:r>
            <a:r>
              <a:rPr lang="es-CO" sz="1100" b="1" dirty="0">
                <a:solidFill>
                  <a:prstClr val="black"/>
                </a:solidFill>
              </a:rPr>
              <a:t>Qué es epistemología</a:t>
            </a:r>
            <a:endParaRPr lang="es-MX" sz="1100" b="1" dirty="0">
              <a:solidFill>
                <a:prstClr val="black"/>
              </a:solidFill>
            </a:endParaRPr>
          </a:p>
        </p:txBody>
      </p:sp>
      <p:sp>
        <p:nvSpPr>
          <p:cNvPr id="17" name="Rectángulo redondeado 16"/>
          <p:cNvSpPr/>
          <p:nvPr/>
        </p:nvSpPr>
        <p:spPr>
          <a:xfrm>
            <a:off x="113829" y="1918324"/>
            <a:ext cx="9473556" cy="318611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2" name="Cheurón 21"/>
          <p:cNvSpPr/>
          <p:nvPr/>
        </p:nvSpPr>
        <p:spPr>
          <a:xfrm>
            <a:off x="93598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3" name="Elipse 22"/>
          <p:cNvSpPr/>
          <p:nvPr/>
        </p:nvSpPr>
        <p:spPr>
          <a:xfrm>
            <a:off x="44708" y="482331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1</a:t>
            </a:r>
            <a:endParaRPr lang="es-CO" sz="1200" dirty="0">
              <a:solidFill>
                <a:schemeClr val="bg1"/>
              </a:solidFill>
            </a:endParaRPr>
          </a:p>
        </p:txBody>
      </p:sp>
      <p:sp>
        <p:nvSpPr>
          <p:cNvPr id="2" name="Rectángulo 1"/>
          <p:cNvSpPr/>
          <p:nvPr/>
        </p:nvSpPr>
        <p:spPr>
          <a:xfrm>
            <a:off x="4820651" y="3231924"/>
            <a:ext cx="1275349" cy="307777"/>
          </a:xfrm>
          <a:prstGeom prst="rect">
            <a:avLst/>
          </a:prstGeom>
        </p:spPr>
        <p:txBody>
          <a:bodyPr wrap="none">
            <a:spAutoFit/>
          </a:bodyPr>
          <a:lstStyle/>
          <a:p>
            <a:r>
              <a:rPr lang="es-CO" sz="1400" b="1" dirty="0" smtClean="0">
                <a:solidFill>
                  <a:srgbClr val="000000"/>
                </a:solidFill>
                <a:latin typeface="Calibri" panose="020F0502020204030204" pitchFamily="34" charset="0"/>
                <a:ea typeface="MS PGothic" panose="020B0600070205080204" pitchFamily="34" charset="-128"/>
              </a:rPr>
              <a:t>Epistemología </a:t>
            </a:r>
            <a:endParaRPr lang="es-CO" sz="1400" b="1" dirty="0"/>
          </a:p>
        </p:txBody>
      </p:sp>
      <p:sp>
        <p:nvSpPr>
          <p:cNvPr id="13" name="Rectángulo 12"/>
          <p:cNvSpPr/>
          <p:nvPr/>
        </p:nvSpPr>
        <p:spPr>
          <a:xfrm>
            <a:off x="269456" y="3030904"/>
            <a:ext cx="1609761" cy="738664"/>
          </a:xfrm>
          <a:prstGeom prst="rect">
            <a:avLst/>
          </a:prstGeom>
        </p:spPr>
        <p:txBody>
          <a:bodyPr wrap="square">
            <a:spAutoFit/>
          </a:bodyPr>
          <a:lstStyle/>
          <a:p>
            <a:pPr algn="ctr"/>
            <a:r>
              <a:rPr lang="es-ES" sz="1400" dirty="0" smtClean="0">
                <a:solidFill>
                  <a:schemeClr val="bg1">
                    <a:lumMod val="50000"/>
                  </a:schemeClr>
                </a:solidFill>
                <a:latin typeface="Calibri" panose="020F0502020204030204" pitchFamily="34" charset="0"/>
                <a:ea typeface="MS PGothic" panose="020B0600070205080204" pitchFamily="34" charset="-128"/>
              </a:rPr>
              <a:t>Griego</a:t>
            </a:r>
            <a:endParaRPr lang="es-CO" sz="1400" dirty="0" smtClean="0">
              <a:solidFill>
                <a:schemeClr val="bg1">
                  <a:lumMod val="50000"/>
                </a:schemeClr>
              </a:solidFill>
              <a:latin typeface="Calibri" panose="020F0502020204030204" pitchFamily="34" charset="0"/>
              <a:ea typeface="MS PGothic" panose="020B0600070205080204" pitchFamily="34" charset="-128"/>
            </a:endParaRPr>
          </a:p>
          <a:p>
            <a:pPr algn="ctr"/>
            <a:r>
              <a:rPr lang="es-CO" sz="1400" i="1" dirty="0" smtClean="0">
                <a:solidFill>
                  <a:srgbClr val="000000"/>
                </a:solidFill>
                <a:latin typeface="Calibri" panose="020F0502020204030204" pitchFamily="34" charset="0"/>
                <a:ea typeface="MS PGothic" panose="020B0600070205080204" pitchFamily="34" charset="-128"/>
              </a:rPr>
              <a:t>epi</a:t>
            </a:r>
          </a:p>
          <a:p>
            <a:pPr algn="ctr"/>
            <a:r>
              <a:rPr lang="es-CO" sz="1400" dirty="0"/>
              <a:t>sobre, encima</a:t>
            </a:r>
          </a:p>
        </p:txBody>
      </p:sp>
      <p:sp>
        <p:nvSpPr>
          <p:cNvPr id="14" name="Rectángulo 13"/>
          <p:cNvSpPr/>
          <p:nvPr/>
        </p:nvSpPr>
        <p:spPr>
          <a:xfrm>
            <a:off x="1645131" y="3038668"/>
            <a:ext cx="1609761" cy="738664"/>
          </a:xfrm>
          <a:prstGeom prst="rect">
            <a:avLst/>
          </a:prstGeom>
        </p:spPr>
        <p:txBody>
          <a:bodyPr wrap="square">
            <a:spAutoFit/>
          </a:bodyPr>
          <a:lstStyle/>
          <a:p>
            <a:pPr algn="ctr"/>
            <a:r>
              <a:rPr lang="es-CO" sz="1400" dirty="0" smtClean="0">
                <a:solidFill>
                  <a:schemeClr val="bg1">
                    <a:lumMod val="50000"/>
                  </a:schemeClr>
                </a:solidFill>
              </a:rPr>
              <a:t>Sánscrito</a:t>
            </a:r>
            <a:endParaRPr lang="es-CO" sz="1400" dirty="0" smtClean="0">
              <a:solidFill>
                <a:schemeClr val="bg1">
                  <a:lumMod val="50000"/>
                </a:schemeClr>
              </a:solidFill>
              <a:latin typeface="Calibri" panose="020F0502020204030204" pitchFamily="34" charset="0"/>
              <a:ea typeface="MS PGothic" panose="020B0600070205080204" pitchFamily="34" charset="-128"/>
            </a:endParaRPr>
          </a:p>
          <a:p>
            <a:pPr algn="ctr"/>
            <a:r>
              <a:rPr lang="es-CO" sz="1400" i="1" dirty="0"/>
              <a:t>item</a:t>
            </a:r>
            <a:endParaRPr lang="es-CO" sz="1400" i="1" dirty="0" smtClean="0">
              <a:solidFill>
                <a:srgbClr val="000000"/>
              </a:solidFill>
              <a:latin typeface="Calibri" panose="020F0502020204030204" pitchFamily="34" charset="0"/>
              <a:ea typeface="MS PGothic" panose="020B0600070205080204" pitchFamily="34" charset="-128"/>
            </a:endParaRPr>
          </a:p>
          <a:p>
            <a:pPr algn="ctr"/>
            <a:r>
              <a:rPr lang="es-CO" sz="1400" dirty="0"/>
              <a:t>roca o piedra </a:t>
            </a:r>
          </a:p>
        </p:txBody>
      </p:sp>
      <p:sp>
        <p:nvSpPr>
          <p:cNvPr id="15" name="Rectángulo 14"/>
          <p:cNvSpPr/>
          <p:nvPr/>
        </p:nvSpPr>
        <p:spPr>
          <a:xfrm>
            <a:off x="3323127" y="3247855"/>
            <a:ext cx="960199" cy="307777"/>
          </a:xfrm>
          <a:prstGeom prst="rect">
            <a:avLst/>
          </a:prstGeom>
        </p:spPr>
        <p:txBody>
          <a:bodyPr wrap="none">
            <a:spAutoFit/>
          </a:bodyPr>
          <a:lstStyle/>
          <a:p>
            <a:r>
              <a:rPr lang="es-CO" sz="1400" dirty="0" smtClean="0">
                <a:solidFill>
                  <a:srgbClr val="000000"/>
                </a:solidFill>
                <a:latin typeface="Calibri" panose="020F0502020204030204" pitchFamily="34" charset="0"/>
                <a:ea typeface="MS PGothic" panose="020B0600070205080204" pitchFamily="34" charset="-128"/>
              </a:rPr>
              <a:t>Sobre </a:t>
            </a:r>
            <a:r>
              <a:rPr lang="es-CO" sz="1400" dirty="0">
                <a:solidFill>
                  <a:srgbClr val="000000"/>
                </a:solidFill>
                <a:latin typeface="Calibri" panose="020F0502020204030204" pitchFamily="34" charset="0"/>
                <a:ea typeface="MS PGothic" panose="020B0600070205080204" pitchFamily="34" charset="-128"/>
              </a:rPr>
              <a:t>roca</a:t>
            </a:r>
            <a:endParaRPr lang="es-CO" sz="1400" dirty="0"/>
          </a:p>
        </p:txBody>
      </p:sp>
      <p:sp>
        <p:nvSpPr>
          <p:cNvPr id="16" name="Rectángulo 15"/>
          <p:cNvSpPr/>
          <p:nvPr/>
        </p:nvSpPr>
        <p:spPr>
          <a:xfrm>
            <a:off x="6412184" y="2984279"/>
            <a:ext cx="2269962" cy="954107"/>
          </a:xfrm>
          <a:prstGeom prst="rect">
            <a:avLst/>
          </a:prstGeom>
        </p:spPr>
        <p:txBody>
          <a:bodyPr wrap="square">
            <a:spAutoFit/>
          </a:bodyPr>
          <a:lstStyle/>
          <a:p>
            <a:r>
              <a:rPr lang="es-CO" sz="1400" dirty="0">
                <a:solidFill>
                  <a:srgbClr val="000000"/>
                </a:solidFill>
                <a:latin typeface="Calibri" panose="020F0502020204030204" pitchFamily="34" charset="0"/>
                <a:ea typeface="MS PGothic" panose="020B0600070205080204" pitchFamily="34" charset="-128"/>
              </a:rPr>
              <a:t>Alude al conocimiento que se considera sustentado y se relaciona con el contexto </a:t>
            </a:r>
            <a:r>
              <a:rPr lang="es-CO" sz="1400" dirty="0" smtClean="0">
                <a:solidFill>
                  <a:srgbClr val="000000"/>
                </a:solidFill>
                <a:latin typeface="Calibri" panose="020F0502020204030204" pitchFamily="34" charset="0"/>
                <a:ea typeface="MS PGothic" panose="020B0600070205080204" pitchFamily="34" charset="-128"/>
              </a:rPr>
              <a:t>científico </a:t>
            </a:r>
            <a:r>
              <a:rPr lang="es-CO" sz="1400" dirty="0"/>
              <a:t>(Fernández, 2007).</a:t>
            </a:r>
          </a:p>
        </p:txBody>
      </p:sp>
      <p:sp>
        <p:nvSpPr>
          <p:cNvPr id="18" name="Más 17"/>
          <p:cNvSpPr/>
          <p:nvPr/>
        </p:nvSpPr>
        <p:spPr>
          <a:xfrm>
            <a:off x="1576401" y="3296581"/>
            <a:ext cx="318993" cy="276917"/>
          </a:xfrm>
          <a:prstGeom prst="mathPlus">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20" name="Igual que 19"/>
          <p:cNvSpPr/>
          <p:nvPr/>
        </p:nvSpPr>
        <p:spPr>
          <a:xfrm>
            <a:off x="3006039" y="3331575"/>
            <a:ext cx="248140" cy="160646"/>
          </a:xfrm>
          <a:prstGeom prst="mathEqual">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s-CO" dirty="0">
              <a:solidFill>
                <a:schemeClr val="tx1"/>
              </a:solidFill>
            </a:endParaRPr>
          </a:p>
        </p:txBody>
      </p:sp>
      <p:sp>
        <p:nvSpPr>
          <p:cNvPr id="21" name="Flecha derecha 20"/>
          <p:cNvSpPr/>
          <p:nvPr/>
        </p:nvSpPr>
        <p:spPr>
          <a:xfrm>
            <a:off x="4464019" y="3296581"/>
            <a:ext cx="270521" cy="21226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36" name="Rectángulo 35"/>
          <p:cNvSpPr/>
          <p:nvPr/>
        </p:nvSpPr>
        <p:spPr>
          <a:xfrm>
            <a:off x="8412437" y="1391594"/>
            <a:ext cx="1105371" cy="318721"/>
          </a:xfrm>
          <a:prstGeom prst="rect">
            <a:avLst/>
          </a:prstGeom>
          <a:solidFill>
            <a:schemeClr val="bg1">
              <a:lumMod val="75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200" dirty="0" smtClean="0"/>
              <a:t>Volver al menú</a:t>
            </a:r>
            <a:endParaRPr lang="es-MX" sz="1200" dirty="0"/>
          </a:p>
        </p:txBody>
      </p:sp>
      <p:sp>
        <p:nvSpPr>
          <p:cNvPr id="34" name="CuadroTexto 33"/>
          <p:cNvSpPr txBox="1"/>
          <p:nvPr/>
        </p:nvSpPr>
        <p:spPr>
          <a:xfrm>
            <a:off x="478595" y="2060989"/>
            <a:ext cx="6262429" cy="307777"/>
          </a:xfrm>
          <a:prstGeom prst="rect">
            <a:avLst/>
          </a:prstGeom>
          <a:noFill/>
        </p:spPr>
        <p:txBody>
          <a:bodyPr wrap="square" rtlCol="0">
            <a:spAutoFit/>
          </a:bodyPr>
          <a:lstStyle/>
          <a:p>
            <a:r>
              <a:rPr lang="es-419" sz="1400" b="1" dirty="0" smtClean="0"/>
              <a:t>Definición del concepto:</a:t>
            </a:r>
            <a:endParaRPr lang="es-MX" sz="1400" b="1" dirty="0"/>
          </a:p>
        </p:txBody>
      </p:sp>
    </p:spTree>
    <p:extLst>
      <p:ext uri="{BB962C8B-B14F-4D97-AF65-F5344CB8AC3E}">
        <p14:creationId xmlns:p14="http://schemas.microsoft.com/office/powerpoint/2010/main" val="31432226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la holística como modelo integrador en la investigación.</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r>
              <a:rPr lang="es-MX" dirty="0" smtClean="0"/>
              <a:t>Identificador de imagen: </a:t>
            </a:r>
            <a:r>
              <a:rPr lang="es-MX" dirty="0"/>
              <a:t>37858227</a:t>
            </a:r>
            <a:endParaRPr lang="es-CO" dirty="0"/>
          </a:p>
          <a:p>
            <a:r>
              <a:rPr lang="es-CO" dirty="0" smtClean="0"/>
              <a:t>Fuente</a:t>
            </a:r>
            <a:r>
              <a:rPr lang="es-CO" dirty="0"/>
              <a:t>: https://es.123rf.com</a:t>
            </a:r>
            <a:br>
              <a:rPr lang="es-CO" dirty="0"/>
            </a:br>
            <a:endParaRPr lang="es-CO" dirty="0" smtClean="0"/>
          </a:p>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t>La definición integradora de ciencia</a:t>
            </a:r>
            <a:endParaRPr lang="es-MX" sz="1100" b="1" dirty="0">
              <a:solidFill>
                <a:prstClr val="black"/>
              </a:solidFill>
            </a:endParaRPr>
          </a:p>
          <a:p>
            <a:pPr lvl="0">
              <a:lnSpc>
                <a:spcPct val="90000"/>
              </a:lnSpc>
              <a:spcBef>
                <a:spcPts val="1000"/>
              </a:spcBef>
            </a:pPr>
            <a:r>
              <a:rPr lang="es-419" sz="1100" b="1" dirty="0" smtClean="0">
                <a:solidFill>
                  <a:srgbClr val="C00000"/>
                </a:solidFill>
              </a:rPr>
              <a:t>Subtema</a:t>
            </a:r>
            <a:r>
              <a:rPr lang="es-419" sz="1100" b="1" dirty="0">
                <a:solidFill>
                  <a:prstClr val="white">
                    <a:lumMod val="50000"/>
                  </a:prstClr>
                </a:solidFill>
              </a:rPr>
              <a:t>: </a:t>
            </a:r>
            <a:r>
              <a:rPr lang="es-CO" sz="1100" b="1" dirty="0" smtClean="0">
                <a:solidFill>
                  <a:prstClr val="black"/>
                </a:solidFill>
              </a:rPr>
              <a:t>Principios de la holística</a:t>
            </a:r>
            <a:endParaRPr lang="es-MX" sz="1100" b="1" dirty="0">
              <a:solidFill>
                <a:prstClr val="black"/>
              </a:solidFill>
            </a:endParaRPr>
          </a:p>
        </p:txBody>
      </p:sp>
      <p:sp>
        <p:nvSpPr>
          <p:cNvPr id="17" name="Rectángulo redondeado 16"/>
          <p:cNvSpPr/>
          <p:nvPr/>
        </p:nvSpPr>
        <p:spPr>
          <a:xfrm>
            <a:off x="113829" y="1918324"/>
            <a:ext cx="9473556" cy="3448753"/>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 name="Rectángulo 1"/>
          <p:cNvSpPr/>
          <p:nvPr/>
        </p:nvSpPr>
        <p:spPr>
          <a:xfrm>
            <a:off x="113829" y="3223904"/>
            <a:ext cx="4137646" cy="738664"/>
          </a:xfrm>
          <a:prstGeom prst="rect">
            <a:avLst/>
          </a:prstGeom>
        </p:spPr>
        <p:txBody>
          <a:bodyPr wrap="square">
            <a:spAutoFit/>
          </a:bodyPr>
          <a:lstStyle/>
          <a:p>
            <a:r>
              <a:rPr lang="es-MX" sz="1400" dirty="0">
                <a:solidFill>
                  <a:srgbClr val="000000"/>
                </a:solidFill>
                <a:latin typeface="Calibri" panose="020F0502020204030204" pitchFamily="34" charset="0"/>
                <a:ea typeface="MS PGothic" panose="020B0600070205080204" pitchFamily="34" charset="-128"/>
              </a:rPr>
              <a:t>Los siguientes son algunos de los principios de la holística que permiten visualizar un modelo integrador del proceso investigativo</a:t>
            </a:r>
            <a:r>
              <a:rPr lang="es-MX" sz="1400" dirty="0" smtClean="0">
                <a:solidFill>
                  <a:srgbClr val="000000"/>
                </a:solidFill>
                <a:latin typeface="Calibri" panose="020F0502020204030204" pitchFamily="34" charset="0"/>
                <a:ea typeface="MS PGothic" panose="020B0600070205080204" pitchFamily="34" charset="-128"/>
              </a:rPr>
              <a:t>:</a:t>
            </a:r>
            <a:endParaRPr lang="es-MX" sz="1400" dirty="0">
              <a:solidFill>
                <a:srgbClr val="000000"/>
              </a:solidFill>
              <a:latin typeface="Calibri" panose="020F0502020204030204" pitchFamily="34" charset="0"/>
              <a:ea typeface="MS PGothic" panose="020B0600070205080204" pitchFamily="34" charset="-128"/>
            </a:endParaRPr>
          </a:p>
        </p:txBody>
      </p:sp>
      <p:sp>
        <p:nvSpPr>
          <p:cNvPr id="15" name="Rectángulo 14"/>
          <p:cNvSpPr/>
          <p:nvPr/>
        </p:nvSpPr>
        <p:spPr>
          <a:xfrm>
            <a:off x="4692064" y="2849635"/>
            <a:ext cx="4681538" cy="1754326"/>
          </a:xfrm>
          <a:prstGeom prst="rect">
            <a:avLst/>
          </a:prstGeom>
        </p:spPr>
        <p:txBody>
          <a:bodyPr wrap="square">
            <a:spAutoFit/>
          </a:bodyPr>
          <a:lstStyle/>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complementariedad.</a:t>
            </a:r>
          </a:p>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devenir.</a:t>
            </a:r>
          </a:p>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la unidad del todo.</a:t>
            </a:r>
          </a:p>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simultaneidad y sincronicidad.</a:t>
            </a:r>
          </a:p>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integralidad.</a:t>
            </a:r>
          </a:p>
          <a:p>
            <a:r>
              <a:rPr lang="es-MX" dirty="0" smtClean="0">
                <a:solidFill>
                  <a:srgbClr val="000000"/>
                </a:solidFill>
                <a:latin typeface="Calibri" panose="020F0502020204030204" pitchFamily="34" charset="0"/>
                <a:ea typeface="MS PGothic" panose="020B0600070205080204" pitchFamily="34" charset="-128"/>
              </a:rPr>
              <a:t>Principio </a:t>
            </a:r>
            <a:r>
              <a:rPr lang="es-MX" dirty="0">
                <a:solidFill>
                  <a:srgbClr val="000000"/>
                </a:solidFill>
                <a:latin typeface="Calibri" panose="020F0502020204030204" pitchFamily="34" charset="0"/>
                <a:ea typeface="MS PGothic" panose="020B0600070205080204" pitchFamily="34" charset="-128"/>
              </a:rPr>
              <a:t>de posibilidades abiertas.</a:t>
            </a:r>
          </a:p>
        </p:txBody>
      </p:sp>
      <p:sp>
        <p:nvSpPr>
          <p:cNvPr id="14" name="Rectángulo redondeado 13"/>
          <p:cNvSpPr/>
          <p:nvPr/>
        </p:nvSpPr>
        <p:spPr>
          <a:xfrm>
            <a:off x="113829" y="1237677"/>
            <a:ext cx="9473556" cy="4234209"/>
          </a:xfrm>
          <a:prstGeom prst="roundRect">
            <a:avLst>
              <a:gd name="adj" fmla="val 0"/>
            </a:avLst>
          </a:prstGeom>
          <a:solidFill>
            <a:schemeClr val="tx1">
              <a:lumMod val="95000"/>
              <a:lumOff val="5000"/>
              <a:alpha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6" name="Rectángulo redondeado 15"/>
          <p:cNvSpPr/>
          <p:nvPr/>
        </p:nvSpPr>
        <p:spPr>
          <a:xfrm>
            <a:off x="396206" y="1356268"/>
            <a:ext cx="8878726" cy="3806191"/>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grpSp>
        <p:nvGrpSpPr>
          <p:cNvPr id="18" name="Grupo 17"/>
          <p:cNvGrpSpPr/>
          <p:nvPr/>
        </p:nvGrpSpPr>
        <p:grpSpPr>
          <a:xfrm>
            <a:off x="8635154" y="1436478"/>
            <a:ext cx="435428" cy="391857"/>
            <a:chOff x="8055429" y="1611086"/>
            <a:chExt cx="435428" cy="391857"/>
          </a:xfrm>
        </p:grpSpPr>
        <p:sp>
          <p:nvSpPr>
            <p:cNvPr id="19" name="Elipse 18"/>
            <p:cNvSpPr/>
            <p:nvPr/>
          </p:nvSpPr>
          <p:spPr>
            <a:xfrm>
              <a:off x="8055429" y="1611086"/>
              <a:ext cx="435428" cy="3918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 name="Multiplicar 19"/>
            <p:cNvSpPr/>
            <p:nvPr/>
          </p:nvSpPr>
          <p:spPr>
            <a:xfrm>
              <a:off x="8113486" y="1625600"/>
              <a:ext cx="319315" cy="362829"/>
            </a:xfrm>
            <a:prstGeom prst="mathMultipl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21" name="Rectángulo 20"/>
          <p:cNvSpPr/>
          <p:nvPr/>
        </p:nvSpPr>
        <p:spPr>
          <a:xfrm>
            <a:off x="682128" y="2326463"/>
            <a:ext cx="4934901" cy="2246769"/>
          </a:xfrm>
          <a:prstGeom prst="rect">
            <a:avLst/>
          </a:prstGeom>
        </p:spPr>
        <p:txBody>
          <a:bodyPr wrap="square">
            <a:spAutoFit/>
          </a:bodyPr>
          <a:lstStyle/>
          <a:p>
            <a:pPr lvl="0">
              <a:spcAft>
                <a:spcPts val="0"/>
              </a:spcAft>
            </a:pPr>
            <a:r>
              <a:rPr lang="es-CO" sz="1400" dirty="0" smtClean="0"/>
              <a:t>La </a:t>
            </a:r>
            <a:r>
              <a:rPr lang="es-CO" sz="1400" dirty="0"/>
              <a:t>extensión del principio de posibilidades abiertas en la investigación se manifiesta en el carácter creativo y no rutinario de la investigación, aún con el uso de los métodos: </a:t>
            </a:r>
            <a:r>
              <a:rPr lang="es-CO" sz="1400" dirty="0" smtClean="0"/>
              <a:t>el </a:t>
            </a:r>
            <a:r>
              <a:rPr lang="es-CO" sz="1400" dirty="0"/>
              <a:t>proceso investigativo no puede ser una receta. </a:t>
            </a:r>
            <a:endParaRPr lang="es-CO" sz="1400" dirty="0" smtClean="0"/>
          </a:p>
          <a:p>
            <a:pPr lvl="0">
              <a:spcAft>
                <a:spcPts val="0"/>
              </a:spcAft>
            </a:pPr>
            <a:endParaRPr lang="es-CO" sz="1400" dirty="0">
              <a:effectLst/>
              <a:ea typeface="Calibri" panose="020F0502020204030204" pitchFamily="34" charset="0"/>
              <a:cs typeface="Times New Roman" panose="02020603050405020304" pitchFamily="18" charset="0"/>
            </a:endParaRPr>
          </a:p>
          <a:p>
            <a:r>
              <a:rPr lang="es-CO" sz="1400" dirty="0"/>
              <a:t>Un proceso investigativo dinámico, abierto y creativo no puede estar limitado a una única técnica o a un método reduccionista, requiere variedad de posibilidades, de técnicas y de instrumentos acordes con las múltiples situaciones que se pueden presentar a lo largo de la indagación</a:t>
            </a:r>
            <a:r>
              <a:rPr lang="es-CO" sz="1400" dirty="0" smtClean="0"/>
              <a:t>.</a:t>
            </a:r>
            <a:endParaRPr lang="es-MX" sz="1400" dirty="0"/>
          </a:p>
        </p:txBody>
      </p:sp>
      <p:sp>
        <p:nvSpPr>
          <p:cNvPr id="6" name="Rectángulo 5"/>
          <p:cNvSpPr/>
          <p:nvPr/>
        </p:nvSpPr>
        <p:spPr>
          <a:xfrm>
            <a:off x="666521" y="1525649"/>
            <a:ext cx="2736518" cy="307777"/>
          </a:xfrm>
          <a:prstGeom prst="rect">
            <a:avLst/>
          </a:prstGeom>
        </p:spPr>
        <p:txBody>
          <a:bodyPr wrap="none">
            <a:spAutoFit/>
          </a:bodyPr>
          <a:lstStyle/>
          <a:p>
            <a:r>
              <a:rPr lang="es-CO" sz="1400" b="1" dirty="0" smtClean="0">
                <a:solidFill>
                  <a:srgbClr val="000000"/>
                </a:solidFill>
                <a:latin typeface="Calibri" panose="020F0502020204030204" pitchFamily="34" charset="0"/>
                <a:ea typeface="MS PGothic" panose="020B0600070205080204" pitchFamily="34" charset="-128"/>
              </a:rPr>
              <a:t>Principio </a:t>
            </a:r>
            <a:r>
              <a:rPr lang="es-CO" sz="1400" b="1" dirty="0"/>
              <a:t>de posibilidades abiertas</a:t>
            </a:r>
            <a:endParaRPr lang="es-MX" sz="1400" dirty="0"/>
          </a:p>
        </p:txBody>
      </p:sp>
      <p:sp>
        <p:nvSpPr>
          <p:cNvPr id="22"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Popup  6</a:t>
            </a:r>
          </a:p>
          <a:p>
            <a:r>
              <a:rPr lang="es-419" sz="1100" dirty="0" smtClean="0"/>
              <a:t>Al hacer clic en el botón “Cerrar” se regresa a la pantalla 84.</a:t>
            </a:r>
          </a:p>
          <a:p>
            <a:endParaRPr lang="es-MX" sz="1100" dirty="0"/>
          </a:p>
          <a:p>
            <a:endParaRPr lang="es-419" sz="1100" dirty="0"/>
          </a:p>
        </p:txBody>
      </p:sp>
      <p:pic>
        <p:nvPicPr>
          <p:cNvPr id="22530" name="Picture 2" descr="https://previews.123rf.com/images/dr911/dr9111503/dr911150300047/37858227-Cabeza-humana-creando-una-nueva-idea-vectorial-para-su-dise-o-Foto-de-archiv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01936" y="2123804"/>
            <a:ext cx="2624546" cy="262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6799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Imagen 34"/>
          <p:cNvPicPr>
            <a:picLocks noChangeAspect="1"/>
          </p:cNvPicPr>
          <p:nvPr/>
        </p:nvPicPr>
        <p:blipFill rotWithShape="1">
          <a:blip r:embed="rId2"/>
          <a:srcRect b="8366"/>
          <a:stretch/>
        </p:blipFill>
        <p:spPr>
          <a:xfrm>
            <a:off x="44706" y="1289730"/>
            <a:ext cx="9569407" cy="5568270"/>
          </a:xfrm>
          <a:prstGeom prst="rect">
            <a:avLst/>
          </a:prstGeom>
        </p:spPr>
      </p:pic>
      <p:grpSp>
        <p:nvGrpSpPr>
          <p:cNvPr id="36" name="Grupo 35"/>
          <p:cNvGrpSpPr/>
          <p:nvPr/>
        </p:nvGrpSpPr>
        <p:grpSpPr>
          <a:xfrm>
            <a:off x="0" y="5534495"/>
            <a:ext cx="4693054" cy="1338338"/>
            <a:chOff x="0" y="5534495"/>
            <a:chExt cx="4693054" cy="1338338"/>
          </a:xfrm>
        </p:grpSpPr>
        <p:sp>
          <p:nvSpPr>
            <p:cNvPr id="37" name="Rectángulo 36"/>
            <p:cNvSpPr/>
            <p:nvPr/>
          </p:nvSpPr>
          <p:spPr>
            <a:xfrm>
              <a:off x="2702423" y="5534495"/>
              <a:ext cx="1990631"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cada pestaña para ver el contenido.</a:t>
              </a:r>
              <a:endParaRPr lang="es-MX" sz="1200" i="1" dirty="0">
                <a:solidFill>
                  <a:schemeClr val="tx1"/>
                </a:solidFill>
              </a:endParaRPr>
            </a:p>
          </p:txBody>
        </p:sp>
        <p:pic>
          <p:nvPicPr>
            <p:cNvPr id="38" name="Imagen 37"/>
            <p:cNvPicPr>
              <a:picLocks noChangeAspect="1"/>
            </p:cNvPicPr>
            <p:nvPr/>
          </p:nvPicPr>
          <p:blipFill rotWithShape="1">
            <a:blip r:embed="rId3"/>
            <a:srcRect r="88420" b="17592"/>
            <a:stretch/>
          </p:blipFill>
          <p:spPr>
            <a:xfrm rot="5400000">
              <a:off x="1859605" y="4068473"/>
              <a:ext cx="1001025" cy="4607695"/>
            </a:xfrm>
            <a:prstGeom prst="rect">
              <a:avLst/>
            </a:prstGeom>
          </p:spPr>
        </p:pic>
        <p:sp>
          <p:nvSpPr>
            <p:cNvPr id="39" name="Rectángulo 38"/>
            <p:cNvSpPr/>
            <p:nvPr/>
          </p:nvSpPr>
          <p:spPr>
            <a:xfrm>
              <a:off x="0" y="5941433"/>
              <a:ext cx="1119764" cy="430887"/>
            </a:xfrm>
            <a:prstGeom prst="rect">
              <a:avLst/>
            </a:prstGeom>
          </p:spPr>
          <p:txBody>
            <a:bodyPr wrap="square">
              <a:spAutoFit/>
            </a:bodyPr>
            <a:lstStyle/>
            <a:p>
              <a:pPr algn="ctr"/>
              <a:r>
                <a:rPr lang="es-MX" sz="1100" b="1" dirty="0" smtClean="0"/>
                <a:t>Comprensión </a:t>
              </a:r>
              <a:endParaRPr lang="es-MX" sz="1100" b="1" dirty="0"/>
            </a:p>
            <a:p>
              <a:pPr algn="ctr"/>
              <a:r>
                <a:rPr lang="es-MX" sz="1100" b="1" dirty="0" smtClean="0"/>
                <a:t>holística</a:t>
              </a:r>
              <a:endParaRPr lang="es-MX" sz="1100" b="1" dirty="0"/>
            </a:p>
          </p:txBody>
        </p:sp>
        <p:sp>
          <p:nvSpPr>
            <p:cNvPr id="40" name="Rectángulo 39"/>
            <p:cNvSpPr/>
            <p:nvPr/>
          </p:nvSpPr>
          <p:spPr>
            <a:xfrm>
              <a:off x="921031" y="5967650"/>
              <a:ext cx="947264" cy="430887"/>
            </a:xfrm>
            <a:prstGeom prst="rect">
              <a:avLst/>
            </a:prstGeom>
          </p:spPr>
          <p:txBody>
            <a:bodyPr wrap="square">
              <a:spAutoFit/>
            </a:bodyPr>
            <a:lstStyle/>
            <a:p>
              <a:pPr algn="ctr"/>
              <a:r>
                <a:rPr lang="es-MX" sz="1100" b="1" dirty="0"/>
                <a:t>Principios de </a:t>
              </a:r>
            </a:p>
            <a:p>
              <a:pPr algn="ctr"/>
              <a:r>
                <a:rPr lang="es-MX" sz="1100" b="1" dirty="0"/>
                <a:t>la holística</a:t>
              </a:r>
            </a:p>
          </p:txBody>
        </p:sp>
        <p:sp>
          <p:nvSpPr>
            <p:cNvPr id="41" name="Rectángulo 40"/>
            <p:cNvSpPr/>
            <p:nvPr/>
          </p:nvSpPr>
          <p:spPr>
            <a:xfrm>
              <a:off x="1857231" y="6024699"/>
              <a:ext cx="832760" cy="338554"/>
            </a:xfrm>
            <a:prstGeom prst="rect">
              <a:avLst/>
            </a:prstGeom>
            <a:solidFill>
              <a:srgbClr val="C00000"/>
            </a:solidFill>
          </p:spPr>
          <p:txBody>
            <a:bodyPr wrap="square" lIns="0" tIns="0" rIns="0" bIns="0">
              <a:spAutoFit/>
            </a:bodyPr>
            <a:lstStyle/>
            <a:p>
              <a:pPr algn="ctr"/>
              <a:r>
                <a:rPr lang="es-MX" sz="1100" b="1" dirty="0">
                  <a:solidFill>
                    <a:schemeClr val="bg1"/>
                  </a:solidFill>
                </a:rPr>
                <a:t>Modelo</a:t>
              </a:r>
            </a:p>
            <a:p>
              <a:pPr algn="ctr"/>
              <a:r>
                <a:rPr lang="es-MX" sz="1100" b="1" dirty="0">
                  <a:solidFill>
                    <a:schemeClr val="bg1"/>
                  </a:solidFill>
                </a:rPr>
                <a:t> integrador</a:t>
              </a:r>
            </a:p>
          </p:txBody>
        </p:sp>
        <p:sp>
          <p:nvSpPr>
            <p:cNvPr id="42" name="Rectángulo 41"/>
            <p:cNvSpPr/>
            <p:nvPr/>
          </p:nvSpPr>
          <p:spPr>
            <a:xfrm>
              <a:off x="2517076" y="5999511"/>
              <a:ext cx="1305449" cy="430887"/>
            </a:xfrm>
            <a:prstGeom prst="rect">
              <a:avLst/>
            </a:prstGeom>
          </p:spPr>
          <p:txBody>
            <a:bodyPr wrap="square">
              <a:spAutoFit/>
            </a:bodyPr>
            <a:lstStyle/>
            <a:p>
              <a:pPr algn="ctr"/>
              <a:r>
                <a:rPr lang="es-MX" sz="1100" b="1" dirty="0" smtClean="0"/>
                <a:t>El concepto</a:t>
              </a:r>
              <a:endParaRPr lang="es-MX" sz="1100" b="1" dirty="0"/>
            </a:p>
            <a:p>
              <a:pPr algn="ctr"/>
              <a:r>
                <a:rPr lang="es-MX" sz="1100" b="1" dirty="0"/>
                <a:t> </a:t>
              </a:r>
              <a:r>
                <a:rPr lang="es-MX" sz="1100" b="1" dirty="0" smtClean="0"/>
                <a:t>integrador de inv.</a:t>
              </a:r>
              <a:endParaRPr lang="es-MX" sz="1100" b="1" dirty="0"/>
            </a:p>
          </p:txBody>
        </p:sp>
        <p:sp>
          <p:nvSpPr>
            <p:cNvPr id="43" name="Rectángulo 42"/>
            <p:cNvSpPr/>
            <p:nvPr/>
          </p:nvSpPr>
          <p:spPr>
            <a:xfrm>
              <a:off x="3371881" y="6084149"/>
              <a:ext cx="1305449" cy="261610"/>
            </a:xfrm>
            <a:prstGeom prst="rect">
              <a:avLst/>
            </a:prstGeom>
          </p:spPr>
          <p:txBody>
            <a:bodyPr wrap="square">
              <a:spAutoFit/>
            </a:bodyPr>
            <a:lstStyle/>
            <a:p>
              <a:pPr algn="ctr"/>
              <a:r>
                <a:rPr lang="es-MX" sz="1100" b="1" dirty="0" smtClean="0">
                  <a:solidFill>
                    <a:schemeClr val="bg1"/>
                  </a:solidFill>
                </a:rPr>
                <a:t>Reto</a:t>
              </a:r>
              <a:endParaRPr lang="es-MX" sz="1100" b="1" dirty="0">
                <a:solidFill>
                  <a:schemeClr val="bg1"/>
                </a:solidFill>
              </a:endParaRPr>
            </a:p>
          </p:txBody>
        </p:sp>
      </p:grpSp>
      <p:sp>
        <p:nvSpPr>
          <p:cNvPr id="21" name="Rectángulo redondeado 20"/>
          <p:cNvSpPr/>
          <p:nvPr/>
        </p:nvSpPr>
        <p:spPr>
          <a:xfrm>
            <a:off x="113829" y="1932838"/>
            <a:ext cx="9473556" cy="344875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la holística como modelo integrador en la investigación.</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a:solidFill>
            <a:srgbClr val="FFFFFF">
              <a:alpha val="60000"/>
            </a:srgbClr>
          </a:solid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MX" sz="1100" dirty="0">
                <a:solidFill>
                  <a:schemeClr val="dk1"/>
                </a:solidFill>
              </a:rPr>
              <a:t>Identificador de imagen: 27797116</a:t>
            </a:r>
            <a:endParaRPr lang="es-CO" sz="1100" dirty="0">
              <a:solidFill>
                <a:schemeClr val="dk1"/>
              </a:solidFill>
            </a:endParaRPr>
          </a:p>
          <a:p>
            <a:pPr>
              <a:spcBef>
                <a:spcPts val="0"/>
              </a:spcBef>
            </a:pPr>
            <a:r>
              <a:rPr lang="es-CO" sz="1100" dirty="0">
                <a:solidFill>
                  <a:schemeClr val="dk1"/>
                </a:solidFill>
              </a:rPr>
              <a:t>Fuente: https://es.123rf.com</a:t>
            </a:r>
            <a:br>
              <a:rPr lang="es-CO" sz="1100" dirty="0">
                <a:solidFill>
                  <a:schemeClr val="dk1"/>
                </a:solidFill>
              </a:rPr>
            </a:br>
            <a:endParaRPr lang="es-CO" sz="1100" dirty="0">
              <a:solidFill>
                <a:schemeClr val="dk1"/>
              </a:solidFill>
            </a:endParaRPr>
          </a:p>
          <a:p>
            <a:pPr>
              <a:spcBef>
                <a:spcPts val="0"/>
              </a:spcBef>
            </a:pPr>
            <a:endParaRPr lang="es-MX" sz="1100" dirty="0">
              <a:solidFill>
                <a:schemeClr val="dk1"/>
              </a:solidFill>
            </a:endParaRPr>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525272"/>
          </a:xfrm>
          <a:prstGeom prst="rect">
            <a:avLst/>
          </a:prstGeom>
          <a:solidFill>
            <a:srgbClr val="F2F2F2">
              <a:alpha val="50196"/>
            </a:srgbClr>
          </a:solidFill>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t>La definición integradora de ciencia</a:t>
            </a:r>
            <a:endParaRPr lang="es-MX" sz="1100" b="1" dirty="0">
              <a:solidFill>
                <a:prstClr val="black"/>
              </a:solidFill>
            </a:endParaRPr>
          </a:p>
          <a:p>
            <a:pPr lvl="0">
              <a:lnSpc>
                <a:spcPct val="90000"/>
              </a:lnSpc>
              <a:spcBef>
                <a:spcPts val="1000"/>
              </a:spcBef>
            </a:pPr>
            <a:r>
              <a:rPr lang="es-419" sz="1100" b="1" dirty="0" smtClean="0">
                <a:solidFill>
                  <a:srgbClr val="C00000"/>
                </a:solidFill>
              </a:rPr>
              <a:t>Subtema</a:t>
            </a:r>
            <a:r>
              <a:rPr lang="es-419" sz="1100" b="1" dirty="0">
                <a:solidFill>
                  <a:prstClr val="white">
                    <a:lumMod val="50000"/>
                  </a:prstClr>
                </a:solidFill>
              </a:rPr>
              <a:t>: </a:t>
            </a:r>
            <a:r>
              <a:rPr lang="es-CO" sz="1100" b="1" dirty="0" smtClean="0">
                <a:solidFill>
                  <a:prstClr val="black"/>
                </a:solidFill>
              </a:rPr>
              <a:t>La holística y el modelo integrador</a:t>
            </a:r>
            <a:endParaRPr lang="es-MX" sz="1100" b="1" dirty="0">
              <a:solidFill>
                <a:prstClr val="black"/>
              </a:solidFill>
            </a:endParaRPr>
          </a:p>
        </p:txBody>
      </p:sp>
      <p:sp>
        <p:nvSpPr>
          <p:cNvPr id="2" name="Rectángulo 1"/>
          <p:cNvSpPr/>
          <p:nvPr/>
        </p:nvSpPr>
        <p:spPr>
          <a:xfrm>
            <a:off x="3919079" y="2266877"/>
            <a:ext cx="5503482" cy="2677656"/>
          </a:xfrm>
          <a:prstGeom prst="rect">
            <a:avLst/>
          </a:prstGeom>
        </p:spPr>
        <p:txBody>
          <a:bodyPr wrap="square">
            <a:spAutoFit/>
          </a:bodyPr>
          <a:lstStyle/>
          <a:p>
            <a:r>
              <a:rPr lang="es-CO" sz="1400" b="1" dirty="0"/>
              <a:t>Exigencias y aportes de una comprensión holística de la investigación</a:t>
            </a:r>
            <a:endParaRPr lang="es-MX" sz="1400" dirty="0"/>
          </a:p>
          <a:p>
            <a:endParaRPr lang="es-MX" sz="1400" dirty="0" smtClean="0">
              <a:solidFill>
                <a:srgbClr val="000000"/>
              </a:solidFill>
              <a:latin typeface="Calibri" panose="020F0502020204030204" pitchFamily="34" charset="0"/>
              <a:ea typeface="MS PGothic" panose="020B0600070205080204" pitchFamily="34" charset="-128"/>
            </a:endParaRPr>
          </a:p>
          <a:p>
            <a:r>
              <a:rPr lang="es-MX" sz="1400" dirty="0">
                <a:solidFill>
                  <a:srgbClr val="000000"/>
                </a:solidFill>
                <a:latin typeface="Calibri" panose="020F0502020204030204" pitchFamily="34" charset="0"/>
                <a:ea typeface="MS PGothic" panose="020B0600070205080204" pitchFamily="34" charset="-128"/>
              </a:rPr>
              <a:t>Para trabajar con la comprensión holística de la investigación es </a:t>
            </a:r>
            <a:r>
              <a:rPr lang="es-MX" sz="1400" dirty="0" smtClean="0">
                <a:solidFill>
                  <a:srgbClr val="000000"/>
                </a:solidFill>
                <a:latin typeface="Calibri" panose="020F0502020204030204" pitchFamily="34" charset="0"/>
                <a:ea typeface="MS PGothic" panose="020B0600070205080204" pitchFamily="34" charset="-128"/>
              </a:rPr>
              <a:t>esencial:</a:t>
            </a:r>
          </a:p>
          <a:p>
            <a:endParaRPr lang="es-MX" sz="1400" dirty="0">
              <a:solidFill>
                <a:srgbClr val="000000"/>
              </a:solidFill>
              <a:latin typeface="Calibri" panose="020F0502020204030204" pitchFamily="34" charset="0"/>
              <a:ea typeface="MS PGothic" panose="020B0600070205080204" pitchFamily="34" charset="-128"/>
            </a:endParaRPr>
          </a:p>
          <a:p>
            <a:pPr marL="285750" indent="-285750">
              <a:buFont typeface="Arial" panose="020B0604020202020204" pitchFamily="34" charset="0"/>
              <a:buChar char="•"/>
            </a:pPr>
            <a:r>
              <a:rPr lang="es-MX" sz="1400" dirty="0" smtClean="0">
                <a:solidFill>
                  <a:srgbClr val="000000"/>
                </a:solidFill>
                <a:latin typeface="Calibri" panose="020F0502020204030204" pitchFamily="34" charset="0"/>
                <a:ea typeface="MS PGothic" panose="020B0600070205080204" pitchFamily="34" charset="-128"/>
              </a:rPr>
              <a:t>Conocer </a:t>
            </a:r>
            <a:r>
              <a:rPr lang="es-MX" sz="1400" dirty="0">
                <a:solidFill>
                  <a:srgbClr val="000000"/>
                </a:solidFill>
                <a:latin typeface="Calibri" panose="020F0502020204030204" pitchFamily="34" charset="0"/>
                <a:ea typeface="MS PGothic" panose="020B0600070205080204" pitchFamily="34" charset="-128"/>
              </a:rPr>
              <a:t>y manejar los aportes y propuestas de los diferentes paradigmas en </a:t>
            </a:r>
            <a:r>
              <a:rPr lang="es-MX" sz="1400" dirty="0" smtClean="0">
                <a:solidFill>
                  <a:srgbClr val="000000"/>
                </a:solidFill>
                <a:latin typeface="Calibri" panose="020F0502020204030204" pitchFamily="34" charset="0"/>
                <a:ea typeface="MS PGothic" panose="020B0600070205080204" pitchFamily="34" charset="-128"/>
              </a:rPr>
              <a:t>investigación.</a:t>
            </a:r>
          </a:p>
          <a:p>
            <a:pPr marL="285750" indent="-285750">
              <a:buFont typeface="Arial" panose="020B0604020202020204" pitchFamily="34" charset="0"/>
              <a:buChar char="•"/>
            </a:pPr>
            <a:r>
              <a:rPr lang="es-MX" sz="1400" dirty="0">
                <a:solidFill>
                  <a:srgbClr val="000000"/>
                </a:solidFill>
                <a:latin typeface="Calibri" panose="020F0502020204030204" pitchFamily="34" charset="0"/>
                <a:ea typeface="MS PGothic" panose="020B0600070205080204" pitchFamily="34" charset="-128"/>
              </a:rPr>
              <a:t>C</a:t>
            </a:r>
            <a:r>
              <a:rPr lang="es-MX" sz="1400" dirty="0" smtClean="0">
                <a:solidFill>
                  <a:srgbClr val="000000"/>
                </a:solidFill>
                <a:latin typeface="Calibri" panose="020F0502020204030204" pitchFamily="34" charset="0"/>
                <a:ea typeface="MS PGothic" panose="020B0600070205080204" pitchFamily="34" charset="-128"/>
              </a:rPr>
              <a:t>onocer </a:t>
            </a:r>
            <a:r>
              <a:rPr lang="es-MX" sz="1400" dirty="0">
                <a:solidFill>
                  <a:srgbClr val="000000"/>
                </a:solidFill>
                <a:latin typeface="Calibri" panose="020F0502020204030204" pitchFamily="34" charset="0"/>
                <a:ea typeface="MS PGothic" panose="020B0600070205080204" pitchFamily="34" charset="-128"/>
              </a:rPr>
              <a:t>multiplicidad de técnicas y </a:t>
            </a:r>
            <a:r>
              <a:rPr lang="es-MX" sz="1400" dirty="0" smtClean="0">
                <a:solidFill>
                  <a:srgbClr val="000000"/>
                </a:solidFill>
                <a:latin typeface="Calibri" panose="020F0502020204030204" pitchFamily="34" charset="0"/>
                <a:ea typeface="MS PGothic" panose="020B0600070205080204" pitchFamily="34" charset="-128"/>
              </a:rPr>
              <a:t>métodos</a:t>
            </a:r>
          </a:p>
          <a:p>
            <a:pPr marL="285750" indent="-285750">
              <a:buFont typeface="Arial" panose="020B0604020202020204" pitchFamily="34" charset="0"/>
              <a:buChar char="•"/>
            </a:pPr>
            <a:r>
              <a:rPr lang="es-MX" sz="1400" dirty="0" smtClean="0">
                <a:solidFill>
                  <a:srgbClr val="000000"/>
                </a:solidFill>
                <a:latin typeface="Calibri" panose="020F0502020204030204" pitchFamily="34" charset="0"/>
                <a:ea typeface="MS PGothic" panose="020B0600070205080204" pitchFamily="34" charset="-128"/>
              </a:rPr>
              <a:t>Una </a:t>
            </a:r>
            <a:r>
              <a:rPr lang="es-MX" sz="1400" dirty="0">
                <a:solidFill>
                  <a:srgbClr val="000000"/>
                </a:solidFill>
                <a:latin typeface="Calibri" panose="020F0502020204030204" pitchFamily="34" charset="0"/>
                <a:ea typeface="MS PGothic" panose="020B0600070205080204" pitchFamily="34" charset="-128"/>
              </a:rPr>
              <a:t>actitud de apertura, flexibilidad y </a:t>
            </a:r>
            <a:r>
              <a:rPr lang="es-MX" sz="1400" dirty="0" smtClean="0">
                <a:solidFill>
                  <a:srgbClr val="000000"/>
                </a:solidFill>
                <a:latin typeface="Calibri" panose="020F0502020204030204" pitchFamily="34" charset="0"/>
                <a:ea typeface="MS PGothic" panose="020B0600070205080204" pitchFamily="34" charset="-128"/>
              </a:rPr>
              <a:t>creatividad, fundamentalmente.</a:t>
            </a:r>
          </a:p>
          <a:p>
            <a:pPr marL="285750" indent="-285750">
              <a:buFont typeface="Arial" panose="020B0604020202020204" pitchFamily="34" charset="0"/>
              <a:buChar char="•"/>
            </a:pPr>
            <a:endParaRPr lang="es-419" sz="1400" dirty="0">
              <a:solidFill>
                <a:srgbClr val="000000"/>
              </a:solidFill>
              <a:latin typeface="Calibri" panose="020F0502020204030204" pitchFamily="34" charset="0"/>
              <a:ea typeface="MS PGothic" panose="020B0600070205080204" pitchFamily="34" charset="-128"/>
            </a:endParaRPr>
          </a:p>
          <a:p>
            <a:r>
              <a:rPr lang="es-CO" sz="1400" dirty="0" smtClean="0"/>
              <a:t>La </a:t>
            </a:r>
            <a:r>
              <a:rPr lang="es-CO" sz="1400" dirty="0"/>
              <a:t>comprensión holística de la investigación proporciona diversos aportes, tanto metodológicos como pedagógicos, sociales y humanos. </a:t>
            </a:r>
            <a:endParaRPr lang="es-MX" sz="1400" dirty="0">
              <a:solidFill>
                <a:srgbClr val="000000"/>
              </a:solidFill>
              <a:latin typeface="Calibri" panose="020F0502020204030204" pitchFamily="34" charset="0"/>
              <a:ea typeface="MS PGothic" panose="020B0600070205080204" pitchFamily="34" charset="-128"/>
            </a:endParaRPr>
          </a:p>
        </p:txBody>
      </p:sp>
      <p:pic>
        <p:nvPicPr>
          <p:cNvPr id="17410" name="Picture 2" descr="https://previews.123rf.com/images/ra2studio/ra2studio1404/ra2studio140402276/27797116-Persona-joven-que-piensa-con-la-mente-del-rompecabezas-que-brilla-intensamente-en-fondo-sucio-Foto-de-archiv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05609" y="2677903"/>
            <a:ext cx="3328563" cy="2196852"/>
          </a:xfrm>
          <a:prstGeom prst="rect">
            <a:avLst/>
          </a:prstGeom>
          <a:noFill/>
          <a:extLst>
            <a:ext uri="{909E8E84-426E-40DD-AFC4-6F175D3DCCD1}">
              <a14:hiddenFill xmlns:a14="http://schemas.microsoft.com/office/drawing/2010/main">
                <a:solidFill>
                  <a:srgbClr val="FFFFFF"/>
                </a:solidFill>
              </a14:hiddenFill>
            </a:ext>
          </a:extLst>
        </p:spPr>
      </p:pic>
      <p:sp>
        <p:nvSpPr>
          <p:cNvPr id="23" name="Cheurón 22"/>
          <p:cNvSpPr/>
          <p:nvPr/>
        </p:nvSpPr>
        <p:spPr>
          <a:xfrm>
            <a:off x="93598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4" name="Elipse 23"/>
          <p:cNvSpPr/>
          <p:nvPr/>
        </p:nvSpPr>
        <p:spPr>
          <a:xfrm>
            <a:off x="44706" y="525048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1</a:t>
            </a:r>
            <a:endParaRPr lang="es-CO" sz="1200" dirty="0">
              <a:solidFill>
                <a:schemeClr val="bg1"/>
              </a:solidFill>
            </a:endParaRPr>
          </a:p>
        </p:txBody>
      </p:sp>
      <p:sp>
        <p:nvSpPr>
          <p:cNvPr id="25"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a:t>
            </a:r>
            <a:r>
              <a:rPr lang="es-419" sz="1100" dirty="0"/>
              <a:t>botón  de avance muestra el  siguiente interno.</a:t>
            </a:r>
          </a:p>
          <a:p>
            <a:r>
              <a:rPr lang="es-419" sz="1100" dirty="0"/>
              <a:t>N° de internos: 4</a:t>
            </a:r>
            <a:endParaRPr lang="es-419" sz="1100" dirty="0" smtClean="0"/>
          </a:p>
          <a:p>
            <a:endParaRPr lang="es-419" sz="1100" dirty="0"/>
          </a:p>
          <a:p>
            <a:endParaRPr lang="es-MX" sz="1100" dirty="0"/>
          </a:p>
          <a:p>
            <a:endParaRPr lang="es-419" sz="1100" dirty="0"/>
          </a:p>
        </p:txBody>
      </p:sp>
    </p:spTree>
    <p:extLst>
      <p:ext uri="{BB962C8B-B14F-4D97-AF65-F5344CB8AC3E}">
        <p14:creationId xmlns:p14="http://schemas.microsoft.com/office/powerpoint/2010/main" val="23409956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n 25"/>
          <p:cNvPicPr>
            <a:picLocks noChangeAspect="1"/>
          </p:cNvPicPr>
          <p:nvPr/>
        </p:nvPicPr>
        <p:blipFill rotWithShape="1">
          <a:blip r:embed="rId2"/>
          <a:srcRect b="8366"/>
          <a:stretch/>
        </p:blipFill>
        <p:spPr>
          <a:xfrm>
            <a:off x="44706" y="1289730"/>
            <a:ext cx="9569407" cy="5568270"/>
          </a:xfrm>
          <a:prstGeom prst="rect">
            <a:avLst/>
          </a:prstGeom>
        </p:spPr>
      </p:pic>
      <p:grpSp>
        <p:nvGrpSpPr>
          <p:cNvPr id="27" name="Grupo 26"/>
          <p:cNvGrpSpPr/>
          <p:nvPr/>
        </p:nvGrpSpPr>
        <p:grpSpPr>
          <a:xfrm>
            <a:off x="0" y="5534495"/>
            <a:ext cx="4693054" cy="1338338"/>
            <a:chOff x="0" y="5534495"/>
            <a:chExt cx="4693054" cy="1338338"/>
          </a:xfrm>
        </p:grpSpPr>
        <p:sp>
          <p:nvSpPr>
            <p:cNvPr id="28" name="Rectángulo 27"/>
            <p:cNvSpPr/>
            <p:nvPr/>
          </p:nvSpPr>
          <p:spPr>
            <a:xfrm>
              <a:off x="2702423" y="5534495"/>
              <a:ext cx="1990631"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cada pestaña para ver el contenido.</a:t>
              </a:r>
              <a:endParaRPr lang="es-MX" sz="1200" i="1" dirty="0">
                <a:solidFill>
                  <a:schemeClr val="tx1"/>
                </a:solidFill>
              </a:endParaRPr>
            </a:p>
          </p:txBody>
        </p:sp>
        <p:pic>
          <p:nvPicPr>
            <p:cNvPr id="29" name="Imagen 28"/>
            <p:cNvPicPr>
              <a:picLocks noChangeAspect="1"/>
            </p:cNvPicPr>
            <p:nvPr/>
          </p:nvPicPr>
          <p:blipFill rotWithShape="1">
            <a:blip r:embed="rId3"/>
            <a:srcRect r="88420" b="17592"/>
            <a:stretch/>
          </p:blipFill>
          <p:spPr>
            <a:xfrm rot="5400000">
              <a:off x="1859605" y="4068473"/>
              <a:ext cx="1001025" cy="4607695"/>
            </a:xfrm>
            <a:prstGeom prst="rect">
              <a:avLst/>
            </a:prstGeom>
          </p:spPr>
        </p:pic>
        <p:sp>
          <p:nvSpPr>
            <p:cNvPr id="30" name="Rectángulo 29"/>
            <p:cNvSpPr/>
            <p:nvPr/>
          </p:nvSpPr>
          <p:spPr>
            <a:xfrm>
              <a:off x="0" y="5941433"/>
              <a:ext cx="1119764" cy="430887"/>
            </a:xfrm>
            <a:prstGeom prst="rect">
              <a:avLst/>
            </a:prstGeom>
          </p:spPr>
          <p:txBody>
            <a:bodyPr wrap="square">
              <a:spAutoFit/>
            </a:bodyPr>
            <a:lstStyle/>
            <a:p>
              <a:pPr algn="ctr"/>
              <a:r>
                <a:rPr lang="es-MX" sz="1100" b="1" dirty="0" smtClean="0"/>
                <a:t>Comprensión </a:t>
              </a:r>
              <a:endParaRPr lang="es-MX" sz="1100" b="1" dirty="0"/>
            </a:p>
            <a:p>
              <a:pPr algn="ctr"/>
              <a:r>
                <a:rPr lang="es-MX" sz="1100" b="1" dirty="0" smtClean="0"/>
                <a:t>holística</a:t>
              </a:r>
              <a:endParaRPr lang="es-MX" sz="1100" b="1" dirty="0"/>
            </a:p>
          </p:txBody>
        </p:sp>
        <p:sp>
          <p:nvSpPr>
            <p:cNvPr id="31" name="Rectángulo 30"/>
            <p:cNvSpPr/>
            <p:nvPr/>
          </p:nvSpPr>
          <p:spPr>
            <a:xfrm>
              <a:off x="921031" y="5967650"/>
              <a:ext cx="947264" cy="430887"/>
            </a:xfrm>
            <a:prstGeom prst="rect">
              <a:avLst/>
            </a:prstGeom>
          </p:spPr>
          <p:txBody>
            <a:bodyPr wrap="square">
              <a:spAutoFit/>
            </a:bodyPr>
            <a:lstStyle/>
            <a:p>
              <a:pPr algn="ctr"/>
              <a:r>
                <a:rPr lang="es-MX" sz="1100" b="1" dirty="0"/>
                <a:t>Principios de </a:t>
              </a:r>
            </a:p>
            <a:p>
              <a:pPr algn="ctr"/>
              <a:r>
                <a:rPr lang="es-MX" sz="1100" b="1" dirty="0"/>
                <a:t>la holística</a:t>
              </a:r>
            </a:p>
          </p:txBody>
        </p:sp>
        <p:sp>
          <p:nvSpPr>
            <p:cNvPr id="32" name="Rectángulo 31"/>
            <p:cNvSpPr/>
            <p:nvPr/>
          </p:nvSpPr>
          <p:spPr>
            <a:xfrm>
              <a:off x="2517076" y="5999511"/>
              <a:ext cx="1305449" cy="430887"/>
            </a:xfrm>
            <a:prstGeom prst="rect">
              <a:avLst/>
            </a:prstGeom>
          </p:spPr>
          <p:txBody>
            <a:bodyPr wrap="square">
              <a:spAutoFit/>
            </a:bodyPr>
            <a:lstStyle/>
            <a:p>
              <a:pPr algn="ctr"/>
              <a:r>
                <a:rPr lang="es-MX" sz="1100" b="1" dirty="0" smtClean="0"/>
                <a:t>El concepto</a:t>
              </a:r>
              <a:endParaRPr lang="es-MX" sz="1100" b="1" dirty="0"/>
            </a:p>
            <a:p>
              <a:pPr algn="ctr"/>
              <a:r>
                <a:rPr lang="es-MX" sz="1100" b="1" dirty="0"/>
                <a:t> </a:t>
              </a:r>
              <a:r>
                <a:rPr lang="es-MX" sz="1100" b="1" dirty="0" smtClean="0"/>
                <a:t>integrador de inv.</a:t>
              </a:r>
              <a:endParaRPr lang="es-MX" sz="1100" b="1" dirty="0"/>
            </a:p>
          </p:txBody>
        </p:sp>
        <p:sp>
          <p:nvSpPr>
            <p:cNvPr id="33" name="Rectángulo 32"/>
            <p:cNvSpPr/>
            <p:nvPr/>
          </p:nvSpPr>
          <p:spPr>
            <a:xfrm>
              <a:off x="3371881" y="6084149"/>
              <a:ext cx="1305449" cy="261610"/>
            </a:xfrm>
            <a:prstGeom prst="rect">
              <a:avLst/>
            </a:prstGeom>
          </p:spPr>
          <p:txBody>
            <a:bodyPr wrap="square">
              <a:spAutoFit/>
            </a:bodyPr>
            <a:lstStyle/>
            <a:p>
              <a:pPr algn="ctr"/>
              <a:r>
                <a:rPr lang="es-MX" sz="1100" b="1" dirty="0" smtClean="0">
                  <a:solidFill>
                    <a:schemeClr val="bg1"/>
                  </a:solidFill>
                </a:rPr>
                <a:t>Reto</a:t>
              </a:r>
              <a:endParaRPr lang="es-MX" sz="1100" b="1" dirty="0">
                <a:solidFill>
                  <a:schemeClr val="bg1"/>
                </a:solidFill>
              </a:endParaRPr>
            </a:p>
          </p:txBody>
        </p:sp>
      </p:grpSp>
      <p:sp>
        <p:nvSpPr>
          <p:cNvPr id="34" name="Rectángulo 33"/>
          <p:cNvSpPr/>
          <p:nvPr/>
        </p:nvSpPr>
        <p:spPr>
          <a:xfrm>
            <a:off x="1857231" y="6024699"/>
            <a:ext cx="832760" cy="338554"/>
          </a:xfrm>
          <a:prstGeom prst="rect">
            <a:avLst/>
          </a:prstGeom>
          <a:solidFill>
            <a:srgbClr val="C00000"/>
          </a:solidFill>
        </p:spPr>
        <p:txBody>
          <a:bodyPr wrap="square" lIns="0" tIns="0" rIns="0" bIns="0">
            <a:spAutoFit/>
          </a:bodyPr>
          <a:lstStyle/>
          <a:p>
            <a:pPr algn="ctr"/>
            <a:r>
              <a:rPr lang="es-MX" sz="1100" b="1" dirty="0">
                <a:solidFill>
                  <a:schemeClr val="bg1"/>
                </a:solidFill>
              </a:rPr>
              <a:t>Modelo</a:t>
            </a:r>
          </a:p>
          <a:p>
            <a:pPr algn="ctr"/>
            <a:r>
              <a:rPr lang="es-MX" sz="1100" b="1" dirty="0">
                <a:solidFill>
                  <a:schemeClr val="bg1"/>
                </a:solidFill>
              </a:rPr>
              <a:t> integrador</a:t>
            </a:r>
          </a:p>
        </p:txBody>
      </p:sp>
      <p:sp>
        <p:nvSpPr>
          <p:cNvPr id="21" name="Rectángulo redondeado 20"/>
          <p:cNvSpPr/>
          <p:nvPr/>
        </p:nvSpPr>
        <p:spPr>
          <a:xfrm>
            <a:off x="113829" y="1932838"/>
            <a:ext cx="9473556" cy="344875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la holística como modelo integrador en la investigación.</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r>
              <a:rPr lang="es-MX" dirty="0" smtClean="0"/>
              <a:t>Identificador de imagen:</a:t>
            </a:r>
            <a:endParaRPr lang="es-CO" dirty="0"/>
          </a:p>
          <a:p>
            <a:r>
              <a:rPr lang="es-CO" dirty="0" smtClean="0"/>
              <a:t>Fuente</a:t>
            </a:r>
            <a:r>
              <a:rPr lang="es-CO" dirty="0"/>
              <a:t>: https://es.123rf.com</a:t>
            </a:r>
            <a:br>
              <a:rPr lang="es-CO" dirty="0"/>
            </a:br>
            <a:endParaRPr lang="es-CO" dirty="0" smtClean="0"/>
          </a:p>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525272"/>
          </a:xfrm>
          <a:prstGeom prst="rect">
            <a:avLst/>
          </a:prstGeom>
          <a:solidFill>
            <a:srgbClr val="F2F2F2">
              <a:alpha val="50196"/>
            </a:srgbClr>
          </a:solidFill>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t>La definición integradora de ciencia</a:t>
            </a:r>
            <a:endParaRPr lang="es-MX" sz="1100" b="1" dirty="0">
              <a:solidFill>
                <a:prstClr val="black"/>
              </a:solidFill>
            </a:endParaRPr>
          </a:p>
          <a:p>
            <a:pPr lvl="0">
              <a:lnSpc>
                <a:spcPct val="90000"/>
              </a:lnSpc>
              <a:spcBef>
                <a:spcPts val="1000"/>
              </a:spcBef>
            </a:pPr>
            <a:r>
              <a:rPr lang="es-419" sz="1100" b="1" dirty="0" smtClean="0">
                <a:solidFill>
                  <a:srgbClr val="C00000"/>
                </a:solidFill>
              </a:rPr>
              <a:t>Subtema</a:t>
            </a:r>
            <a:r>
              <a:rPr lang="es-419" sz="1100" b="1" dirty="0">
                <a:solidFill>
                  <a:prstClr val="white">
                    <a:lumMod val="50000"/>
                  </a:prstClr>
                </a:solidFill>
              </a:rPr>
              <a:t>: </a:t>
            </a:r>
            <a:r>
              <a:rPr lang="es-CO" sz="1100" b="1" dirty="0" smtClean="0">
                <a:solidFill>
                  <a:prstClr val="black"/>
                </a:solidFill>
              </a:rPr>
              <a:t>La holística y el modelo integrador</a:t>
            </a:r>
            <a:endParaRPr lang="es-MX" sz="1100" b="1" dirty="0">
              <a:solidFill>
                <a:prstClr val="black"/>
              </a:solidFill>
            </a:endParaRPr>
          </a:p>
        </p:txBody>
      </p:sp>
      <p:sp>
        <p:nvSpPr>
          <p:cNvPr id="2" name="Rectángulo 1"/>
          <p:cNvSpPr/>
          <p:nvPr/>
        </p:nvSpPr>
        <p:spPr>
          <a:xfrm>
            <a:off x="770250" y="3152640"/>
            <a:ext cx="4021784" cy="954107"/>
          </a:xfrm>
          <a:prstGeom prst="rect">
            <a:avLst/>
          </a:prstGeom>
        </p:spPr>
        <p:txBody>
          <a:bodyPr wrap="square">
            <a:spAutoFit/>
          </a:bodyPr>
          <a:lstStyle/>
          <a:p>
            <a:r>
              <a:rPr lang="es-CO" sz="1400" dirty="0" smtClean="0"/>
              <a:t>En </a:t>
            </a:r>
            <a:r>
              <a:rPr lang="es-CO" sz="1400" dirty="0"/>
              <a:t>investigación holística, todos los tipos de investigación son importantes y ninguno es superior a otro: </a:t>
            </a:r>
            <a:r>
              <a:rPr lang="es-CO" sz="1400" b="1" dirty="0"/>
              <a:t>todos se necesitan recíprocamente</a:t>
            </a:r>
            <a:r>
              <a:rPr lang="es-CO" sz="1400" dirty="0" smtClean="0"/>
              <a:t>.</a:t>
            </a:r>
          </a:p>
          <a:p>
            <a:endParaRPr lang="es-CO" sz="1400" dirty="0">
              <a:solidFill>
                <a:srgbClr val="000000"/>
              </a:solidFill>
              <a:latin typeface="Calibri" panose="020F0502020204030204" pitchFamily="34" charset="0"/>
              <a:ea typeface="MS PGothic" panose="020B0600070205080204" pitchFamily="34" charset="-128"/>
            </a:endParaRPr>
          </a:p>
        </p:txBody>
      </p:sp>
      <p:sp>
        <p:nvSpPr>
          <p:cNvPr id="13" name="Recortar rectángulo de esquina del mismo lado 12"/>
          <p:cNvSpPr/>
          <p:nvPr/>
        </p:nvSpPr>
        <p:spPr>
          <a:xfrm>
            <a:off x="7285625" y="1361100"/>
            <a:ext cx="1699773" cy="548418"/>
          </a:xfrm>
          <a:prstGeom prst="snip2SameRect">
            <a:avLst>
              <a:gd name="adj1" fmla="val 5000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Ins="0" rtlCol="0" anchor="ctr"/>
          <a:lstStyle/>
          <a:p>
            <a:pPr algn="r"/>
            <a:r>
              <a:rPr lang="es-MX" sz="1000" dirty="0" smtClean="0"/>
              <a:t>Reto</a:t>
            </a:r>
            <a:endParaRPr lang="es-MX" sz="1000" dirty="0"/>
          </a:p>
        </p:txBody>
      </p:sp>
      <p:sp>
        <p:nvSpPr>
          <p:cNvPr id="14" name="Recortar rectángulo de esquina del mismo lado 13"/>
          <p:cNvSpPr/>
          <p:nvPr/>
        </p:nvSpPr>
        <p:spPr>
          <a:xfrm>
            <a:off x="6703708" y="1346724"/>
            <a:ext cx="1699773" cy="548418"/>
          </a:xfrm>
          <a:prstGeom prst="snip2SameRect">
            <a:avLst>
              <a:gd name="adj1" fmla="val 5000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Ins="0" rtlCol="0" anchor="ctr"/>
          <a:lstStyle/>
          <a:p>
            <a:pPr algn="r"/>
            <a:r>
              <a:rPr lang="es-MX" sz="1000" dirty="0"/>
              <a:t>El concepto </a:t>
            </a:r>
            <a:endParaRPr lang="es-MX" sz="1000" dirty="0" smtClean="0"/>
          </a:p>
          <a:p>
            <a:pPr algn="r"/>
            <a:r>
              <a:rPr lang="es-MX" sz="1000" dirty="0" smtClean="0"/>
              <a:t>integrador</a:t>
            </a:r>
          </a:p>
          <a:p>
            <a:pPr algn="r"/>
            <a:r>
              <a:rPr lang="es-MX" sz="1000" dirty="0" smtClean="0"/>
              <a:t> </a:t>
            </a:r>
            <a:r>
              <a:rPr lang="es-MX" sz="1000" dirty="0"/>
              <a:t>de investigación</a:t>
            </a:r>
          </a:p>
        </p:txBody>
      </p:sp>
      <p:sp>
        <p:nvSpPr>
          <p:cNvPr id="15" name="Recortar rectángulo de esquina del mismo lado 14"/>
          <p:cNvSpPr/>
          <p:nvPr/>
        </p:nvSpPr>
        <p:spPr>
          <a:xfrm>
            <a:off x="5820934" y="1361100"/>
            <a:ext cx="1699773" cy="548418"/>
          </a:xfrm>
          <a:prstGeom prst="snip2SameRect">
            <a:avLst>
              <a:gd name="adj1" fmla="val 5000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r"/>
            <a:r>
              <a:rPr lang="es-MX" sz="1000" dirty="0"/>
              <a:t>La holística y </a:t>
            </a:r>
          </a:p>
          <a:p>
            <a:pPr algn="r"/>
            <a:r>
              <a:rPr lang="es-MX" sz="1000" dirty="0"/>
              <a:t>el modelo</a:t>
            </a:r>
          </a:p>
          <a:p>
            <a:pPr algn="r"/>
            <a:r>
              <a:rPr lang="es-MX" sz="1000" dirty="0"/>
              <a:t> integrador</a:t>
            </a:r>
          </a:p>
        </p:txBody>
      </p:sp>
      <p:sp>
        <p:nvSpPr>
          <p:cNvPr id="16" name="Recortar rectángulo de esquina del mismo lado 15"/>
          <p:cNvSpPr/>
          <p:nvPr/>
        </p:nvSpPr>
        <p:spPr>
          <a:xfrm>
            <a:off x="5032877" y="1361100"/>
            <a:ext cx="1699773" cy="548418"/>
          </a:xfrm>
          <a:prstGeom prst="snip2SameRect">
            <a:avLst>
              <a:gd name="adj1" fmla="val 5000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Ins="0" rtlCol="0" anchor="ctr"/>
          <a:lstStyle/>
          <a:p>
            <a:pPr algn="r"/>
            <a:r>
              <a:rPr lang="es-MX" sz="1000" dirty="0"/>
              <a:t>Principios de </a:t>
            </a:r>
            <a:endParaRPr lang="es-MX" sz="1000" dirty="0" smtClean="0"/>
          </a:p>
          <a:p>
            <a:pPr algn="r"/>
            <a:r>
              <a:rPr lang="es-MX" sz="1000" dirty="0" smtClean="0"/>
              <a:t>la </a:t>
            </a:r>
            <a:r>
              <a:rPr lang="es-MX" sz="1000" dirty="0"/>
              <a:t>holística</a:t>
            </a:r>
          </a:p>
        </p:txBody>
      </p:sp>
      <p:sp>
        <p:nvSpPr>
          <p:cNvPr id="18" name="Recortar rectángulo de esquina del mismo lado 17"/>
          <p:cNvSpPr/>
          <p:nvPr/>
        </p:nvSpPr>
        <p:spPr>
          <a:xfrm>
            <a:off x="4544254" y="1369243"/>
            <a:ext cx="1408209" cy="548418"/>
          </a:xfrm>
          <a:prstGeom prst="snip2SameRect">
            <a:avLst>
              <a:gd name="adj1" fmla="val 5000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Ins="0" rtlCol="0" anchor="ctr"/>
          <a:lstStyle/>
          <a:p>
            <a:pPr algn="r"/>
            <a:r>
              <a:rPr lang="es-MX" sz="1000" dirty="0"/>
              <a:t>La comprensión </a:t>
            </a:r>
          </a:p>
          <a:p>
            <a:pPr algn="r"/>
            <a:r>
              <a:rPr lang="es-MX" sz="1000" dirty="0"/>
              <a:t>holística en la ciencia</a:t>
            </a:r>
          </a:p>
        </p:txBody>
      </p:sp>
      <p:sp>
        <p:nvSpPr>
          <p:cNvPr id="19" name="Rectángulo 18"/>
          <p:cNvSpPr/>
          <p:nvPr/>
        </p:nvSpPr>
        <p:spPr>
          <a:xfrm>
            <a:off x="2856850" y="1484989"/>
            <a:ext cx="1720613"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botón para ver el contenido.</a:t>
            </a:r>
            <a:endParaRPr lang="es-MX" sz="1200" i="1" dirty="0">
              <a:solidFill>
                <a:schemeClr val="tx1"/>
              </a:solidFill>
            </a:endParaRPr>
          </a:p>
        </p:txBody>
      </p:sp>
      <p:sp>
        <p:nvSpPr>
          <p:cNvPr id="6" name="Rectángulo 5"/>
          <p:cNvSpPr/>
          <p:nvPr/>
        </p:nvSpPr>
        <p:spPr>
          <a:xfrm>
            <a:off x="5191845" y="2741431"/>
            <a:ext cx="4111123" cy="1600438"/>
          </a:xfrm>
          <a:prstGeom prst="rect">
            <a:avLst/>
          </a:prstGeom>
        </p:spPr>
        <p:txBody>
          <a:bodyPr wrap="square">
            <a:spAutoFit/>
          </a:bodyPr>
          <a:lstStyle/>
          <a:p>
            <a:r>
              <a:rPr lang="es-CO" sz="1400" b="1" dirty="0"/>
              <a:t>Se le </a:t>
            </a:r>
            <a:r>
              <a:rPr lang="es-CO" sz="1400" b="1" dirty="0" smtClean="0"/>
              <a:t>atribuye:</a:t>
            </a:r>
          </a:p>
          <a:p>
            <a:endParaRPr lang="es-CO" sz="1400" dirty="0" smtClean="0"/>
          </a:p>
          <a:p>
            <a:pPr marL="285750" indent="-285750">
              <a:buFontTx/>
              <a:buChar char="-"/>
            </a:pPr>
            <a:r>
              <a:rPr lang="es-CO" sz="1400" dirty="0" smtClean="0"/>
              <a:t>significación científica,</a:t>
            </a:r>
          </a:p>
          <a:p>
            <a:pPr marL="285750" indent="-285750">
              <a:buFontTx/>
              <a:buChar char="-"/>
            </a:pPr>
            <a:r>
              <a:rPr lang="es-CO" sz="1400" dirty="0" smtClean="0"/>
              <a:t>una </a:t>
            </a:r>
            <a:r>
              <a:rPr lang="es-CO" sz="1400" dirty="0"/>
              <a:t>investigación </a:t>
            </a:r>
            <a:r>
              <a:rPr lang="es-CO" sz="1400" dirty="0" smtClean="0"/>
              <a:t>descriptiva,</a:t>
            </a:r>
          </a:p>
          <a:p>
            <a:pPr marL="285750" indent="-285750">
              <a:buFontTx/>
              <a:buChar char="-"/>
            </a:pPr>
            <a:r>
              <a:rPr lang="es-CO" sz="1400" dirty="0" smtClean="0"/>
              <a:t>una investigación </a:t>
            </a:r>
            <a:r>
              <a:rPr lang="es-CO" sz="1400" dirty="0"/>
              <a:t>explicativa o proyectiva, </a:t>
            </a:r>
            <a:endParaRPr lang="es-CO" sz="1400" dirty="0" smtClean="0"/>
          </a:p>
          <a:p>
            <a:pPr marL="285750" indent="-285750">
              <a:buFontTx/>
              <a:buChar char="-"/>
            </a:pPr>
            <a:r>
              <a:rPr lang="es-CO" sz="1400" dirty="0" smtClean="0"/>
              <a:t>y </a:t>
            </a:r>
            <a:r>
              <a:rPr lang="es-CO" sz="1400" dirty="0"/>
              <a:t>se evita hacer corresponder los tipos con niveles específicos del proceso educativo formal.</a:t>
            </a:r>
            <a:endParaRPr lang="es-MX" sz="1400" dirty="0">
              <a:solidFill>
                <a:srgbClr val="000000"/>
              </a:solidFill>
              <a:latin typeface="Calibri" panose="020F0502020204030204" pitchFamily="34" charset="0"/>
              <a:ea typeface="MS PGothic" panose="020B0600070205080204" pitchFamily="34" charset="-128"/>
            </a:endParaRPr>
          </a:p>
        </p:txBody>
      </p:sp>
      <p:sp>
        <p:nvSpPr>
          <p:cNvPr id="22" name="Cheurón 21"/>
          <p:cNvSpPr/>
          <p:nvPr/>
        </p:nvSpPr>
        <p:spPr>
          <a:xfrm>
            <a:off x="9359839" y="3269694"/>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3" name="Cheurón 22"/>
          <p:cNvSpPr/>
          <p:nvPr/>
        </p:nvSpPr>
        <p:spPr>
          <a:xfrm flipH="1">
            <a:off x="190439" y="3269694"/>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4" name="Elipse 23"/>
          <p:cNvSpPr/>
          <p:nvPr/>
        </p:nvSpPr>
        <p:spPr>
          <a:xfrm>
            <a:off x="44706" y="525048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2</a:t>
            </a:r>
            <a:endParaRPr lang="es-CO" sz="1200" dirty="0">
              <a:solidFill>
                <a:schemeClr val="bg1"/>
              </a:solidFill>
            </a:endParaRPr>
          </a:p>
        </p:txBody>
      </p:sp>
      <p:sp>
        <p:nvSpPr>
          <p:cNvPr id="25"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a:t>
            </a:r>
            <a:r>
              <a:rPr lang="es-419" sz="1100" dirty="0"/>
              <a:t>botón  de avance muestra el  siguiente interno.</a:t>
            </a:r>
          </a:p>
          <a:p>
            <a:r>
              <a:rPr lang="es-419" sz="1100" dirty="0"/>
              <a:t>N° de internos: </a:t>
            </a:r>
            <a:r>
              <a:rPr lang="es-419" sz="1100" dirty="0" smtClean="0"/>
              <a:t>4</a:t>
            </a:r>
          </a:p>
          <a:p>
            <a:endParaRPr lang="es-419" sz="1100" dirty="0"/>
          </a:p>
          <a:p>
            <a:endParaRPr lang="es-MX" sz="1100" dirty="0"/>
          </a:p>
          <a:p>
            <a:endParaRPr lang="es-419" sz="1100" dirty="0"/>
          </a:p>
        </p:txBody>
      </p:sp>
    </p:spTree>
    <p:extLst>
      <p:ext uri="{BB962C8B-B14F-4D97-AF65-F5344CB8AC3E}">
        <p14:creationId xmlns:p14="http://schemas.microsoft.com/office/powerpoint/2010/main" val="31221731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n 26"/>
          <p:cNvPicPr>
            <a:picLocks noChangeAspect="1"/>
          </p:cNvPicPr>
          <p:nvPr/>
        </p:nvPicPr>
        <p:blipFill rotWithShape="1">
          <a:blip r:embed="rId2"/>
          <a:srcRect b="8366"/>
          <a:stretch/>
        </p:blipFill>
        <p:spPr>
          <a:xfrm>
            <a:off x="44706" y="1289730"/>
            <a:ext cx="9569407" cy="5568270"/>
          </a:xfrm>
          <a:prstGeom prst="rect">
            <a:avLst/>
          </a:prstGeom>
        </p:spPr>
      </p:pic>
      <p:grpSp>
        <p:nvGrpSpPr>
          <p:cNvPr id="28" name="Grupo 27"/>
          <p:cNvGrpSpPr/>
          <p:nvPr/>
        </p:nvGrpSpPr>
        <p:grpSpPr>
          <a:xfrm>
            <a:off x="0" y="5534495"/>
            <a:ext cx="4693054" cy="1338338"/>
            <a:chOff x="0" y="5534495"/>
            <a:chExt cx="4693054" cy="1338338"/>
          </a:xfrm>
        </p:grpSpPr>
        <p:sp>
          <p:nvSpPr>
            <p:cNvPr id="29" name="Rectángulo 28"/>
            <p:cNvSpPr/>
            <p:nvPr/>
          </p:nvSpPr>
          <p:spPr>
            <a:xfrm>
              <a:off x="2702423" y="5534495"/>
              <a:ext cx="1990631"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cada pestaña para ver el contenido.</a:t>
              </a:r>
              <a:endParaRPr lang="es-MX" sz="1200" i="1" dirty="0">
                <a:solidFill>
                  <a:schemeClr val="tx1"/>
                </a:solidFill>
              </a:endParaRPr>
            </a:p>
          </p:txBody>
        </p:sp>
        <p:pic>
          <p:nvPicPr>
            <p:cNvPr id="30" name="Imagen 29"/>
            <p:cNvPicPr>
              <a:picLocks noChangeAspect="1"/>
            </p:cNvPicPr>
            <p:nvPr/>
          </p:nvPicPr>
          <p:blipFill rotWithShape="1">
            <a:blip r:embed="rId3"/>
            <a:srcRect r="88420" b="17592"/>
            <a:stretch/>
          </p:blipFill>
          <p:spPr>
            <a:xfrm rot="5400000">
              <a:off x="1859605" y="4068473"/>
              <a:ext cx="1001025" cy="4607695"/>
            </a:xfrm>
            <a:prstGeom prst="rect">
              <a:avLst/>
            </a:prstGeom>
          </p:spPr>
        </p:pic>
        <p:sp>
          <p:nvSpPr>
            <p:cNvPr id="31" name="Rectángulo 30"/>
            <p:cNvSpPr/>
            <p:nvPr/>
          </p:nvSpPr>
          <p:spPr>
            <a:xfrm>
              <a:off x="0" y="5941433"/>
              <a:ext cx="1119764" cy="430887"/>
            </a:xfrm>
            <a:prstGeom prst="rect">
              <a:avLst/>
            </a:prstGeom>
          </p:spPr>
          <p:txBody>
            <a:bodyPr wrap="square">
              <a:spAutoFit/>
            </a:bodyPr>
            <a:lstStyle/>
            <a:p>
              <a:pPr algn="ctr"/>
              <a:r>
                <a:rPr lang="es-MX" sz="1100" b="1" dirty="0" smtClean="0"/>
                <a:t>Comprensión </a:t>
              </a:r>
              <a:endParaRPr lang="es-MX" sz="1100" b="1" dirty="0"/>
            </a:p>
            <a:p>
              <a:pPr algn="ctr"/>
              <a:r>
                <a:rPr lang="es-MX" sz="1100" b="1" dirty="0" smtClean="0"/>
                <a:t>holística</a:t>
              </a:r>
              <a:endParaRPr lang="es-MX" sz="1100" b="1" dirty="0"/>
            </a:p>
          </p:txBody>
        </p:sp>
        <p:sp>
          <p:nvSpPr>
            <p:cNvPr id="32" name="Rectángulo 31"/>
            <p:cNvSpPr/>
            <p:nvPr/>
          </p:nvSpPr>
          <p:spPr>
            <a:xfrm>
              <a:off x="921031" y="5967650"/>
              <a:ext cx="947264" cy="430887"/>
            </a:xfrm>
            <a:prstGeom prst="rect">
              <a:avLst/>
            </a:prstGeom>
          </p:spPr>
          <p:txBody>
            <a:bodyPr wrap="square">
              <a:spAutoFit/>
            </a:bodyPr>
            <a:lstStyle/>
            <a:p>
              <a:pPr algn="ctr"/>
              <a:r>
                <a:rPr lang="es-MX" sz="1100" b="1" dirty="0"/>
                <a:t>Principios de </a:t>
              </a:r>
            </a:p>
            <a:p>
              <a:pPr algn="ctr"/>
              <a:r>
                <a:rPr lang="es-MX" sz="1100" b="1" dirty="0"/>
                <a:t>la holística</a:t>
              </a:r>
            </a:p>
          </p:txBody>
        </p:sp>
        <p:sp>
          <p:nvSpPr>
            <p:cNvPr id="33" name="Rectángulo 32"/>
            <p:cNvSpPr/>
            <p:nvPr/>
          </p:nvSpPr>
          <p:spPr>
            <a:xfrm>
              <a:off x="2517076" y="5999511"/>
              <a:ext cx="1305449" cy="430887"/>
            </a:xfrm>
            <a:prstGeom prst="rect">
              <a:avLst/>
            </a:prstGeom>
          </p:spPr>
          <p:txBody>
            <a:bodyPr wrap="square">
              <a:spAutoFit/>
            </a:bodyPr>
            <a:lstStyle/>
            <a:p>
              <a:pPr algn="ctr"/>
              <a:r>
                <a:rPr lang="es-MX" sz="1100" b="1" dirty="0" smtClean="0"/>
                <a:t>El concepto</a:t>
              </a:r>
              <a:endParaRPr lang="es-MX" sz="1100" b="1" dirty="0"/>
            </a:p>
            <a:p>
              <a:pPr algn="ctr"/>
              <a:r>
                <a:rPr lang="es-MX" sz="1100" b="1" dirty="0"/>
                <a:t> </a:t>
              </a:r>
              <a:r>
                <a:rPr lang="es-MX" sz="1100" b="1" dirty="0" smtClean="0"/>
                <a:t>integrador de inv.</a:t>
              </a:r>
              <a:endParaRPr lang="es-MX" sz="1100" b="1" dirty="0"/>
            </a:p>
          </p:txBody>
        </p:sp>
        <p:sp>
          <p:nvSpPr>
            <p:cNvPr id="34" name="Rectángulo 33"/>
            <p:cNvSpPr/>
            <p:nvPr/>
          </p:nvSpPr>
          <p:spPr>
            <a:xfrm>
              <a:off x="3371881" y="6084149"/>
              <a:ext cx="1305449" cy="261610"/>
            </a:xfrm>
            <a:prstGeom prst="rect">
              <a:avLst/>
            </a:prstGeom>
          </p:spPr>
          <p:txBody>
            <a:bodyPr wrap="square">
              <a:spAutoFit/>
            </a:bodyPr>
            <a:lstStyle/>
            <a:p>
              <a:pPr algn="ctr"/>
              <a:r>
                <a:rPr lang="es-MX" sz="1100" b="1" dirty="0" smtClean="0">
                  <a:solidFill>
                    <a:schemeClr val="bg1"/>
                  </a:solidFill>
                </a:rPr>
                <a:t>Reto</a:t>
              </a:r>
              <a:endParaRPr lang="es-MX" sz="1100" b="1" dirty="0">
                <a:solidFill>
                  <a:schemeClr val="bg1"/>
                </a:solidFill>
              </a:endParaRPr>
            </a:p>
          </p:txBody>
        </p:sp>
      </p:grpSp>
      <p:sp>
        <p:nvSpPr>
          <p:cNvPr id="35" name="Rectángulo 34"/>
          <p:cNvSpPr/>
          <p:nvPr/>
        </p:nvSpPr>
        <p:spPr>
          <a:xfrm>
            <a:off x="1857231" y="6024699"/>
            <a:ext cx="832760" cy="338554"/>
          </a:xfrm>
          <a:prstGeom prst="rect">
            <a:avLst/>
          </a:prstGeom>
          <a:solidFill>
            <a:srgbClr val="C00000"/>
          </a:solidFill>
        </p:spPr>
        <p:txBody>
          <a:bodyPr wrap="square" lIns="0" tIns="0" rIns="0" bIns="0">
            <a:spAutoFit/>
          </a:bodyPr>
          <a:lstStyle/>
          <a:p>
            <a:pPr algn="ctr"/>
            <a:r>
              <a:rPr lang="es-MX" sz="1100" b="1" dirty="0">
                <a:solidFill>
                  <a:schemeClr val="bg1"/>
                </a:solidFill>
              </a:rPr>
              <a:t>Modelo</a:t>
            </a:r>
          </a:p>
          <a:p>
            <a:pPr algn="ctr"/>
            <a:r>
              <a:rPr lang="es-MX" sz="1100" b="1" dirty="0">
                <a:solidFill>
                  <a:schemeClr val="bg1"/>
                </a:solidFill>
              </a:rPr>
              <a:t> integrador</a:t>
            </a:r>
          </a:p>
        </p:txBody>
      </p:sp>
      <p:sp>
        <p:nvSpPr>
          <p:cNvPr id="21" name="Rectángulo redondeado 20"/>
          <p:cNvSpPr/>
          <p:nvPr/>
        </p:nvSpPr>
        <p:spPr>
          <a:xfrm>
            <a:off x="113829" y="1932838"/>
            <a:ext cx="9473556" cy="344875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la holística como modelo integrador en la investigación.</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a:solidFill>
            <a:srgbClr val="FFFFFF">
              <a:alpha val="60000"/>
            </a:srgbClr>
          </a:solid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MX" sz="1100" dirty="0">
                <a:solidFill>
                  <a:schemeClr val="dk1"/>
                </a:solidFill>
              </a:rPr>
              <a:t>Identificador de imagen</a:t>
            </a:r>
            <a:r>
              <a:rPr lang="es-MX" sz="1100" dirty="0" smtClean="0">
                <a:solidFill>
                  <a:schemeClr val="dk1"/>
                </a:solidFill>
              </a:rPr>
              <a:t>: </a:t>
            </a:r>
            <a:r>
              <a:rPr lang="es-MX" sz="1100" dirty="0"/>
              <a:t>51846720</a:t>
            </a:r>
            <a:endParaRPr lang="es-CO" sz="1100" dirty="0">
              <a:solidFill>
                <a:schemeClr val="dk1"/>
              </a:solidFill>
            </a:endParaRPr>
          </a:p>
          <a:p>
            <a:pPr>
              <a:spcBef>
                <a:spcPts val="0"/>
              </a:spcBef>
            </a:pPr>
            <a:r>
              <a:rPr lang="es-CO" sz="1100" dirty="0">
                <a:solidFill>
                  <a:schemeClr val="dk1"/>
                </a:solidFill>
              </a:rPr>
              <a:t>Fuente: https://es.123rf.com</a:t>
            </a:r>
            <a:br>
              <a:rPr lang="es-CO" sz="1100" dirty="0">
                <a:solidFill>
                  <a:schemeClr val="dk1"/>
                </a:solidFill>
              </a:rPr>
            </a:br>
            <a:endParaRPr lang="es-CO" sz="1100" dirty="0">
              <a:solidFill>
                <a:schemeClr val="dk1"/>
              </a:solidFill>
            </a:endParaRPr>
          </a:p>
          <a:p>
            <a:pPr>
              <a:spcBef>
                <a:spcPts val="0"/>
              </a:spcBef>
            </a:pPr>
            <a:endParaRPr lang="es-MX" sz="1100" dirty="0">
              <a:solidFill>
                <a:schemeClr val="dk1"/>
              </a:solidFill>
            </a:endParaRPr>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525272"/>
          </a:xfrm>
          <a:prstGeom prst="rect">
            <a:avLst/>
          </a:prstGeom>
          <a:solidFill>
            <a:srgbClr val="F2F2F2">
              <a:alpha val="50196"/>
            </a:srgbClr>
          </a:solidFill>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t>La definición integradora de ciencia</a:t>
            </a:r>
            <a:endParaRPr lang="es-MX" sz="1100" b="1" dirty="0">
              <a:solidFill>
                <a:prstClr val="black"/>
              </a:solidFill>
            </a:endParaRPr>
          </a:p>
          <a:p>
            <a:pPr lvl="0">
              <a:lnSpc>
                <a:spcPct val="90000"/>
              </a:lnSpc>
              <a:spcBef>
                <a:spcPts val="1000"/>
              </a:spcBef>
            </a:pPr>
            <a:r>
              <a:rPr lang="es-419" sz="1100" b="1" dirty="0" smtClean="0">
                <a:solidFill>
                  <a:srgbClr val="C00000"/>
                </a:solidFill>
              </a:rPr>
              <a:t>Subtema</a:t>
            </a:r>
            <a:r>
              <a:rPr lang="es-419" sz="1100" b="1" dirty="0">
                <a:solidFill>
                  <a:prstClr val="white">
                    <a:lumMod val="50000"/>
                  </a:prstClr>
                </a:solidFill>
              </a:rPr>
              <a:t>: </a:t>
            </a:r>
            <a:r>
              <a:rPr lang="es-CO" sz="1100" b="1" dirty="0" smtClean="0">
                <a:solidFill>
                  <a:prstClr val="black"/>
                </a:solidFill>
              </a:rPr>
              <a:t>La holística y el modelo integrador</a:t>
            </a:r>
            <a:endParaRPr lang="es-MX" sz="1100" b="1" dirty="0">
              <a:solidFill>
                <a:prstClr val="black"/>
              </a:solidFill>
            </a:endParaRPr>
          </a:p>
        </p:txBody>
      </p:sp>
      <p:sp>
        <p:nvSpPr>
          <p:cNvPr id="2" name="Rectángulo 1"/>
          <p:cNvSpPr/>
          <p:nvPr/>
        </p:nvSpPr>
        <p:spPr>
          <a:xfrm>
            <a:off x="805589" y="2340247"/>
            <a:ext cx="4458375" cy="2246769"/>
          </a:xfrm>
          <a:prstGeom prst="rect">
            <a:avLst/>
          </a:prstGeom>
        </p:spPr>
        <p:txBody>
          <a:bodyPr wrap="square">
            <a:spAutoFit/>
          </a:bodyPr>
          <a:lstStyle/>
          <a:p>
            <a:endParaRPr lang="es-MX" sz="1400" dirty="0" smtClean="0">
              <a:solidFill>
                <a:srgbClr val="000000"/>
              </a:solidFill>
              <a:latin typeface="Calibri" panose="020F0502020204030204" pitchFamily="34" charset="0"/>
              <a:ea typeface="MS PGothic" panose="020B0600070205080204" pitchFamily="34" charset="-128"/>
            </a:endParaRPr>
          </a:p>
          <a:p>
            <a:r>
              <a:rPr lang="es-MX" sz="1400" dirty="0"/>
              <a:t>Otro aporte consiste en la posibilidad de hacer investigación de manera </a:t>
            </a:r>
            <a:r>
              <a:rPr lang="es-MX" sz="1400" dirty="0" smtClean="0"/>
              <a:t>transdisciplinaria, pues cada campo científico con relevancia social es requerido en estos momentos de la historia para la solución de graves problemas de la sociedad. </a:t>
            </a:r>
          </a:p>
          <a:p>
            <a:endParaRPr lang="es-MX" sz="1400" dirty="0" smtClean="0"/>
          </a:p>
          <a:p>
            <a:r>
              <a:rPr lang="es-MX" sz="1400" dirty="0" smtClean="0"/>
              <a:t>Sea </a:t>
            </a:r>
            <a:r>
              <a:rPr lang="es-MX" sz="1400" dirty="0"/>
              <a:t>cual fuere el problema a resolver, tiene que ser percibido en su relación con los demás problemas, y para ello se precisa de un pensamiento holístico.</a:t>
            </a:r>
            <a:endParaRPr lang="es-MX" sz="1400" dirty="0">
              <a:solidFill>
                <a:srgbClr val="000000"/>
              </a:solidFill>
              <a:latin typeface="Calibri" panose="020F0502020204030204" pitchFamily="34" charset="0"/>
              <a:ea typeface="MS PGothic" panose="020B0600070205080204" pitchFamily="34" charset="-128"/>
            </a:endParaRPr>
          </a:p>
        </p:txBody>
      </p:sp>
      <p:sp>
        <p:nvSpPr>
          <p:cNvPr id="13" name="Recortar rectángulo de esquina del mismo lado 12"/>
          <p:cNvSpPr/>
          <p:nvPr/>
        </p:nvSpPr>
        <p:spPr>
          <a:xfrm>
            <a:off x="7285625" y="1361100"/>
            <a:ext cx="1699773" cy="548418"/>
          </a:xfrm>
          <a:prstGeom prst="snip2SameRect">
            <a:avLst>
              <a:gd name="adj1" fmla="val 5000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Ins="0" rtlCol="0" anchor="ctr"/>
          <a:lstStyle/>
          <a:p>
            <a:pPr algn="r"/>
            <a:r>
              <a:rPr lang="es-MX" sz="1000" dirty="0" smtClean="0"/>
              <a:t>Reto</a:t>
            </a:r>
            <a:endParaRPr lang="es-MX" sz="1000" dirty="0"/>
          </a:p>
        </p:txBody>
      </p:sp>
      <p:sp>
        <p:nvSpPr>
          <p:cNvPr id="14" name="Recortar rectángulo de esquina del mismo lado 13"/>
          <p:cNvSpPr/>
          <p:nvPr/>
        </p:nvSpPr>
        <p:spPr>
          <a:xfrm>
            <a:off x="6703708" y="1346724"/>
            <a:ext cx="1699773" cy="548418"/>
          </a:xfrm>
          <a:prstGeom prst="snip2SameRect">
            <a:avLst>
              <a:gd name="adj1" fmla="val 5000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Ins="0" rtlCol="0" anchor="ctr"/>
          <a:lstStyle/>
          <a:p>
            <a:pPr algn="r"/>
            <a:r>
              <a:rPr lang="es-MX" sz="1000" dirty="0"/>
              <a:t>El concepto </a:t>
            </a:r>
            <a:endParaRPr lang="es-MX" sz="1000" dirty="0" smtClean="0"/>
          </a:p>
          <a:p>
            <a:pPr algn="r"/>
            <a:r>
              <a:rPr lang="es-MX" sz="1000" dirty="0" smtClean="0"/>
              <a:t>integrador</a:t>
            </a:r>
          </a:p>
          <a:p>
            <a:pPr algn="r"/>
            <a:r>
              <a:rPr lang="es-MX" sz="1000" dirty="0" smtClean="0"/>
              <a:t> </a:t>
            </a:r>
            <a:r>
              <a:rPr lang="es-MX" sz="1000" dirty="0"/>
              <a:t>de investigación</a:t>
            </a:r>
          </a:p>
        </p:txBody>
      </p:sp>
      <p:sp>
        <p:nvSpPr>
          <p:cNvPr id="15" name="Recortar rectángulo de esquina del mismo lado 14"/>
          <p:cNvSpPr/>
          <p:nvPr/>
        </p:nvSpPr>
        <p:spPr>
          <a:xfrm>
            <a:off x="5820934" y="1361100"/>
            <a:ext cx="1699773" cy="548418"/>
          </a:xfrm>
          <a:prstGeom prst="snip2SameRect">
            <a:avLst>
              <a:gd name="adj1" fmla="val 5000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r"/>
            <a:r>
              <a:rPr lang="es-MX" sz="1000" dirty="0"/>
              <a:t>La holística y </a:t>
            </a:r>
          </a:p>
          <a:p>
            <a:pPr algn="r"/>
            <a:r>
              <a:rPr lang="es-MX" sz="1000" dirty="0"/>
              <a:t>el modelo</a:t>
            </a:r>
          </a:p>
          <a:p>
            <a:pPr algn="r"/>
            <a:r>
              <a:rPr lang="es-MX" sz="1000" dirty="0"/>
              <a:t> integrador</a:t>
            </a:r>
          </a:p>
        </p:txBody>
      </p:sp>
      <p:sp>
        <p:nvSpPr>
          <p:cNvPr id="16" name="Recortar rectángulo de esquina del mismo lado 15"/>
          <p:cNvSpPr/>
          <p:nvPr/>
        </p:nvSpPr>
        <p:spPr>
          <a:xfrm>
            <a:off x="5032877" y="1361100"/>
            <a:ext cx="1699773" cy="548418"/>
          </a:xfrm>
          <a:prstGeom prst="snip2SameRect">
            <a:avLst>
              <a:gd name="adj1" fmla="val 5000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Ins="0" rtlCol="0" anchor="ctr"/>
          <a:lstStyle/>
          <a:p>
            <a:pPr algn="r"/>
            <a:r>
              <a:rPr lang="es-MX" sz="1000" dirty="0"/>
              <a:t>Principios de </a:t>
            </a:r>
            <a:endParaRPr lang="es-MX" sz="1000" dirty="0" smtClean="0"/>
          </a:p>
          <a:p>
            <a:pPr algn="r"/>
            <a:r>
              <a:rPr lang="es-MX" sz="1000" dirty="0" smtClean="0"/>
              <a:t>la </a:t>
            </a:r>
            <a:r>
              <a:rPr lang="es-MX" sz="1000" dirty="0"/>
              <a:t>holística</a:t>
            </a:r>
          </a:p>
        </p:txBody>
      </p:sp>
      <p:sp>
        <p:nvSpPr>
          <p:cNvPr id="18" name="Recortar rectángulo de esquina del mismo lado 17"/>
          <p:cNvSpPr/>
          <p:nvPr/>
        </p:nvSpPr>
        <p:spPr>
          <a:xfrm>
            <a:off x="4544254" y="1369243"/>
            <a:ext cx="1408209" cy="548418"/>
          </a:xfrm>
          <a:prstGeom prst="snip2SameRect">
            <a:avLst>
              <a:gd name="adj1" fmla="val 5000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Ins="0" rtlCol="0" anchor="ctr"/>
          <a:lstStyle/>
          <a:p>
            <a:pPr algn="r"/>
            <a:r>
              <a:rPr lang="es-MX" sz="1000" dirty="0"/>
              <a:t>La comprensión </a:t>
            </a:r>
          </a:p>
          <a:p>
            <a:pPr algn="r"/>
            <a:r>
              <a:rPr lang="es-MX" sz="1000" dirty="0"/>
              <a:t>holística en la ciencia</a:t>
            </a:r>
          </a:p>
        </p:txBody>
      </p:sp>
      <p:sp>
        <p:nvSpPr>
          <p:cNvPr id="19" name="Rectángulo 18"/>
          <p:cNvSpPr/>
          <p:nvPr/>
        </p:nvSpPr>
        <p:spPr>
          <a:xfrm>
            <a:off x="2856850" y="1484989"/>
            <a:ext cx="1720613"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botón para ver el contenido.</a:t>
            </a:r>
            <a:endParaRPr lang="es-MX" sz="1200" i="1" dirty="0">
              <a:solidFill>
                <a:schemeClr val="tx1"/>
              </a:solidFill>
            </a:endParaRPr>
          </a:p>
        </p:txBody>
      </p:sp>
      <p:pic>
        <p:nvPicPr>
          <p:cNvPr id="15362" name="Picture 2" descr="https://previews.123rf.com/images/dolgachov/dolgachov1602/dolgachov160201014/51846720-negocio-gente-de-la-oficina-puesta-en-marcha-y-el-trabajo-en-equipo-concepto-cerca-de-equipo-creativ-Foto-de-archiv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99114" y="2571738"/>
            <a:ext cx="3173021" cy="2113720"/>
          </a:xfrm>
          <a:prstGeom prst="rect">
            <a:avLst/>
          </a:prstGeom>
          <a:noFill/>
          <a:extLst>
            <a:ext uri="{909E8E84-426E-40DD-AFC4-6F175D3DCCD1}">
              <a14:hiddenFill xmlns:a14="http://schemas.microsoft.com/office/drawing/2010/main">
                <a:solidFill>
                  <a:srgbClr val="FFFFFF"/>
                </a:solidFill>
              </a14:hiddenFill>
            </a:ext>
          </a:extLst>
        </p:spPr>
      </p:pic>
      <p:sp>
        <p:nvSpPr>
          <p:cNvPr id="22" name="Cheurón 21"/>
          <p:cNvSpPr/>
          <p:nvPr/>
        </p:nvSpPr>
        <p:spPr>
          <a:xfrm>
            <a:off x="9359839" y="3269694"/>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3" name="Cheurón 22"/>
          <p:cNvSpPr/>
          <p:nvPr/>
        </p:nvSpPr>
        <p:spPr>
          <a:xfrm flipH="1">
            <a:off x="190439" y="3269694"/>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4" name="Elipse 23"/>
          <p:cNvSpPr/>
          <p:nvPr/>
        </p:nvSpPr>
        <p:spPr>
          <a:xfrm>
            <a:off x="44706" y="525048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3</a:t>
            </a:r>
            <a:endParaRPr lang="es-CO" sz="1200" dirty="0">
              <a:solidFill>
                <a:schemeClr val="bg1"/>
              </a:solidFill>
            </a:endParaRPr>
          </a:p>
        </p:txBody>
      </p:sp>
      <p:sp>
        <p:nvSpPr>
          <p:cNvPr id="26"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a:t>El botón  de regreso muestra la pantalla anterior.</a:t>
            </a:r>
          </a:p>
          <a:p>
            <a:r>
              <a:rPr lang="es-419" sz="1100" dirty="0" smtClean="0"/>
              <a:t>N</a:t>
            </a:r>
            <a:r>
              <a:rPr lang="es-419" sz="1100" dirty="0"/>
              <a:t>° de internos: </a:t>
            </a:r>
            <a:r>
              <a:rPr lang="es-419" sz="1100" dirty="0" smtClean="0"/>
              <a:t>4</a:t>
            </a:r>
          </a:p>
          <a:p>
            <a:endParaRPr lang="es-419" sz="1100" dirty="0"/>
          </a:p>
          <a:p>
            <a:endParaRPr lang="es-MX" sz="1100" dirty="0"/>
          </a:p>
          <a:p>
            <a:endParaRPr lang="es-419" sz="1100" dirty="0"/>
          </a:p>
        </p:txBody>
      </p:sp>
    </p:spTree>
    <p:extLst>
      <p:ext uri="{BB962C8B-B14F-4D97-AF65-F5344CB8AC3E}">
        <p14:creationId xmlns:p14="http://schemas.microsoft.com/office/powerpoint/2010/main" val="24131272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n 26"/>
          <p:cNvPicPr>
            <a:picLocks noChangeAspect="1"/>
          </p:cNvPicPr>
          <p:nvPr/>
        </p:nvPicPr>
        <p:blipFill rotWithShape="1">
          <a:blip r:embed="rId2"/>
          <a:srcRect b="8366"/>
          <a:stretch/>
        </p:blipFill>
        <p:spPr>
          <a:xfrm>
            <a:off x="44706" y="1289730"/>
            <a:ext cx="9569407" cy="5568270"/>
          </a:xfrm>
          <a:prstGeom prst="rect">
            <a:avLst/>
          </a:prstGeom>
        </p:spPr>
      </p:pic>
      <p:grpSp>
        <p:nvGrpSpPr>
          <p:cNvPr id="28" name="Grupo 27"/>
          <p:cNvGrpSpPr/>
          <p:nvPr/>
        </p:nvGrpSpPr>
        <p:grpSpPr>
          <a:xfrm>
            <a:off x="0" y="5534495"/>
            <a:ext cx="4693054" cy="1338338"/>
            <a:chOff x="0" y="5534495"/>
            <a:chExt cx="4693054" cy="1338338"/>
          </a:xfrm>
        </p:grpSpPr>
        <p:sp>
          <p:nvSpPr>
            <p:cNvPr id="29" name="Rectángulo 28"/>
            <p:cNvSpPr/>
            <p:nvPr/>
          </p:nvSpPr>
          <p:spPr>
            <a:xfrm>
              <a:off x="2702423" y="5534495"/>
              <a:ext cx="1990631"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cada pestaña para ver el contenido.</a:t>
              </a:r>
              <a:endParaRPr lang="es-MX" sz="1200" i="1" dirty="0">
                <a:solidFill>
                  <a:schemeClr val="tx1"/>
                </a:solidFill>
              </a:endParaRPr>
            </a:p>
          </p:txBody>
        </p:sp>
        <p:pic>
          <p:nvPicPr>
            <p:cNvPr id="30" name="Imagen 29"/>
            <p:cNvPicPr>
              <a:picLocks noChangeAspect="1"/>
            </p:cNvPicPr>
            <p:nvPr/>
          </p:nvPicPr>
          <p:blipFill rotWithShape="1">
            <a:blip r:embed="rId3"/>
            <a:srcRect r="88420" b="17592"/>
            <a:stretch/>
          </p:blipFill>
          <p:spPr>
            <a:xfrm rot="5400000">
              <a:off x="1859605" y="4068473"/>
              <a:ext cx="1001025" cy="4607695"/>
            </a:xfrm>
            <a:prstGeom prst="rect">
              <a:avLst/>
            </a:prstGeom>
          </p:spPr>
        </p:pic>
        <p:sp>
          <p:nvSpPr>
            <p:cNvPr id="31" name="Rectángulo 30"/>
            <p:cNvSpPr/>
            <p:nvPr/>
          </p:nvSpPr>
          <p:spPr>
            <a:xfrm>
              <a:off x="0" y="5941433"/>
              <a:ext cx="1119764" cy="430887"/>
            </a:xfrm>
            <a:prstGeom prst="rect">
              <a:avLst/>
            </a:prstGeom>
          </p:spPr>
          <p:txBody>
            <a:bodyPr wrap="square">
              <a:spAutoFit/>
            </a:bodyPr>
            <a:lstStyle/>
            <a:p>
              <a:pPr algn="ctr"/>
              <a:r>
                <a:rPr lang="es-MX" sz="1100" b="1" dirty="0" smtClean="0"/>
                <a:t>Comprensión </a:t>
              </a:r>
              <a:endParaRPr lang="es-MX" sz="1100" b="1" dirty="0"/>
            </a:p>
            <a:p>
              <a:pPr algn="ctr"/>
              <a:r>
                <a:rPr lang="es-MX" sz="1100" b="1" dirty="0" smtClean="0"/>
                <a:t>holística</a:t>
              </a:r>
              <a:endParaRPr lang="es-MX" sz="1100" b="1" dirty="0"/>
            </a:p>
          </p:txBody>
        </p:sp>
        <p:sp>
          <p:nvSpPr>
            <p:cNvPr id="32" name="Rectángulo 31"/>
            <p:cNvSpPr/>
            <p:nvPr/>
          </p:nvSpPr>
          <p:spPr>
            <a:xfrm>
              <a:off x="921031" y="5967650"/>
              <a:ext cx="947264" cy="430887"/>
            </a:xfrm>
            <a:prstGeom prst="rect">
              <a:avLst/>
            </a:prstGeom>
          </p:spPr>
          <p:txBody>
            <a:bodyPr wrap="square">
              <a:spAutoFit/>
            </a:bodyPr>
            <a:lstStyle/>
            <a:p>
              <a:pPr algn="ctr"/>
              <a:r>
                <a:rPr lang="es-MX" sz="1100" b="1" dirty="0"/>
                <a:t>Principios de </a:t>
              </a:r>
            </a:p>
            <a:p>
              <a:pPr algn="ctr"/>
              <a:r>
                <a:rPr lang="es-MX" sz="1100" b="1" dirty="0"/>
                <a:t>la holística</a:t>
              </a:r>
            </a:p>
          </p:txBody>
        </p:sp>
        <p:sp>
          <p:nvSpPr>
            <p:cNvPr id="34" name="Rectángulo 33"/>
            <p:cNvSpPr/>
            <p:nvPr/>
          </p:nvSpPr>
          <p:spPr>
            <a:xfrm>
              <a:off x="2517076" y="5999511"/>
              <a:ext cx="1305449" cy="430887"/>
            </a:xfrm>
            <a:prstGeom prst="rect">
              <a:avLst/>
            </a:prstGeom>
          </p:spPr>
          <p:txBody>
            <a:bodyPr wrap="square">
              <a:spAutoFit/>
            </a:bodyPr>
            <a:lstStyle/>
            <a:p>
              <a:pPr algn="ctr"/>
              <a:r>
                <a:rPr lang="es-MX" sz="1100" b="1" dirty="0" smtClean="0"/>
                <a:t>El concepto</a:t>
              </a:r>
              <a:endParaRPr lang="es-MX" sz="1100" b="1" dirty="0"/>
            </a:p>
            <a:p>
              <a:pPr algn="ctr"/>
              <a:r>
                <a:rPr lang="es-MX" sz="1100" b="1" dirty="0"/>
                <a:t> </a:t>
              </a:r>
              <a:r>
                <a:rPr lang="es-MX" sz="1100" b="1" dirty="0" smtClean="0"/>
                <a:t>integrador de inv.</a:t>
              </a:r>
              <a:endParaRPr lang="es-MX" sz="1100" b="1" dirty="0"/>
            </a:p>
          </p:txBody>
        </p:sp>
        <p:sp>
          <p:nvSpPr>
            <p:cNvPr id="35" name="Rectángulo 34"/>
            <p:cNvSpPr/>
            <p:nvPr/>
          </p:nvSpPr>
          <p:spPr>
            <a:xfrm>
              <a:off x="3371881" y="6084149"/>
              <a:ext cx="1305449" cy="261610"/>
            </a:xfrm>
            <a:prstGeom prst="rect">
              <a:avLst/>
            </a:prstGeom>
          </p:spPr>
          <p:txBody>
            <a:bodyPr wrap="square">
              <a:spAutoFit/>
            </a:bodyPr>
            <a:lstStyle/>
            <a:p>
              <a:pPr algn="ctr"/>
              <a:r>
                <a:rPr lang="es-MX" sz="1100" b="1" dirty="0" smtClean="0">
                  <a:solidFill>
                    <a:schemeClr val="bg1"/>
                  </a:solidFill>
                </a:rPr>
                <a:t>Reto</a:t>
              </a:r>
              <a:endParaRPr lang="es-MX" sz="1100" b="1" dirty="0">
                <a:solidFill>
                  <a:schemeClr val="bg1"/>
                </a:solidFill>
              </a:endParaRPr>
            </a:p>
          </p:txBody>
        </p:sp>
      </p:grpSp>
      <p:sp>
        <p:nvSpPr>
          <p:cNvPr id="21" name="Rectángulo redondeado 20"/>
          <p:cNvSpPr/>
          <p:nvPr/>
        </p:nvSpPr>
        <p:spPr>
          <a:xfrm>
            <a:off x="113829" y="1932838"/>
            <a:ext cx="9473556" cy="344875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la holística como modelo integrador en la investigación.</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a:solidFill>
            <a:srgbClr val="FFFFFF">
              <a:alpha val="60000"/>
            </a:srgbClr>
          </a:solid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MX" sz="1100" dirty="0">
                <a:solidFill>
                  <a:schemeClr val="dk1"/>
                </a:solidFill>
              </a:rPr>
              <a:t>Identificador de imagen: </a:t>
            </a:r>
            <a:r>
              <a:rPr lang="es-MX" sz="1100" dirty="0"/>
              <a:t>45126655</a:t>
            </a:r>
            <a:endParaRPr lang="es-CO" sz="1100" dirty="0">
              <a:solidFill>
                <a:schemeClr val="dk1"/>
              </a:solidFill>
            </a:endParaRPr>
          </a:p>
          <a:p>
            <a:pPr>
              <a:spcBef>
                <a:spcPts val="0"/>
              </a:spcBef>
            </a:pPr>
            <a:r>
              <a:rPr lang="es-CO" sz="1100" dirty="0">
                <a:solidFill>
                  <a:schemeClr val="dk1"/>
                </a:solidFill>
              </a:rPr>
              <a:t>Fuente: https://es.123rf.com</a:t>
            </a:r>
            <a:br>
              <a:rPr lang="es-CO" sz="1100" dirty="0">
                <a:solidFill>
                  <a:schemeClr val="dk1"/>
                </a:solidFill>
              </a:rPr>
            </a:br>
            <a:endParaRPr lang="es-CO" sz="1100" dirty="0">
              <a:solidFill>
                <a:schemeClr val="dk1"/>
              </a:solidFill>
            </a:endParaRPr>
          </a:p>
          <a:p>
            <a:pPr>
              <a:spcBef>
                <a:spcPts val="0"/>
              </a:spcBef>
            </a:pPr>
            <a:endParaRPr lang="es-MX" sz="1100" dirty="0">
              <a:solidFill>
                <a:schemeClr val="dk1"/>
              </a:solidFill>
            </a:endParaRPr>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525272"/>
          </a:xfrm>
          <a:prstGeom prst="rect">
            <a:avLst/>
          </a:prstGeom>
          <a:solidFill>
            <a:srgbClr val="F2F2F2">
              <a:alpha val="50196"/>
            </a:srgbClr>
          </a:solidFill>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t>La definición integradora de ciencia</a:t>
            </a:r>
            <a:endParaRPr lang="es-MX" sz="1100" b="1" dirty="0">
              <a:solidFill>
                <a:prstClr val="black"/>
              </a:solidFill>
            </a:endParaRPr>
          </a:p>
          <a:p>
            <a:pPr lvl="0">
              <a:lnSpc>
                <a:spcPct val="90000"/>
              </a:lnSpc>
              <a:spcBef>
                <a:spcPts val="1000"/>
              </a:spcBef>
            </a:pPr>
            <a:r>
              <a:rPr lang="es-419" sz="1100" b="1" dirty="0" smtClean="0">
                <a:solidFill>
                  <a:srgbClr val="C00000"/>
                </a:solidFill>
              </a:rPr>
              <a:t>Subtema</a:t>
            </a:r>
            <a:r>
              <a:rPr lang="es-419" sz="1100" b="1" dirty="0">
                <a:solidFill>
                  <a:prstClr val="white">
                    <a:lumMod val="50000"/>
                  </a:prstClr>
                </a:solidFill>
              </a:rPr>
              <a:t>: </a:t>
            </a:r>
            <a:r>
              <a:rPr lang="es-CO" sz="1100" b="1" dirty="0" smtClean="0">
                <a:solidFill>
                  <a:prstClr val="black"/>
                </a:solidFill>
              </a:rPr>
              <a:t>La holística y el modelo integrador</a:t>
            </a:r>
            <a:endParaRPr lang="es-MX" sz="1100" b="1" dirty="0">
              <a:solidFill>
                <a:prstClr val="black"/>
              </a:solidFill>
            </a:endParaRPr>
          </a:p>
        </p:txBody>
      </p:sp>
      <p:sp>
        <p:nvSpPr>
          <p:cNvPr id="2" name="Rectángulo 1"/>
          <p:cNvSpPr/>
          <p:nvPr/>
        </p:nvSpPr>
        <p:spPr>
          <a:xfrm>
            <a:off x="3751404" y="2459568"/>
            <a:ext cx="5503482" cy="2031325"/>
          </a:xfrm>
          <a:prstGeom prst="rect">
            <a:avLst/>
          </a:prstGeom>
        </p:spPr>
        <p:txBody>
          <a:bodyPr wrap="square">
            <a:spAutoFit/>
          </a:bodyPr>
          <a:lstStyle/>
          <a:p>
            <a:endParaRPr lang="es-MX" sz="1400" dirty="0" smtClean="0">
              <a:solidFill>
                <a:srgbClr val="000000"/>
              </a:solidFill>
              <a:latin typeface="Calibri" panose="020F0502020204030204" pitchFamily="34" charset="0"/>
              <a:ea typeface="MS PGothic" panose="020B0600070205080204" pitchFamily="34" charset="-128"/>
            </a:endParaRPr>
          </a:p>
          <a:p>
            <a:r>
              <a:rPr lang="es-MX" sz="1400" dirty="0"/>
              <a:t>Otra contribución es el concepto de sintagma gnoseológico como una vía para desarrollar nuevo pensamiento y escapar de las viejas y gastadas ideas asociadas con el marco teórico basado en teorías ajenas a la realidad del investigador (Hurtado de Barrera, 1998, 2001a). </a:t>
            </a:r>
            <a:endParaRPr lang="es-MX" sz="1400" dirty="0" smtClean="0"/>
          </a:p>
          <a:p>
            <a:endParaRPr lang="es-MX" sz="1400" dirty="0"/>
          </a:p>
          <a:p>
            <a:r>
              <a:rPr lang="es-MX" sz="1400" dirty="0" smtClean="0"/>
              <a:t>La </a:t>
            </a:r>
            <a:r>
              <a:rPr lang="es-MX" sz="1400" dirty="0"/>
              <a:t>posibilidad de generar sintagmas propios invita al investigador a desprenderse del “copia y pega” para generar sus propios conceptos y desarrollar reflexiones teóricas más profundas.</a:t>
            </a:r>
            <a:endParaRPr lang="es-MX" sz="1400" dirty="0">
              <a:solidFill>
                <a:srgbClr val="000000"/>
              </a:solidFill>
              <a:latin typeface="Calibri" panose="020F0502020204030204" pitchFamily="34" charset="0"/>
              <a:ea typeface="MS PGothic" panose="020B0600070205080204" pitchFamily="34" charset="-128"/>
            </a:endParaRPr>
          </a:p>
        </p:txBody>
      </p:sp>
      <p:sp>
        <p:nvSpPr>
          <p:cNvPr id="13" name="Recortar rectángulo de esquina del mismo lado 12"/>
          <p:cNvSpPr/>
          <p:nvPr/>
        </p:nvSpPr>
        <p:spPr>
          <a:xfrm>
            <a:off x="7285625" y="1361100"/>
            <a:ext cx="1699773" cy="548418"/>
          </a:xfrm>
          <a:prstGeom prst="snip2SameRect">
            <a:avLst>
              <a:gd name="adj1" fmla="val 5000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Ins="0" rtlCol="0" anchor="ctr"/>
          <a:lstStyle/>
          <a:p>
            <a:pPr algn="r"/>
            <a:r>
              <a:rPr lang="es-MX" sz="1000" dirty="0" smtClean="0"/>
              <a:t>Reto</a:t>
            </a:r>
            <a:endParaRPr lang="es-MX" sz="1000" dirty="0"/>
          </a:p>
        </p:txBody>
      </p:sp>
      <p:sp>
        <p:nvSpPr>
          <p:cNvPr id="14" name="Recortar rectángulo de esquina del mismo lado 13"/>
          <p:cNvSpPr/>
          <p:nvPr/>
        </p:nvSpPr>
        <p:spPr>
          <a:xfrm>
            <a:off x="6703708" y="1346724"/>
            <a:ext cx="1699773" cy="548418"/>
          </a:xfrm>
          <a:prstGeom prst="snip2SameRect">
            <a:avLst>
              <a:gd name="adj1" fmla="val 5000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Ins="0" rtlCol="0" anchor="ctr"/>
          <a:lstStyle/>
          <a:p>
            <a:pPr algn="r"/>
            <a:r>
              <a:rPr lang="es-MX" sz="1000" dirty="0"/>
              <a:t>El concepto </a:t>
            </a:r>
            <a:endParaRPr lang="es-MX" sz="1000" dirty="0" smtClean="0"/>
          </a:p>
          <a:p>
            <a:pPr algn="r"/>
            <a:r>
              <a:rPr lang="es-MX" sz="1000" dirty="0" smtClean="0"/>
              <a:t>integrador</a:t>
            </a:r>
          </a:p>
          <a:p>
            <a:pPr algn="r"/>
            <a:r>
              <a:rPr lang="es-MX" sz="1000" dirty="0" smtClean="0"/>
              <a:t> </a:t>
            </a:r>
            <a:r>
              <a:rPr lang="es-MX" sz="1000" dirty="0"/>
              <a:t>de investigación</a:t>
            </a:r>
          </a:p>
        </p:txBody>
      </p:sp>
      <p:sp>
        <p:nvSpPr>
          <p:cNvPr id="15" name="Recortar rectángulo de esquina del mismo lado 14"/>
          <p:cNvSpPr/>
          <p:nvPr/>
        </p:nvSpPr>
        <p:spPr>
          <a:xfrm>
            <a:off x="5820934" y="1361100"/>
            <a:ext cx="1699773" cy="548418"/>
          </a:xfrm>
          <a:prstGeom prst="snip2SameRect">
            <a:avLst>
              <a:gd name="adj1" fmla="val 5000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r"/>
            <a:r>
              <a:rPr lang="es-MX" sz="1000" dirty="0"/>
              <a:t>La holística y </a:t>
            </a:r>
          </a:p>
          <a:p>
            <a:pPr algn="r"/>
            <a:r>
              <a:rPr lang="es-MX" sz="1000" dirty="0"/>
              <a:t>el modelo</a:t>
            </a:r>
          </a:p>
          <a:p>
            <a:pPr algn="r"/>
            <a:r>
              <a:rPr lang="es-MX" sz="1000" dirty="0"/>
              <a:t> integrador</a:t>
            </a:r>
          </a:p>
        </p:txBody>
      </p:sp>
      <p:sp>
        <p:nvSpPr>
          <p:cNvPr id="16" name="Recortar rectángulo de esquina del mismo lado 15"/>
          <p:cNvSpPr/>
          <p:nvPr/>
        </p:nvSpPr>
        <p:spPr>
          <a:xfrm>
            <a:off x="5032877" y="1361100"/>
            <a:ext cx="1699773" cy="548418"/>
          </a:xfrm>
          <a:prstGeom prst="snip2SameRect">
            <a:avLst>
              <a:gd name="adj1" fmla="val 5000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Ins="0" rtlCol="0" anchor="ctr"/>
          <a:lstStyle/>
          <a:p>
            <a:pPr algn="r"/>
            <a:r>
              <a:rPr lang="es-MX" sz="1000" dirty="0"/>
              <a:t>Principios de </a:t>
            </a:r>
            <a:endParaRPr lang="es-MX" sz="1000" dirty="0" smtClean="0"/>
          </a:p>
          <a:p>
            <a:pPr algn="r"/>
            <a:r>
              <a:rPr lang="es-MX" sz="1000" dirty="0" smtClean="0"/>
              <a:t>la </a:t>
            </a:r>
            <a:r>
              <a:rPr lang="es-MX" sz="1000" dirty="0"/>
              <a:t>holística</a:t>
            </a:r>
          </a:p>
        </p:txBody>
      </p:sp>
      <p:sp>
        <p:nvSpPr>
          <p:cNvPr id="18" name="Recortar rectángulo de esquina del mismo lado 17"/>
          <p:cNvSpPr/>
          <p:nvPr/>
        </p:nvSpPr>
        <p:spPr>
          <a:xfrm>
            <a:off x="4544254" y="1369243"/>
            <a:ext cx="1408209" cy="548418"/>
          </a:xfrm>
          <a:prstGeom prst="snip2SameRect">
            <a:avLst>
              <a:gd name="adj1" fmla="val 50000"/>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Ins="0" rtlCol="0" anchor="ctr"/>
          <a:lstStyle/>
          <a:p>
            <a:pPr algn="r"/>
            <a:r>
              <a:rPr lang="es-MX" sz="1000" dirty="0"/>
              <a:t>La comprensión </a:t>
            </a:r>
          </a:p>
          <a:p>
            <a:pPr algn="r"/>
            <a:r>
              <a:rPr lang="es-MX" sz="1000" dirty="0"/>
              <a:t>holística en la ciencia</a:t>
            </a:r>
          </a:p>
        </p:txBody>
      </p:sp>
      <p:sp>
        <p:nvSpPr>
          <p:cNvPr id="19" name="Rectángulo 18"/>
          <p:cNvSpPr/>
          <p:nvPr/>
        </p:nvSpPr>
        <p:spPr>
          <a:xfrm>
            <a:off x="2856850" y="1484989"/>
            <a:ext cx="1720613"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botón para ver el contenido.</a:t>
            </a:r>
            <a:endParaRPr lang="es-MX" sz="1200" i="1" dirty="0">
              <a:solidFill>
                <a:schemeClr val="tx1"/>
              </a:solidFill>
            </a:endParaRPr>
          </a:p>
        </p:txBody>
      </p:sp>
      <p:pic>
        <p:nvPicPr>
          <p:cNvPr id="14340" name="Picture 4" descr="https://previews.123rf.com/images/poselenov/poselenov1509/poselenov150900112/45126655-Cabeza-humana-como-un-conjunto-de-rompecabezas-en-el-fondo-de-madera-Foto-de-archiv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120" y="2703593"/>
            <a:ext cx="2720435" cy="1812229"/>
          </a:xfrm>
          <a:prstGeom prst="rect">
            <a:avLst/>
          </a:prstGeom>
          <a:noFill/>
          <a:extLst>
            <a:ext uri="{909E8E84-426E-40DD-AFC4-6F175D3DCCD1}">
              <a14:hiddenFill xmlns:a14="http://schemas.microsoft.com/office/drawing/2010/main">
                <a:solidFill>
                  <a:srgbClr val="FFFFFF"/>
                </a:solidFill>
              </a14:hiddenFill>
            </a:ext>
          </a:extLst>
        </p:spPr>
      </p:pic>
      <p:sp>
        <p:nvSpPr>
          <p:cNvPr id="24" name="Cheurón 23"/>
          <p:cNvSpPr/>
          <p:nvPr/>
        </p:nvSpPr>
        <p:spPr>
          <a:xfrm flipH="1">
            <a:off x="190439" y="3269694"/>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5" name="Elipse 24"/>
          <p:cNvSpPr/>
          <p:nvPr/>
        </p:nvSpPr>
        <p:spPr>
          <a:xfrm>
            <a:off x="44706" y="525048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4</a:t>
            </a:r>
            <a:endParaRPr lang="es-CO" sz="1200" dirty="0">
              <a:solidFill>
                <a:schemeClr val="bg1"/>
              </a:solidFill>
            </a:endParaRPr>
          </a:p>
        </p:txBody>
      </p:sp>
      <p:sp>
        <p:nvSpPr>
          <p:cNvPr id="26"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a:t>
            </a:r>
            <a:r>
              <a:rPr lang="es-419" sz="1100" dirty="0"/>
              <a:t>botón  de avance muestra el  siguiente interno.</a:t>
            </a:r>
          </a:p>
          <a:p>
            <a:r>
              <a:rPr lang="es-419" sz="1100" dirty="0"/>
              <a:t>N° de internos: </a:t>
            </a:r>
            <a:r>
              <a:rPr lang="es-419" sz="1100" dirty="0" smtClean="0"/>
              <a:t>4</a:t>
            </a:r>
          </a:p>
          <a:p>
            <a:endParaRPr lang="es-419" sz="1100" dirty="0"/>
          </a:p>
          <a:p>
            <a:endParaRPr lang="es-MX" sz="1100" dirty="0"/>
          </a:p>
          <a:p>
            <a:endParaRPr lang="es-419" sz="1100" dirty="0"/>
          </a:p>
        </p:txBody>
      </p:sp>
      <p:sp>
        <p:nvSpPr>
          <p:cNvPr id="36" name="Rectángulo 35"/>
          <p:cNvSpPr/>
          <p:nvPr/>
        </p:nvSpPr>
        <p:spPr>
          <a:xfrm>
            <a:off x="1857231" y="6024699"/>
            <a:ext cx="832760" cy="338554"/>
          </a:xfrm>
          <a:prstGeom prst="rect">
            <a:avLst/>
          </a:prstGeom>
          <a:solidFill>
            <a:srgbClr val="C00000"/>
          </a:solidFill>
        </p:spPr>
        <p:txBody>
          <a:bodyPr wrap="square" lIns="0" tIns="0" rIns="0" bIns="0">
            <a:spAutoFit/>
          </a:bodyPr>
          <a:lstStyle/>
          <a:p>
            <a:pPr algn="ctr"/>
            <a:r>
              <a:rPr lang="es-MX" sz="1100" b="1" dirty="0">
                <a:solidFill>
                  <a:schemeClr val="bg1"/>
                </a:solidFill>
              </a:rPr>
              <a:t>Modelo</a:t>
            </a:r>
          </a:p>
          <a:p>
            <a:pPr algn="ctr"/>
            <a:r>
              <a:rPr lang="es-MX" sz="1100" b="1" dirty="0">
                <a:solidFill>
                  <a:schemeClr val="bg1"/>
                </a:solidFill>
              </a:rPr>
              <a:t> integrador</a:t>
            </a:r>
          </a:p>
        </p:txBody>
      </p:sp>
    </p:spTree>
    <p:extLst>
      <p:ext uri="{BB962C8B-B14F-4D97-AF65-F5344CB8AC3E}">
        <p14:creationId xmlns:p14="http://schemas.microsoft.com/office/powerpoint/2010/main" val="10718885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n 28"/>
          <p:cNvPicPr>
            <a:picLocks noChangeAspect="1"/>
          </p:cNvPicPr>
          <p:nvPr/>
        </p:nvPicPr>
        <p:blipFill rotWithShape="1">
          <a:blip r:embed="rId2"/>
          <a:srcRect b="8366"/>
          <a:stretch/>
        </p:blipFill>
        <p:spPr>
          <a:xfrm>
            <a:off x="44706" y="1289730"/>
            <a:ext cx="9569407" cy="5568270"/>
          </a:xfrm>
          <a:prstGeom prst="rect">
            <a:avLst/>
          </a:prstGeom>
        </p:spPr>
      </p:pic>
      <p:grpSp>
        <p:nvGrpSpPr>
          <p:cNvPr id="30" name="Grupo 29"/>
          <p:cNvGrpSpPr/>
          <p:nvPr/>
        </p:nvGrpSpPr>
        <p:grpSpPr>
          <a:xfrm>
            <a:off x="0" y="5534495"/>
            <a:ext cx="4693054" cy="1338338"/>
            <a:chOff x="0" y="5534495"/>
            <a:chExt cx="4693054" cy="1338338"/>
          </a:xfrm>
        </p:grpSpPr>
        <p:sp>
          <p:nvSpPr>
            <p:cNvPr id="31" name="Rectángulo 30"/>
            <p:cNvSpPr/>
            <p:nvPr/>
          </p:nvSpPr>
          <p:spPr>
            <a:xfrm>
              <a:off x="2702423" y="5534495"/>
              <a:ext cx="1990631"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cada pestaña para ver el contenido.</a:t>
              </a:r>
              <a:endParaRPr lang="es-MX" sz="1200" i="1" dirty="0">
                <a:solidFill>
                  <a:schemeClr val="tx1"/>
                </a:solidFill>
              </a:endParaRPr>
            </a:p>
          </p:txBody>
        </p:sp>
        <p:pic>
          <p:nvPicPr>
            <p:cNvPr id="32" name="Imagen 31"/>
            <p:cNvPicPr>
              <a:picLocks noChangeAspect="1"/>
            </p:cNvPicPr>
            <p:nvPr/>
          </p:nvPicPr>
          <p:blipFill rotWithShape="1">
            <a:blip r:embed="rId3"/>
            <a:srcRect r="88420" b="17592"/>
            <a:stretch/>
          </p:blipFill>
          <p:spPr>
            <a:xfrm rot="5400000">
              <a:off x="1859605" y="4068473"/>
              <a:ext cx="1001025" cy="4607695"/>
            </a:xfrm>
            <a:prstGeom prst="rect">
              <a:avLst/>
            </a:prstGeom>
          </p:spPr>
        </p:pic>
        <p:sp>
          <p:nvSpPr>
            <p:cNvPr id="33" name="Rectángulo 32"/>
            <p:cNvSpPr/>
            <p:nvPr/>
          </p:nvSpPr>
          <p:spPr>
            <a:xfrm>
              <a:off x="0" y="5941433"/>
              <a:ext cx="1119764" cy="430887"/>
            </a:xfrm>
            <a:prstGeom prst="rect">
              <a:avLst/>
            </a:prstGeom>
          </p:spPr>
          <p:txBody>
            <a:bodyPr wrap="square">
              <a:spAutoFit/>
            </a:bodyPr>
            <a:lstStyle/>
            <a:p>
              <a:pPr algn="ctr"/>
              <a:r>
                <a:rPr lang="es-MX" sz="1100" b="1" dirty="0" smtClean="0"/>
                <a:t>Comprensión </a:t>
              </a:r>
              <a:endParaRPr lang="es-MX" sz="1100" b="1" dirty="0"/>
            </a:p>
            <a:p>
              <a:pPr algn="ctr"/>
              <a:r>
                <a:rPr lang="es-MX" sz="1100" b="1" dirty="0" smtClean="0"/>
                <a:t>holística</a:t>
              </a:r>
              <a:endParaRPr lang="es-MX" sz="1100" b="1" dirty="0"/>
            </a:p>
          </p:txBody>
        </p:sp>
        <p:sp>
          <p:nvSpPr>
            <p:cNvPr id="34" name="Rectángulo 33"/>
            <p:cNvSpPr/>
            <p:nvPr/>
          </p:nvSpPr>
          <p:spPr>
            <a:xfrm>
              <a:off x="921031" y="5967650"/>
              <a:ext cx="947264" cy="430887"/>
            </a:xfrm>
            <a:prstGeom prst="rect">
              <a:avLst/>
            </a:prstGeom>
          </p:spPr>
          <p:txBody>
            <a:bodyPr wrap="square">
              <a:spAutoFit/>
            </a:bodyPr>
            <a:lstStyle/>
            <a:p>
              <a:pPr algn="ctr"/>
              <a:r>
                <a:rPr lang="es-MX" sz="1100" b="1" dirty="0"/>
                <a:t>Principios de </a:t>
              </a:r>
            </a:p>
            <a:p>
              <a:pPr algn="ctr"/>
              <a:r>
                <a:rPr lang="es-MX" sz="1100" b="1" dirty="0"/>
                <a:t>la holística</a:t>
              </a:r>
            </a:p>
          </p:txBody>
        </p:sp>
        <p:sp>
          <p:nvSpPr>
            <p:cNvPr id="35" name="Rectángulo 34"/>
            <p:cNvSpPr/>
            <p:nvPr/>
          </p:nvSpPr>
          <p:spPr>
            <a:xfrm>
              <a:off x="1795265" y="5967649"/>
              <a:ext cx="947264" cy="430887"/>
            </a:xfrm>
            <a:prstGeom prst="rect">
              <a:avLst/>
            </a:prstGeom>
          </p:spPr>
          <p:txBody>
            <a:bodyPr wrap="square">
              <a:spAutoFit/>
            </a:bodyPr>
            <a:lstStyle/>
            <a:p>
              <a:pPr algn="ctr"/>
              <a:r>
                <a:rPr lang="es-MX" sz="1100" b="1" dirty="0" smtClean="0"/>
                <a:t>Modelo</a:t>
              </a:r>
              <a:endParaRPr lang="es-MX" sz="1100" b="1" dirty="0"/>
            </a:p>
            <a:p>
              <a:pPr algn="ctr"/>
              <a:r>
                <a:rPr lang="es-MX" sz="1100" b="1" dirty="0"/>
                <a:t> integrador</a:t>
              </a:r>
            </a:p>
          </p:txBody>
        </p:sp>
        <p:sp>
          <p:nvSpPr>
            <p:cNvPr id="36" name="Rectángulo 35"/>
            <p:cNvSpPr/>
            <p:nvPr/>
          </p:nvSpPr>
          <p:spPr>
            <a:xfrm>
              <a:off x="2657822" y="6021259"/>
              <a:ext cx="1120102" cy="338554"/>
            </a:xfrm>
            <a:prstGeom prst="rect">
              <a:avLst/>
            </a:prstGeom>
            <a:solidFill>
              <a:srgbClr val="C00000"/>
            </a:solidFill>
          </p:spPr>
          <p:txBody>
            <a:bodyPr wrap="square" lIns="0" tIns="0" rIns="0" bIns="0">
              <a:spAutoFit/>
            </a:bodyPr>
            <a:lstStyle/>
            <a:p>
              <a:pPr algn="ctr"/>
              <a:r>
                <a:rPr lang="es-MX" sz="1100" b="1" dirty="0">
                  <a:solidFill>
                    <a:schemeClr val="bg1"/>
                  </a:solidFill>
                </a:rPr>
                <a:t>El concepto</a:t>
              </a:r>
            </a:p>
            <a:p>
              <a:pPr algn="ctr"/>
              <a:r>
                <a:rPr lang="es-MX" sz="1100" b="1" dirty="0">
                  <a:solidFill>
                    <a:schemeClr val="bg1"/>
                  </a:solidFill>
                </a:rPr>
                <a:t> integrador de inv.</a:t>
              </a:r>
            </a:p>
          </p:txBody>
        </p:sp>
        <p:sp>
          <p:nvSpPr>
            <p:cNvPr id="37" name="Rectángulo 36"/>
            <p:cNvSpPr/>
            <p:nvPr/>
          </p:nvSpPr>
          <p:spPr>
            <a:xfrm>
              <a:off x="3371881" y="6084149"/>
              <a:ext cx="1305449" cy="261610"/>
            </a:xfrm>
            <a:prstGeom prst="rect">
              <a:avLst/>
            </a:prstGeom>
          </p:spPr>
          <p:txBody>
            <a:bodyPr wrap="square">
              <a:spAutoFit/>
            </a:bodyPr>
            <a:lstStyle/>
            <a:p>
              <a:pPr algn="ctr"/>
              <a:r>
                <a:rPr lang="es-MX" sz="1100" b="1" dirty="0" smtClean="0">
                  <a:solidFill>
                    <a:schemeClr val="bg1"/>
                  </a:solidFill>
                </a:rPr>
                <a:t>Reto</a:t>
              </a:r>
              <a:endParaRPr lang="es-MX" sz="1100" b="1" dirty="0">
                <a:solidFill>
                  <a:schemeClr val="bg1"/>
                </a:solidFill>
              </a:endParaRPr>
            </a:p>
          </p:txBody>
        </p:sp>
      </p:grpSp>
      <p:sp>
        <p:nvSpPr>
          <p:cNvPr id="14" name="Rectángulo redondeado 13"/>
          <p:cNvSpPr/>
          <p:nvPr/>
        </p:nvSpPr>
        <p:spPr>
          <a:xfrm>
            <a:off x="113829" y="1932838"/>
            <a:ext cx="9473556" cy="344875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la holística como modelo integrador en la investigación.</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a:solidFill>
            <a:srgbClr val="FFFFFF">
              <a:alpha val="60000"/>
            </a:srgbClr>
          </a:solid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MX" sz="1100" dirty="0">
                <a:solidFill>
                  <a:schemeClr val="dk1"/>
                </a:solidFill>
              </a:rPr>
              <a:t>Identificador de imagen: 79637647</a:t>
            </a:r>
            <a:endParaRPr lang="es-CO" sz="1100" dirty="0">
              <a:solidFill>
                <a:schemeClr val="dk1"/>
              </a:solidFill>
            </a:endParaRPr>
          </a:p>
          <a:p>
            <a:pPr>
              <a:spcBef>
                <a:spcPts val="0"/>
              </a:spcBef>
            </a:pPr>
            <a:r>
              <a:rPr lang="es-CO" sz="1100" dirty="0">
                <a:solidFill>
                  <a:schemeClr val="dk1"/>
                </a:solidFill>
              </a:rPr>
              <a:t>Fuente: https://es.123rf.com</a:t>
            </a:r>
            <a:br>
              <a:rPr lang="es-CO" sz="1100" dirty="0">
                <a:solidFill>
                  <a:schemeClr val="dk1"/>
                </a:solidFill>
              </a:rPr>
            </a:br>
            <a:endParaRPr lang="es-CO" sz="1100" dirty="0">
              <a:solidFill>
                <a:schemeClr val="dk1"/>
              </a:solidFill>
            </a:endParaRPr>
          </a:p>
          <a:p>
            <a:pPr>
              <a:spcBef>
                <a:spcPts val="0"/>
              </a:spcBef>
            </a:pPr>
            <a:endParaRPr lang="es-MX" sz="1100" dirty="0">
              <a:solidFill>
                <a:schemeClr val="dk1"/>
              </a:solidFill>
            </a:endParaRPr>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525272"/>
          </a:xfrm>
          <a:prstGeom prst="rect">
            <a:avLst/>
          </a:prstGeom>
          <a:solidFill>
            <a:srgbClr val="F2F2F2">
              <a:alpha val="50196"/>
            </a:srgbClr>
          </a:solidFill>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t>La definición integradora de ciencia</a:t>
            </a:r>
            <a:endParaRPr lang="es-MX" sz="1100" b="1" dirty="0">
              <a:solidFill>
                <a:prstClr val="black"/>
              </a:solidFill>
            </a:endParaRPr>
          </a:p>
          <a:p>
            <a:pPr lvl="0">
              <a:lnSpc>
                <a:spcPct val="90000"/>
              </a:lnSpc>
              <a:spcBef>
                <a:spcPts val="1000"/>
              </a:spcBef>
            </a:pPr>
            <a:r>
              <a:rPr lang="es-419" sz="1100" b="1" dirty="0" smtClean="0">
                <a:solidFill>
                  <a:srgbClr val="C00000"/>
                </a:solidFill>
              </a:rPr>
              <a:t>Subtema</a:t>
            </a:r>
            <a:r>
              <a:rPr lang="es-419" sz="1100" b="1" dirty="0">
                <a:solidFill>
                  <a:prstClr val="white">
                    <a:lumMod val="50000"/>
                  </a:prstClr>
                </a:solidFill>
              </a:rPr>
              <a:t>: </a:t>
            </a:r>
            <a:r>
              <a:rPr lang="es-MX" sz="1100" b="1" dirty="0">
                <a:solidFill>
                  <a:prstClr val="black"/>
                </a:solidFill>
              </a:rPr>
              <a:t>El concepto integrador de </a:t>
            </a:r>
            <a:r>
              <a:rPr lang="es-MX" sz="1100" b="1" dirty="0" smtClean="0">
                <a:solidFill>
                  <a:prstClr val="black"/>
                </a:solidFill>
              </a:rPr>
              <a:t>investigación</a:t>
            </a:r>
            <a:endParaRPr lang="es-MX" sz="1100" b="1" dirty="0">
              <a:solidFill>
                <a:prstClr val="black"/>
              </a:solidFill>
            </a:endParaRPr>
          </a:p>
        </p:txBody>
      </p:sp>
      <p:sp>
        <p:nvSpPr>
          <p:cNvPr id="2" name="Rectángulo 1"/>
          <p:cNvSpPr/>
          <p:nvPr/>
        </p:nvSpPr>
        <p:spPr>
          <a:xfrm>
            <a:off x="3481916" y="2169719"/>
            <a:ext cx="5503482" cy="3108543"/>
          </a:xfrm>
          <a:prstGeom prst="rect">
            <a:avLst/>
          </a:prstGeom>
        </p:spPr>
        <p:txBody>
          <a:bodyPr wrap="square">
            <a:spAutoFit/>
          </a:bodyPr>
          <a:lstStyle/>
          <a:p>
            <a:r>
              <a:rPr lang="es-CO" sz="1400" dirty="0"/>
              <a:t>La comprensión holística de la </a:t>
            </a:r>
            <a:r>
              <a:rPr lang="es-CO" sz="1400" dirty="0" smtClean="0"/>
              <a:t>investigación:</a:t>
            </a:r>
          </a:p>
          <a:p>
            <a:endParaRPr lang="es-CO" sz="1400" dirty="0" smtClean="0"/>
          </a:p>
          <a:p>
            <a:pPr marL="285750" indent="-285750">
              <a:buFontTx/>
              <a:buChar char="-"/>
            </a:pPr>
            <a:r>
              <a:rPr lang="es-CO" sz="1400" dirty="0" smtClean="0"/>
              <a:t>abre </a:t>
            </a:r>
            <a:r>
              <a:rPr lang="es-CO" sz="1400" dirty="0"/>
              <a:t>una ventana novedosa que motiva y estimula a dar aportes propios y </a:t>
            </a:r>
            <a:r>
              <a:rPr lang="es-CO" sz="1400" dirty="0" smtClean="0"/>
              <a:t>universales</a:t>
            </a:r>
          </a:p>
          <a:p>
            <a:pPr marL="285750" indent="-285750">
              <a:buFontTx/>
              <a:buChar char="-"/>
            </a:pPr>
            <a:r>
              <a:rPr lang="es-CO" sz="1400" dirty="0" smtClean="0"/>
              <a:t>ayuda </a:t>
            </a:r>
            <a:r>
              <a:rPr lang="es-CO" sz="1400" dirty="0"/>
              <a:t>al investigador a comprender las distintas fases y estadios por los que atraviesan los procesos creativos en el plano de la investigación</a:t>
            </a:r>
            <a:r>
              <a:rPr lang="es-CO" sz="1400" dirty="0" smtClean="0"/>
              <a:t>.</a:t>
            </a:r>
          </a:p>
          <a:p>
            <a:pPr marL="285750" indent="-285750">
              <a:buFontTx/>
              <a:buChar char="-"/>
            </a:pPr>
            <a:r>
              <a:rPr lang="es-CO" sz="1400" dirty="0" smtClean="0"/>
              <a:t>propicia </a:t>
            </a:r>
            <a:r>
              <a:rPr lang="es-CO" sz="1400" dirty="0"/>
              <a:t>una mayor trascendencia de lo científico a otras áreas de lo humano y lo social. </a:t>
            </a:r>
            <a:endParaRPr lang="es-CO" sz="1400" dirty="0" smtClean="0"/>
          </a:p>
          <a:p>
            <a:pPr marL="285750" indent="-285750">
              <a:buFontTx/>
              <a:buChar char="-"/>
            </a:pPr>
            <a:r>
              <a:rPr lang="es-CO" sz="1400" dirty="0" smtClean="0"/>
              <a:t>Supera </a:t>
            </a:r>
            <a:r>
              <a:rPr lang="es-CO" sz="1400" dirty="0"/>
              <a:t>la división tradicional entre ciencia formal y ciencia </a:t>
            </a:r>
            <a:r>
              <a:rPr lang="es-CO" sz="1400" dirty="0" smtClean="0"/>
              <a:t>fáctica.</a:t>
            </a:r>
          </a:p>
          <a:p>
            <a:pPr marL="285750" indent="-285750">
              <a:buFontTx/>
              <a:buChar char="-"/>
            </a:pPr>
            <a:r>
              <a:rPr lang="es-CO" sz="1400" dirty="0" smtClean="0"/>
              <a:t>facilita </a:t>
            </a:r>
            <a:r>
              <a:rPr lang="es-CO" sz="1400" dirty="0"/>
              <a:t>que docentes de cualquier nivel educativo y de cualquier disciplina puedan incorporar procesos investigativos a las actividades didácticas.</a:t>
            </a:r>
            <a:endParaRPr lang="es-MX" sz="1400" dirty="0"/>
          </a:p>
          <a:p>
            <a:endParaRPr lang="es-MX" sz="1400" dirty="0">
              <a:solidFill>
                <a:srgbClr val="000000"/>
              </a:solidFill>
              <a:latin typeface="Calibri" panose="020F0502020204030204" pitchFamily="34" charset="0"/>
              <a:ea typeface="MS PGothic" panose="020B0600070205080204" pitchFamily="34" charset="-128"/>
            </a:endParaRPr>
          </a:p>
        </p:txBody>
      </p:sp>
      <p:pic>
        <p:nvPicPr>
          <p:cNvPr id="6146" name="Picture 2" descr="https://previews.123rf.com/images/nevarpp/nevarpp1706/nevarpp170600017/79637647-Pared-con-agujero-de-rompecabezas-Foto-de-archiv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5433" y="2703593"/>
            <a:ext cx="2624880" cy="1964622"/>
          </a:xfrm>
          <a:prstGeom prst="rect">
            <a:avLst/>
          </a:prstGeom>
          <a:noFill/>
          <a:extLst>
            <a:ext uri="{909E8E84-426E-40DD-AFC4-6F175D3DCCD1}">
              <a14:hiddenFill xmlns:a14="http://schemas.microsoft.com/office/drawing/2010/main">
                <a:solidFill>
                  <a:srgbClr val="FFFFFF"/>
                </a:solidFill>
              </a14:hiddenFill>
            </a:ext>
          </a:extLst>
        </p:spPr>
      </p:pic>
      <p:sp>
        <p:nvSpPr>
          <p:cNvPr id="26" name="Cheurón 25"/>
          <p:cNvSpPr/>
          <p:nvPr/>
        </p:nvSpPr>
        <p:spPr>
          <a:xfrm>
            <a:off x="9359839" y="3255180"/>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7" name="Elipse 26"/>
          <p:cNvSpPr/>
          <p:nvPr/>
        </p:nvSpPr>
        <p:spPr>
          <a:xfrm>
            <a:off x="44706" y="525048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1</a:t>
            </a:r>
            <a:endParaRPr lang="es-CO" sz="1200" dirty="0">
              <a:solidFill>
                <a:schemeClr val="bg1"/>
              </a:solidFill>
            </a:endParaRPr>
          </a:p>
        </p:txBody>
      </p:sp>
      <p:sp>
        <p:nvSpPr>
          <p:cNvPr id="28"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a:t>
            </a:r>
            <a:r>
              <a:rPr lang="es-419" sz="1100" dirty="0"/>
              <a:t>botón  de avance muestra el  siguiente interno.</a:t>
            </a:r>
          </a:p>
          <a:p>
            <a:r>
              <a:rPr lang="es-419" sz="1100" dirty="0"/>
              <a:t>N° de internos: </a:t>
            </a:r>
            <a:r>
              <a:rPr lang="es-419" sz="1100" dirty="0" smtClean="0"/>
              <a:t>3</a:t>
            </a:r>
          </a:p>
          <a:p>
            <a:endParaRPr lang="es-419" sz="1100" dirty="0"/>
          </a:p>
          <a:p>
            <a:endParaRPr lang="es-MX" sz="1100" dirty="0"/>
          </a:p>
          <a:p>
            <a:endParaRPr lang="es-419" sz="1100" dirty="0"/>
          </a:p>
        </p:txBody>
      </p:sp>
    </p:spTree>
    <p:extLst>
      <p:ext uri="{BB962C8B-B14F-4D97-AF65-F5344CB8AC3E}">
        <p14:creationId xmlns:p14="http://schemas.microsoft.com/office/powerpoint/2010/main" val="30400105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n 25"/>
          <p:cNvPicPr>
            <a:picLocks noChangeAspect="1"/>
          </p:cNvPicPr>
          <p:nvPr/>
        </p:nvPicPr>
        <p:blipFill rotWithShape="1">
          <a:blip r:embed="rId2"/>
          <a:srcRect b="8366"/>
          <a:stretch/>
        </p:blipFill>
        <p:spPr>
          <a:xfrm>
            <a:off x="44706" y="1289730"/>
            <a:ext cx="9569407" cy="5568270"/>
          </a:xfrm>
          <a:prstGeom prst="rect">
            <a:avLst/>
          </a:prstGeom>
        </p:spPr>
      </p:pic>
      <p:grpSp>
        <p:nvGrpSpPr>
          <p:cNvPr id="27" name="Grupo 26"/>
          <p:cNvGrpSpPr/>
          <p:nvPr/>
        </p:nvGrpSpPr>
        <p:grpSpPr>
          <a:xfrm>
            <a:off x="0" y="5534495"/>
            <a:ext cx="4693054" cy="1338338"/>
            <a:chOff x="0" y="5534495"/>
            <a:chExt cx="4693054" cy="1338338"/>
          </a:xfrm>
        </p:grpSpPr>
        <p:sp>
          <p:nvSpPr>
            <p:cNvPr id="28" name="Rectángulo 27"/>
            <p:cNvSpPr/>
            <p:nvPr/>
          </p:nvSpPr>
          <p:spPr>
            <a:xfrm>
              <a:off x="2702423" y="5534495"/>
              <a:ext cx="1990631"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cada pestaña para ver el contenido.</a:t>
              </a:r>
              <a:endParaRPr lang="es-MX" sz="1200" i="1" dirty="0">
                <a:solidFill>
                  <a:schemeClr val="tx1"/>
                </a:solidFill>
              </a:endParaRPr>
            </a:p>
          </p:txBody>
        </p:sp>
        <p:pic>
          <p:nvPicPr>
            <p:cNvPr id="29" name="Imagen 28"/>
            <p:cNvPicPr>
              <a:picLocks noChangeAspect="1"/>
            </p:cNvPicPr>
            <p:nvPr/>
          </p:nvPicPr>
          <p:blipFill rotWithShape="1">
            <a:blip r:embed="rId3"/>
            <a:srcRect r="88420" b="17592"/>
            <a:stretch/>
          </p:blipFill>
          <p:spPr>
            <a:xfrm rot="5400000">
              <a:off x="1859605" y="4068473"/>
              <a:ext cx="1001025" cy="4607695"/>
            </a:xfrm>
            <a:prstGeom prst="rect">
              <a:avLst/>
            </a:prstGeom>
          </p:spPr>
        </p:pic>
        <p:sp>
          <p:nvSpPr>
            <p:cNvPr id="30" name="Rectángulo 29"/>
            <p:cNvSpPr/>
            <p:nvPr/>
          </p:nvSpPr>
          <p:spPr>
            <a:xfrm>
              <a:off x="0" y="5941433"/>
              <a:ext cx="1119764" cy="430887"/>
            </a:xfrm>
            <a:prstGeom prst="rect">
              <a:avLst/>
            </a:prstGeom>
          </p:spPr>
          <p:txBody>
            <a:bodyPr wrap="square">
              <a:spAutoFit/>
            </a:bodyPr>
            <a:lstStyle/>
            <a:p>
              <a:pPr algn="ctr"/>
              <a:r>
                <a:rPr lang="es-MX" sz="1100" b="1" dirty="0" smtClean="0"/>
                <a:t>Comprensión </a:t>
              </a:r>
              <a:endParaRPr lang="es-MX" sz="1100" b="1" dirty="0"/>
            </a:p>
            <a:p>
              <a:pPr algn="ctr"/>
              <a:r>
                <a:rPr lang="es-MX" sz="1100" b="1" dirty="0" smtClean="0"/>
                <a:t>holística</a:t>
              </a:r>
              <a:endParaRPr lang="es-MX" sz="1100" b="1" dirty="0"/>
            </a:p>
          </p:txBody>
        </p:sp>
        <p:sp>
          <p:nvSpPr>
            <p:cNvPr id="31" name="Rectángulo 30"/>
            <p:cNvSpPr/>
            <p:nvPr/>
          </p:nvSpPr>
          <p:spPr>
            <a:xfrm>
              <a:off x="921031" y="5967650"/>
              <a:ext cx="947264" cy="430887"/>
            </a:xfrm>
            <a:prstGeom prst="rect">
              <a:avLst/>
            </a:prstGeom>
          </p:spPr>
          <p:txBody>
            <a:bodyPr wrap="square">
              <a:spAutoFit/>
            </a:bodyPr>
            <a:lstStyle/>
            <a:p>
              <a:pPr algn="ctr"/>
              <a:r>
                <a:rPr lang="es-MX" sz="1100" b="1" dirty="0"/>
                <a:t>Principios de </a:t>
              </a:r>
            </a:p>
            <a:p>
              <a:pPr algn="ctr"/>
              <a:r>
                <a:rPr lang="es-MX" sz="1100" b="1" dirty="0"/>
                <a:t>la holística</a:t>
              </a:r>
            </a:p>
          </p:txBody>
        </p:sp>
        <p:sp>
          <p:nvSpPr>
            <p:cNvPr id="32" name="Rectángulo 31"/>
            <p:cNvSpPr/>
            <p:nvPr/>
          </p:nvSpPr>
          <p:spPr>
            <a:xfrm>
              <a:off x="1795265" y="5967649"/>
              <a:ext cx="947264" cy="430887"/>
            </a:xfrm>
            <a:prstGeom prst="rect">
              <a:avLst/>
            </a:prstGeom>
          </p:spPr>
          <p:txBody>
            <a:bodyPr wrap="square">
              <a:spAutoFit/>
            </a:bodyPr>
            <a:lstStyle/>
            <a:p>
              <a:pPr algn="ctr"/>
              <a:r>
                <a:rPr lang="es-MX" sz="1100" b="1" dirty="0" smtClean="0"/>
                <a:t>Modelo</a:t>
              </a:r>
              <a:endParaRPr lang="es-MX" sz="1100" b="1" dirty="0"/>
            </a:p>
            <a:p>
              <a:pPr algn="ctr"/>
              <a:r>
                <a:rPr lang="es-MX" sz="1100" b="1" dirty="0"/>
                <a:t> integrador</a:t>
              </a:r>
            </a:p>
          </p:txBody>
        </p:sp>
        <p:sp>
          <p:nvSpPr>
            <p:cNvPr id="33" name="Rectángulo 32"/>
            <p:cNvSpPr/>
            <p:nvPr/>
          </p:nvSpPr>
          <p:spPr>
            <a:xfrm>
              <a:off x="2517076" y="5999511"/>
              <a:ext cx="1305449" cy="430887"/>
            </a:xfrm>
            <a:prstGeom prst="rect">
              <a:avLst/>
            </a:prstGeom>
          </p:spPr>
          <p:txBody>
            <a:bodyPr wrap="square">
              <a:spAutoFit/>
            </a:bodyPr>
            <a:lstStyle/>
            <a:p>
              <a:pPr algn="ctr"/>
              <a:r>
                <a:rPr lang="es-MX" sz="1100" b="1" dirty="0" smtClean="0"/>
                <a:t>El concepto</a:t>
              </a:r>
              <a:endParaRPr lang="es-MX" sz="1100" b="1" dirty="0"/>
            </a:p>
            <a:p>
              <a:pPr algn="ctr"/>
              <a:r>
                <a:rPr lang="es-MX" sz="1100" b="1" dirty="0"/>
                <a:t> </a:t>
              </a:r>
              <a:r>
                <a:rPr lang="es-MX" sz="1100" b="1" dirty="0" smtClean="0"/>
                <a:t>integrador de inv.</a:t>
              </a:r>
              <a:endParaRPr lang="es-MX" sz="1100" b="1" dirty="0"/>
            </a:p>
          </p:txBody>
        </p:sp>
        <p:sp>
          <p:nvSpPr>
            <p:cNvPr id="34" name="Rectángulo 33"/>
            <p:cNvSpPr/>
            <p:nvPr/>
          </p:nvSpPr>
          <p:spPr>
            <a:xfrm>
              <a:off x="3371881" y="6084149"/>
              <a:ext cx="1305449" cy="261610"/>
            </a:xfrm>
            <a:prstGeom prst="rect">
              <a:avLst/>
            </a:prstGeom>
          </p:spPr>
          <p:txBody>
            <a:bodyPr wrap="square">
              <a:spAutoFit/>
            </a:bodyPr>
            <a:lstStyle/>
            <a:p>
              <a:pPr algn="ctr"/>
              <a:r>
                <a:rPr lang="es-MX" sz="1100" b="1" dirty="0" smtClean="0">
                  <a:solidFill>
                    <a:schemeClr val="bg1"/>
                  </a:solidFill>
                </a:rPr>
                <a:t>Reto</a:t>
              </a:r>
              <a:endParaRPr lang="es-MX" sz="1100" b="1" dirty="0">
                <a:solidFill>
                  <a:schemeClr val="bg1"/>
                </a:solidFill>
              </a:endParaRPr>
            </a:p>
          </p:txBody>
        </p:sp>
      </p:grpSp>
      <p:sp>
        <p:nvSpPr>
          <p:cNvPr id="21" name="Rectángulo redondeado 20"/>
          <p:cNvSpPr/>
          <p:nvPr/>
        </p:nvSpPr>
        <p:spPr>
          <a:xfrm>
            <a:off x="113829" y="1932838"/>
            <a:ext cx="9473556" cy="344875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la holística como modelo integrador en la investigación.</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a:solidFill>
            <a:srgbClr val="FFFFFF">
              <a:alpha val="60000"/>
            </a:srgbClr>
          </a:solid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rtlCol="0" anchor="ctr"/>
          <a:lstStyle/>
          <a:p>
            <a:pPr>
              <a:spcBef>
                <a:spcPts val="0"/>
              </a:spcBef>
            </a:pPr>
            <a:r>
              <a:rPr lang="es-MX" sz="1100" dirty="0">
                <a:solidFill>
                  <a:schemeClr val="dk1"/>
                </a:solidFill>
              </a:rPr>
              <a:t>Identificador de imagen: 1807760</a:t>
            </a:r>
            <a:endParaRPr lang="es-CO" sz="1100" dirty="0">
              <a:solidFill>
                <a:schemeClr val="dk1"/>
              </a:solidFill>
            </a:endParaRPr>
          </a:p>
          <a:p>
            <a:pPr>
              <a:spcBef>
                <a:spcPts val="0"/>
              </a:spcBef>
            </a:pPr>
            <a:r>
              <a:rPr lang="es-CO" sz="1100" dirty="0">
                <a:solidFill>
                  <a:schemeClr val="dk1"/>
                </a:solidFill>
              </a:rPr>
              <a:t>Fuente: https://es.123rf.com</a:t>
            </a:r>
            <a:br>
              <a:rPr lang="es-CO" sz="1100" dirty="0">
                <a:solidFill>
                  <a:schemeClr val="dk1"/>
                </a:solidFill>
              </a:rPr>
            </a:br>
            <a:endParaRPr lang="es-CO" sz="1100" dirty="0">
              <a:solidFill>
                <a:schemeClr val="dk1"/>
              </a:solidFill>
            </a:endParaRPr>
          </a:p>
          <a:p>
            <a:pPr>
              <a:spcBef>
                <a:spcPts val="0"/>
              </a:spcBef>
            </a:pPr>
            <a:endParaRPr lang="es-MX" sz="1100" dirty="0">
              <a:solidFill>
                <a:schemeClr val="dk1"/>
              </a:solidFill>
            </a:endParaRPr>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525272"/>
          </a:xfrm>
          <a:prstGeom prst="rect">
            <a:avLst/>
          </a:prstGeom>
          <a:solidFill>
            <a:srgbClr val="F2F2F2">
              <a:alpha val="50196"/>
            </a:srgbClr>
          </a:solidFill>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t>La definición integradora de ciencia</a:t>
            </a:r>
            <a:endParaRPr lang="es-MX" sz="1100" b="1" dirty="0">
              <a:solidFill>
                <a:prstClr val="black"/>
              </a:solidFill>
            </a:endParaRPr>
          </a:p>
          <a:p>
            <a:pPr lvl="0">
              <a:lnSpc>
                <a:spcPct val="90000"/>
              </a:lnSpc>
              <a:spcBef>
                <a:spcPts val="1000"/>
              </a:spcBef>
            </a:pPr>
            <a:r>
              <a:rPr lang="es-419" sz="1100" b="1" dirty="0" smtClean="0">
                <a:solidFill>
                  <a:srgbClr val="C00000"/>
                </a:solidFill>
              </a:rPr>
              <a:t>Subtema</a:t>
            </a:r>
            <a:r>
              <a:rPr lang="es-419" sz="1100" b="1" dirty="0">
                <a:solidFill>
                  <a:prstClr val="white">
                    <a:lumMod val="50000"/>
                  </a:prstClr>
                </a:solidFill>
              </a:rPr>
              <a:t>: </a:t>
            </a:r>
            <a:r>
              <a:rPr lang="es-MX" sz="1100" b="1" dirty="0">
                <a:solidFill>
                  <a:prstClr val="black"/>
                </a:solidFill>
              </a:rPr>
              <a:t>El concepto integrador de </a:t>
            </a:r>
            <a:r>
              <a:rPr lang="es-MX" sz="1100" b="1" dirty="0" smtClean="0">
                <a:solidFill>
                  <a:prstClr val="black"/>
                </a:solidFill>
              </a:rPr>
              <a:t>investigación</a:t>
            </a:r>
            <a:endParaRPr lang="es-MX" sz="1100" b="1" dirty="0">
              <a:solidFill>
                <a:prstClr val="black"/>
              </a:solidFill>
            </a:endParaRPr>
          </a:p>
        </p:txBody>
      </p:sp>
      <p:sp>
        <p:nvSpPr>
          <p:cNvPr id="2" name="Rectángulo 1"/>
          <p:cNvSpPr/>
          <p:nvPr/>
        </p:nvSpPr>
        <p:spPr>
          <a:xfrm>
            <a:off x="448981" y="2591293"/>
            <a:ext cx="5503482" cy="2246769"/>
          </a:xfrm>
          <a:prstGeom prst="rect">
            <a:avLst/>
          </a:prstGeom>
        </p:spPr>
        <p:txBody>
          <a:bodyPr wrap="square">
            <a:spAutoFit/>
          </a:bodyPr>
          <a:lstStyle/>
          <a:p>
            <a:r>
              <a:rPr lang="es-MX" sz="1400" dirty="0"/>
              <a:t>Dentro de esta propuesta no hay disociación entre la investigación y el quehacer profesional. </a:t>
            </a:r>
            <a:endParaRPr lang="es-MX" sz="1400" dirty="0" smtClean="0"/>
          </a:p>
          <a:p>
            <a:endParaRPr lang="es-MX" sz="1400" dirty="0"/>
          </a:p>
          <a:p>
            <a:r>
              <a:rPr lang="es-MX" sz="1400" dirty="0" smtClean="0"/>
              <a:t>Un </a:t>
            </a:r>
            <a:r>
              <a:rPr lang="es-MX" sz="1400" dirty="0"/>
              <a:t>tema de investigación nace fundamentalmente de un contexto y obedece a una necesidad, y se buscan resultados aplicables, capaces de resolver esas necesidades. </a:t>
            </a:r>
            <a:endParaRPr lang="es-MX" sz="1400" dirty="0" smtClean="0"/>
          </a:p>
          <a:p>
            <a:endParaRPr lang="es-MX" sz="1400" dirty="0"/>
          </a:p>
          <a:p>
            <a:r>
              <a:rPr lang="es-MX" sz="1400" dirty="0" smtClean="0"/>
              <a:t>Esta </a:t>
            </a:r>
            <a:r>
              <a:rPr lang="es-MX" sz="1400" dirty="0"/>
              <a:t>antigua dicotomía entre ciencia fáctica y ciencia teórica puede entenderse ahora como la expresión de diferentes momentos de la espiral holística.</a:t>
            </a:r>
            <a:endParaRPr lang="es-MX" sz="1400" dirty="0">
              <a:solidFill>
                <a:srgbClr val="000000"/>
              </a:solidFill>
              <a:latin typeface="Calibri" panose="020F0502020204030204" pitchFamily="34" charset="0"/>
              <a:ea typeface="MS PGothic" panose="020B0600070205080204" pitchFamily="34" charset="-128"/>
            </a:endParaRPr>
          </a:p>
        </p:txBody>
      </p:sp>
      <p:pic>
        <p:nvPicPr>
          <p:cNvPr id="13314" name="Picture 2" descr="https://previews.123rf.com/images/riekephoto/riekephoto0710/riekephoto071000111/1807760-rompecabezas-azul-tridimensional-granangular-DOF-bajo-foco-est-en-el-pedazo-en-el-centro--Foto-de-archiv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7370" y="2576863"/>
            <a:ext cx="3165327" cy="2108595"/>
          </a:xfrm>
          <a:prstGeom prst="rect">
            <a:avLst/>
          </a:prstGeom>
          <a:noFill/>
          <a:extLst>
            <a:ext uri="{909E8E84-426E-40DD-AFC4-6F175D3DCCD1}">
              <a14:hiddenFill xmlns:a14="http://schemas.microsoft.com/office/drawing/2010/main">
                <a:solidFill>
                  <a:srgbClr val="FFFFFF"/>
                </a:solidFill>
              </a14:hiddenFill>
            </a:ext>
          </a:extLst>
        </p:spPr>
      </p:pic>
      <p:sp>
        <p:nvSpPr>
          <p:cNvPr id="22" name="Cheurón 21"/>
          <p:cNvSpPr/>
          <p:nvPr/>
        </p:nvSpPr>
        <p:spPr>
          <a:xfrm>
            <a:off x="9359839" y="3269694"/>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3" name="Cheurón 22"/>
          <p:cNvSpPr/>
          <p:nvPr/>
        </p:nvSpPr>
        <p:spPr>
          <a:xfrm flipH="1">
            <a:off x="190439" y="3269694"/>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4" name="Elipse 23"/>
          <p:cNvSpPr/>
          <p:nvPr/>
        </p:nvSpPr>
        <p:spPr>
          <a:xfrm>
            <a:off x="44706" y="525048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2</a:t>
            </a:r>
            <a:endParaRPr lang="es-CO" sz="1200" dirty="0">
              <a:solidFill>
                <a:schemeClr val="bg1"/>
              </a:solidFill>
            </a:endParaRPr>
          </a:p>
        </p:txBody>
      </p:sp>
      <p:sp>
        <p:nvSpPr>
          <p:cNvPr id="25"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El </a:t>
            </a:r>
            <a:r>
              <a:rPr lang="es-419" sz="1100" dirty="0"/>
              <a:t>botón  de avance muestra el  siguiente interno.</a:t>
            </a:r>
          </a:p>
          <a:p>
            <a:r>
              <a:rPr lang="es-419" sz="1100" dirty="0"/>
              <a:t>N° de internos: </a:t>
            </a:r>
            <a:r>
              <a:rPr lang="es-419" sz="1100" dirty="0" smtClean="0"/>
              <a:t>3</a:t>
            </a:r>
          </a:p>
          <a:p>
            <a:endParaRPr lang="es-419" sz="1100" dirty="0" smtClean="0"/>
          </a:p>
          <a:p>
            <a:endParaRPr lang="es-419" sz="1100" dirty="0"/>
          </a:p>
          <a:p>
            <a:endParaRPr lang="es-MX" sz="1100" dirty="0"/>
          </a:p>
          <a:p>
            <a:endParaRPr lang="es-419" sz="1100" dirty="0"/>
          </a:p>
        </p:txBody>
      </p:sp>
      <p:sp>
        <p:nvSpPr>
          <p:cNvPr id="35" name="Rectángulo 34"/>
          <p:cNvSpPr/>
          <p:nvPr/>
        </p:nvSpPr>
        <p:spPr>
          <a:xfrm>
            <a:off x="2657822" y="6021259"/>
            <a:ext cx="1120102" cy="338554"/>
          </a:xfrm>
          <a:prstGeom prst="rect">
            <a:avLst/>
          </a:prstGeom>
          <a:solidFill>
            <a:srgbClr val="C00000"/>
          </a:solidFill>
        </p:spPr>
        <p:txBody>
          <a:bodyPr wrap="square" lIns="0" tIns="0" rIns="0" bIns="0">
            <a:spAutoFit/>
          </a:bodyPr>
          <a:lstStyle/>
          <a:p>
            <a:pPr algn="ctr"/>
            <a:r>
              <a:rPr lang="es-MX" sz="1100" b="1" dirty="0">
                <a:solidFill>
                  <a:schemeClr val="bg1"/>
                </a:solidFill>
              </a:rPr>
              <a:t>El concepto</a:t>
            </a:r>
          </a:p>
          <a:p>
            <a:pPr algn="ctr"/>
            <a:r>
              <a:rPr lang="es-MX" sz="1100" b="1" dirty="0">
                <a:solidFill>
                  <a:schemeClr val="bg1"/>
                </a:solidFill>
              </a:rPr>
              <a:t> integrador de inv.</a:t>
            </a:r>
          </a:p>
        </p:txBody>
      </p:sp>
    </p:spTree>
    <p:extLst>
      <p:ext uri="{BB962C8B-B14F-4D97-AF65-F5344CB8AC3E}">
        <p14:creationId xmlns:p14="http://schemas.microsoft.com/office/powerpoint/2010/main" val="21754297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n 26"/>
          <p:cNvPicPr>
            <a:picLocks noChangeAspect="1"/>
          </p:cNvPicPr>
          <p:nvPr/>
        </p:nvPicPr>
        <p:blipFill rotWithShape="1">
          <a:blip r:embed="rId2"/>
          <a:srcRect b="8366"/>
          <a:stretch/>
        </p:blipFill>
        <p:spPr>
          <a:xfrm>
            <a:off x="44706" y="1289730"/>
            <a:ext cx="9569407" cy="5568270"/>
          </a:xfrm>
          <a:prstGeom prst="rect">
            <a:avLst/>
          </a:prstGeom>
        </p:spPr>
      </p:pic>
      <p:grpSp>
        <p:nvGrpSpPr>
          <p:cNvPr id="28" name="Grupo 27"/>
          <p:cNvGrpSpPr/>
          <p:nvPr/>
        </p:nvGrpSpPr>
        <p:grpSpPr>
          <a:xfrm>
            <a:off x="0" y="5534495"/>
            <a:ext cx="4693054" cy="1338338"/>
            <a:chOff x="0" y="5534495"/>
            <a:chExt cx="4693054" cy="1338338"/>
          </a:xfrm>
        </p:grpSpPr>
        <p:sp>
          <p:nvSpPr>
            <p:cNvPr id="29" name="Rectángulo 28"/>
            <p:cNvSpPr/>
            <p:nvPr/>
          </p:nvSpPr>
          <p:spPr>
            <a:xfrm>
              <a:off x="2702423" y="5534495"/>
              <a:ext cx="1990631" cy="39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i="1" dirty="0" smtClean="0">
                  <a:solidFill>
                    <a:schemeClr val="tx1"/>
                  </a:solidFill>
                </a:rPr>
                <a:t>Haga  clic en cada pestaña para ver el contenido.</a:t>
              </a:r>
              <a:endParaRPr lang="es-MX" sz="1200" i="1" dirty="0">
                <a:solidFill>
                  <a:schemeClr val="tx1"/>
                </a:solidFill>
              </a:endParaRPr>
            </a:p>
          </p:txBody>
        </p:sp>
        <p:pic>
          <p:nvPicPr>
            <p:cNvPr id="30" name="Imagen 29"/>
            <p:cNvPicPr>
              <a:picLocks noChangeAspect="1"/>
            </p:cNvPicPr>
            <p:nvPr/>
          </p:nvPicPr>
          <p:blipFill rotWithShape="1">
            <a:blip r:embed="rId3"/>
            <a:srcRect r="88420" b="17592"/>
            <a:stretch/>
          </p:blipFill>
          <p:spPr>
            <a:xfrm rot="5400000">
              <a:off x="1859605" y="4068473"/>
              <a:ext cx="1001025" cy="4607695"/>
            </a:xfrm>
            <a:prstGeom prst="rect">
              <a:avLst/>
            </a:prstGeom>
          </p:spPr>
        </p:pic>
        <p:sp>
          <p:nvSpPr>
            <p:cNvPr id="31" name="Rectángulo 30"/>
            <p:cNvSpPr/>
            <p:nvPr/>
          </p:nvSpPr>
          <p:spPr>
            <a:xfrm>
              <a:off x="0" y="5941433"/>
              <a:ext cx="1119764" cy="430887"/>
            </a:xfrm>
            <a:prstGeom prst="rect">
              <a:avLst/>
            </a:prstGeom>
          </p:spPr>
          <p:txBody>
            <a:bodyPr wrap="square">
              <a:spAutoFit/>
            </a:bodyPr>
            <a:lstStyle/>
            <a:p>
              <a:pPr algn="ctr"/>
              <a:r>
                <a:rPr lang="es-MX" sz="1100" b="1" dirty="0" smtClean="0"/>
                <a:t>Comprensión </a:t>
              </a:r>
              <a:endParaRPr lang="es-MX" sz="1100" b="1" dirty="0"/>
            </a:p>
            <a:p>
              <a:pPr algn="ctr"/>
              <a:r>
                <a:rPr lang="es-MX" sz="1100" b="1" dirty="0" smtClean="0"/>
                <a:t>holística</a:t>
              </a:r>
              <a:endParaRPr lang="es-MX" sz="1100" b="1" dirty="0"/>
            </a:p>
          </p:txBody>
        </p:sp>
        <p:sp>
          <p:nvSpPr>
            <p:cNvPr id="32" name="Rectángulo 31"/>
            <p:cNvSpPr/>
            <p:nvPr/>
          </p:nvSpPr>
          <p:spPr>
            <a:xfrm>
              <a:off x="921031" y="5967650"/>
              <a:ext cx="947264" cy="430887"/>
            </a:xfrm>
            <a:prstGeom prst="rect">
              <a:avLst/>
            </a:prstGeom>
          </p:spPr>
          <p:txBody>
            <a:bodyPr wrap="square">
              <a:spAutoFit/>
            </a:bodyPr>
            <a:lstStyle/>
            <a:p>
              <a:pPr algn="ctr"/>
              <a:r>
                <a:rPr lang="es-MX" sz="1100" b="1" dirty="0"/>
                <a:t>Principios de </a:t>
              </a:r>
            </a:p>
            <a:p>
              <a:pPr algn="ctr"/>
              <a:r>
                <a:rPr lang="es-MX" sz="1100" b="1" dirty="0"/>
                <a:t>la holística</a:t>
              </a:r>
            </a:p>
          </p:txBody>
        </p:sp>
        <p:sp>
          <p:nvSpPr>
            <p:cNvPr id="33" name="Rectángulo 32"/>
            <p:cNvSpPr/>
            <p:nvPr/>
          </p:nvSpPr>
          <p:spPr>
            <a:xfrm>
              <a:off x="1795265" y="5967649"/>
              <a:ext cx="947264" cy="430887"/>
            </a:xfrm>
            <a:prstGeom prst="rect">
              <a:avLst/>
            </a:prstGeom>
          </p:spPr>
          <p:txBody>
            <a:bodyPr wrap="square">
              <a:spAutoFit/>
            </a:bodyPr>
            <a:lstStyle/>
            <a:p>
              <a:pPr algn="ctr"/>
              <a:r>
                <a:rPr lang="es-MX" sz="1100" b="1" dirty="0" smtClean="0"/>
                <a:t>Modelo</a:t>
              </a:r>
              <a:endParaRPr lang="es-MX" sz="1100" b="1" dirty="0"/>
            </a:p>
            <a:p>
              <a:pPr algn="ctr"/>
              <a:r>
                <a:rPr lang="es-MX" sz="1100" b="1" dirty="0"/>
                <a:t> integrador</a:t>
              </a:r>
            </a:p>
          </p:txBody>
        </p:sp>
        <p:sp>
          <p:nvSpPr>
            <p:cNvPr id="35" name="Rectángulo 34"/>
            <p:cNvSpPr/>
            <p:nvPr/>
          </p:nvSpPr>
          <p:spPr>
            <a:xfrm>
              <a:off x="3371881" y="6084149"/>
              <a:ext cx="1305449" cy="261610"/>
            </a:xfrm>
            <a:prstGeom prst="rect">
              <a:avLst/>
            </a:prstGeom>
          </p:spPr>
          <p:txBody>
            <a:bodyPr wrap="square">
              <a:spAutoFit/>
            </a:bodyPr>
            <a:lstStyle/>
            <a:p>
              <a:pPr algn="ctr"/>
              <a:r>
                <a:rPr lang="es-MX" sz="1100" b="1" dirty="0" smtClean="0">
                  <a:solidFill>
                    <a:schemeClr val="bg1"/>
                  </a:solidFill>
                </a:rPr>
                <a:t>Reto</a:t>
              </a:r>
              <a:endParaRPr lang="es-MX" sz="1100" b="1" dirty="0">
                <a:solidFill>
                  <a:schemeClr val="bg1"/>
                </a:solidFill>
              </a:endParaRPr>
            </a:p>
          </p:txBody>
        </p:sp>
      </p:grpSp>
      <p:sp>
        <p:nvSpPr>
          <p:cNvPr id="22" name="Rectángulo redondeado 21"/>
          <p:cNvSpPr/>
          <p:nvPr/>
        </p:nvSpPr>
        <p:spPr>
          <a:xfrm>
            <a:off x="113829" y="1932838"/>
            <a:ext cx="9473556" cy="3448753"/>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4" name="Marcador de texto 3"/>
          <p:cNvSpPr>
            <a:spLocks noGrp="1"/>
          </p:cNvSpPr>
          <p:nvPr>
            <p:ph type="body" sz="half" idx="19"/>
          </p:nvPr>
        </p:nvSpPr>
        <p:spPr/>
        <p:txBody>
          <a:bodyPr/>
          <a:lstStyle/>
          <a:p>
            <a:r>
              <a:rPr lang="es-419" dirty="0"/>
              <a:t>Aprendizaje autónomo: la holística como modelo integrador en la investigación.</a:t>
            </a:r>
            <a:endParaRPr lang="es-MX" dirty="0"/>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9" name="Marcador de texto 8"/>
          <p:cNvSpPr>
            <a:spLocks noGrp="1"/>
          </p:cNvSpPr>
          <p:nvPr>
            <p:ph type="body" sz="half" idx="24"/>
          </p:nvPr>
        </p:nvSpPr>
        <p:spPr/>
        <p:txBody>
          <a:bodyPr/>
          <a:lstStyle/>
          <a:p>
            <a:r>
              <a:rPr lang="es-CO" dirty="0"/>
              <a:t/>
            </a:r>
            <a:br>
              <a:rPr lang="es-CO" dirty="0"/>
            </a:br>
            <a:endParaRPr lang="es-CO" dirty="0" smtClean="0"/>
          </a:p>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525272"/>
          </a:xfrm>
          <a:prstGeom prst="rect">
            <a:avLst/>
          </a:prstGeom>
          <a:solidFill>
            <a:srgbClr val="F2F2F2">
              <a:alpha val="50196"/>
            </a:srgbClr>
          </a:solidFill>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t>La definición integradora de ciencia</a:t>
            </a:r>
            <a:endParaRPr lang="es-MX" sz="1100" b="1" dirty="0">
              <a:solidFill>
                <a:prstClr val="black"/>
              </a:solidFill>
            </a:endParaRPr>
          </a:p>
          <a:p>
            <a:pPr lvl="0">
              <a:lnSpc>
                <a:spcPct val="90000"/>
              </a:lnSpc>
              <a:spcBef>
                <a:spcPts val="1000"/>
              </a:spcBef>
            </a:pPr>
            <a:r>
              <a:rPr lang="es-419" sz="1100" b="1" dirty="0" smtClean="0">
                <a:solidFill>
                  <a:srgbClr val="C00000"/>
                </a:solidFill>
              </a:rPr>
              <a:t>Subtema</a:t>
            </a:r>
            <a:r>
              <a:rPr lang="es-419" sz="1100" b="1" dirty="0">
                <a:solidFill>
                  <a:prstClr val="white">
                    <a:lumMod val="50000"/>
                  </a:prstClr>
                </a:solidFill>
              </a:rPr>
              <a:t>: </a:t>
            </a:r>
            <a:r>
              <a:rPr lang="es-MX" sz="1100" b="1" dirty="0">
                <a:solidFill>
                  <a:prstClr val="black"/>
                </a:solidFill>
              </a:rPr>
              <a:t>El concepto integrador de </a:t>
            </a:r>
            <a:r>
              <a:rPr lang="es-MX" sz="1100" b="1" dirty="0" smtClean="0">
                <a:solidFill>
                  <a:prstClr val="black"/>
                </a:solidFill>
              </a:rPr>
              <a:t>investigación</a:t>
            </a:r>
            <a:endParaRPr lang="es-MX" sz="1100" b="1" dirty="0">
              <a:solidFill>
                <a:prstClr val="black"/>
              </a:solidFill>
            </a:endParaRPr>
          </a:p>
        </p:txBody>
      </p:sp>
      <p:sp>
        <p:nvSpPr>
          <p:cNvPr id="2" name="Rectángulo 1"/>
          <p:cNvSpPr/>
          <p:nvPr/>
        </p:nvSpPr>
        <p:spPr>
          <a:xfrm>
            <a:off x="951600" y="2189337"/>
            <a:ext cx="8106238" cy="1169551"/>
          </a:xfrm>
          <a:prstGeom prst="rect">
            <a:avLst/>
          </a:prstGeom>
        </p:spPr>
        <p:txBody>
          <a:bodyPr wrap="square">
            <a:spAutoFit/>
          </a:bodyPr>
          <a:lstStyle/>
          <a:p>
            <a:r>
              <a:rPr lang="es-CO" sz="1400" dirty="0"/>
              <a:t>En síntesis, la comprensión holística de la investigación da respuesta a muchas de las inquietudes de investigadores e intelectuales. </a:t>
            </a:r>
            <a:endParaRPr lang="es-CO" sz="1400" dirty="0" smtClean="0"/>
          </a:p>
          <a:p>
            <a:endParaRPr lang="es-CO" sz="1400" dirty="0"/>
          </a:p>
          <a:p>
            <a:r>
              <a:rPr lang="es-CO" sz="1400" dirty="0" smtClean="0"/>
              <a:t>Diversos </a:t>
            </a:r>
            <a:r>
              <a:rPr lang="es-CO" sz="1400" dirty="0"/>
              <a:t>teóricos habían hecho las acotaciones epistémicas en torno a lo que se requería como proceso investigativo, pero no se había formulado un desarrollo metodológico que expresara esas inquietudes: </a:t>
            </a:r>
            <a:endParaRPr lang="es-MX" sz="1400" dirty="0">
              <a:solidFill>
                <a:srgbClr val="000000"/>
              </a:solidFill>
              <a:latin typeface="Calibri" panose="020F0502020204030204" pitchFamily="34" charset="0"/>
              <a:ea typeface="MS PGothic" panose="020B0600070205080204" pitchFamily="34" charset="-128"/>
            </a:endParaRPr>
          </a:p>
        </p:txBody>
      </p:sp>
      <p:sp>
        <p:nvSpPr>
          <p:cNvPr id="13" name="Rectángulo 12"/>
          <p:cNvSpPr/>
          <p:nvPr/>
        </p:nvSpPr>
        <p:spPr>
          <a:xfrm>
            <a:off x="679435" y="3433523"/>
            <a:ext cx="8650567" cy="1600438"/>
          </a:xfrm>
          <a:prstGeom prst="rect">
            <a:avLst/>
          </a:prstGeom>
        </p:spPr>
        <p:txBody>
          <a:bodyPr wrap="square">
            <a:spAutoFit/>
          </a:bodyPr>
          <a:lstStyle/>
          <a:p>
            <a:pPr algn="ctr"/>
            <a:r>
              <a:rPr lang="es-MX" sz="1400" b="1" dirty="0" smtClean="0"/>
              <a:t>¿Cómo hacer ciencia a partir de esos principios epistémicos?</a:t>
            </a:r>
          </a:p>
          <a:p>
            <a:pPr algn="ctr"/>
            <a:r>
              <a:rPr lang="es-MX" sz="1400" b="1" dirty="0" smtClean="0"/>
              <a:t>¿Cómo incorporar los procesos de simultaneidad a la investigación?</a:t>
            </a:r>
          </a:p>
          <a:p>
            <a:pPr algn="ctr"/>
            <a:r>
              <a:rPr lang="es-MX" sz="1400" b="1" dirty="0" smtClean="0"/>
              <a:t>¿Cómo aplicar el proceso sintagmático?</a:t>
            </a:r>
          </a:p>
          <a:p>
            <a:pPr algn="ctr"/>
            <a:r>
              <a:rPr lang="es-MX" sz="1400" b="1" dirty="0" smtClean="0"/>
              <a:t>¿Cómo hacer investigación transdisciplinaria?</a:t>
            </a:r>
          </a:p>
          <a:p>
            <a:pPr algn="ctr"/>
            <a:r>
              <a:rPr lang="es-MX" sz="1400" b="1" dirty="0" smtClean="0"/>
              <a:t>¿Cómo hacer una investigación más humana? </a:t>
            </a:r>
          </a:p>
          <a:p>
            <a:pPr algn="ctr"/>
            <a:endParaRPr lang="es-MX" sz="1400" b="1" dirty="0"/>
          </a:p>
          <a:p>
            <a:pPr algn="ctr"/>
            <a:r>
              <a:rPr lang="es-MX" sz="1400" b="1" dirty="0" smtClean="0"/>
              <a:t>Estas </a:t>
            </a:r>
            <a:r>
              <a:rPr lang="es-MX" sz="1400" b="1" dirty="0"/>
              <a:t>preguntas son las que responde la comprensión holística de la ciencia.</a:t>
            </a:r>
            <a:endParaRPr lang="es-MX" sz="1400" b="1" dirty="0">
              <a:solidFill>
                <a:srgbClr val="000000"/>
              </a:solidFill>
              <a:latin typeface="Calibri" panose="020F0502020204030204" pitchFamily="34" charset="0"/>
              <a:ea typeface="MS PGothic" panose="020B0600070205080204" pitchFamily="34" charset="-128"/>
            </a:endParaRPr>
          </a:p>
        </p:txBody>
      </p:sp>
      <p:sp>
        <p:nvSpPr>
          <p:cNvPr id="24" name="Cheurón 23"/>
          <p:cNvSpPr/>
          <p:nvPr/>
        </p:nvSpPr>
        <p:spPr>
          <a:xfrm flipH="1">
            <a:off x="190439" y="3269694"/>
            <a:ext cx="180000" cy="36000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5" name="Elipse 24"/>
          <p:cNvSpPr/>
          <p:nvPr/>
        </p:nvSpPr>
        <p:spPr>
          <a:xfrm>
            <a:off x="44706" y="5250487"/>
            <a:ext cx="1013861" cy="2925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1200" dirty="0" smtClean="0">
                <a:solidFill>
                  <a:schemeClr val="bg1"/>
                </a:solidFill>
              </a:rPr>
              <a:t>Interno 3</a:t>
            </a:r>
            <a:endParaRPr lang="es-CO" sz="1200" dirty="0">
              <a:solidFill>
                <a:schemeClr val="bg1"/>
              </a:solidFill>
            </a:endParaRPr>
          </a:p>
        </p:txBody>
      </p:sp>
      <p:sp>
        <p:nvSpPr>
          <p:cNvPr id="26" name="Marcador de texto 4"/>
          <p:cNvSpPr txBox="1">
            <a:spLocks/>
          </p:cNvSpPr>
          <p:nvPr/>
        </p:nvSpPr>
        <p:spPr>
          <a:xfrm>
            <a:off x="9672292" y="1427499"/>
            <a:ext cx="2496290" cy="304290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a:t>El botón  de regreso muestra la pantalla anterior.</a:t>
            </a:r>
          </a:p>
          <a:p>
            <a:r>
              <a:rPr lang="es-419" sz="1100" dirty="0" smtClean="0"/>
              <a:t>N</a:t>
            </a:r>
            <a:r>
              <a:rPr lang="es-419" sz="1100" dirty="0"/>
              <a:t>° de internos: </a:t>
            </a:r>
            <a:r>
              <a:rPr lang="es-419" sz="1100" dirty="0" smtClean="0"/>
              <a:t>3</a:t>
            </a:r>
          </a:p>
          <a:p>
            <a:endParaRPr lang="es-419" sz="1100" dirty="0" smtClean="0"/>
          </a:p>
          <a:p>
            <a:endParaRPr lang="es-419" sz="1100" dirty="0"/>
          </a:p>
          <a:p>
            <a:endParaRPr lang="es-MX" sz="1100" dirty="0"/>
          </a:p>
          <a:p>
            <a:endParaRPr lang="es-419" sz="1100" dirty="0"/>
          </a:p>
        </p:txBody>
      </p:sp>
      <p:sp>
        <p:nvSpPr>
          <p:cNvPr id="36" name="Rectángulo 35"/>
          <p:cNvSpPr/>
          <p:nvPr/>
        </p:nvSpPr>
        <p:spPr>
          <a:xfrm>
            <a:off x="2657822" y="6021259"/>
            <a:ext cx="1120102" cy="338554"/>
          </a:xfrm>
          <a:prstGeom prst="rect">
            <a:avLst/>
          </a:prstGeom>
          <a:solidFill>
            <a:srgbClr val="C00000"/>
          </a:solidFill>
        </p:spPr>
        <p:txBody>
          <a:bodyPr wrap="square" lIns="0" tIns="0" rIns="0" bIns="0">
            <a:spAutoFit/>
          </a:bodyPr>
          <a:lstStyle/>
          <a:p>
            <a:pPr algn="ctr"/>
            <a:r>
              <a:rPr lang="es-MX" sz="1100" b="1" dirty="0">
                <a:solidFill>
                  <a:schemeClr val="bg1"/>
                </a:solidFill>
              </a:rPr>
              <a:t>El concepto</a:t>
            </a:r>
          </a:p>
          <a:p>
            <a:pPr algn="ctr"/>
            <a:r>
              <a:rPr lang="es-MX" sz="1100" b="1" dirty="0">
                <a:solidFill>
                  <a:schemeClr val="bg1"/>
                </a:solidFill>
              </a:rPr>
              <a:t> integrador de inv.</a:t>
            </a:r>
          </a:p>
        </p:txBody>
      </p:sp>
    </p:spTree>
    <p:extLst>
      <p:ext uri="{BB962C8B-B14F-4D97-AF65-F5344CB8AC3E}">
        <p14:creationId xmlns:p14="http://schemas.microsoft.com/office/powerpoint/2010/main" val="7891898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p:cNvPicPr>
            <a:picLocks noChangeAspect="1"/>
          </p:cNvPicPr>
          <p:nvPr/>
        </p:nvPicPr>
        <p:blipFill rotWithShape="1">
          <a:blip r:embed="rId2"/>
          <a:srcRect b="8366"/>
          <a:stretch/>
        </p:blipFill>
        <p:spPr>
          <a:xfrm>
            <a:off x="44706" y="1289730"/>
            <a:ext cx="9569407" cy="5568270"/>
          </a:xfrm>
          <a:prstGeom prst="rect">
            <a:avLst/>
          </a:prstGeom>
        </p:spPr>
      </p:pic>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525272"/>
          </a:xfrm>
          <a:prstGeom prst="rect">
            <a:avLst/>
          </a:prstGeom>
          <a:solidFill>
            <a:srgbClr val="FFFFFF">
              <a:alpha val="50196"/>
            </a:srgbClr>
          </a:solidFill>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t>La definición integradora de ciencia</a:t>
            </a:r>
            <a:endParaRPr lang="es-MX" sz="1100" b="1" dirty="0">
              <a:solidFill>
                <a:prstClr val="black"/>
              </a:solidFill>
            </a:endParaRPr>
          </a:p>
          <a:p>
            <a:pPr lvl="0">
              <a:lnSpc>
                <a:spcPct val="90000"/>
              </a:lnSpc>
              <a:spcBef>
                <a:spcPts val="1000"/>
              </a:spcBef>
            </a:pPr>
            <a:r>
              <a:rPr lang="es-419" sz="1100" b="1" dirty="0" smtClean="0">
                <a:solidFill>
                  <a:srgbClr val="C00000"/>
                </a:solidFill>
              </a:rPr>
              <a:t>Subtema</a:t>
            </a:r>
            <a:r>
              <a:rPr lang="es-419" sz="1100" b="1" dirty="0">
                <a:solidFill>
                  <a:prstClr val="white">
                    <a:lumMod val="50000"/>
                  </a:prstClr>
                </a:solidFill>
              </a:rPr>
              <a:t>: </a:t>
            </a:r>
            <a:r>
              <a:rPr lang="es-CO" sz="1100" b="1" dirty="0" smtClean="0">
                <a:solidFill>
                  <a:prstClr val="black"/>
                </a:solidFill>
              </a:rPr>
              <a:t>Reto</a:t>
            </a:r>
            <a:endParaRPr lang="es-MX" sz="1100" b="1" dirty="0">
              <a:solidFill>
                <a:prstClr val="black"/>
              </a:solidFill>
            </a:endParaRPr>
          </a:p>
        </p:txBody>
      </p:sp>
      <p:sp>
        <p:nvSpPr>
          <p:cNvPr id="17" name="Rectángulo redondeado 16"/>
          <p:cNvSpPr/>
          <p:nvPr/>
        </p:nvSpPr>
        <p:spPr>
          <a:xfrm>
            <a:off x="113829" y="1918324"/>
            <a:ext cx="9473556" cy="3770865"/>
          </a:xfrm>
          <a:prstGeom prst="round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3" name="Marcador de texto 3"/>
          <p:cNvSpPr>
            <a:spLocks noGrp="1"/>
          </p:cNvSpPr>
          <p:nvPr>
            <p:ph type="body" sz="half" idx="19"/>
          </p:nvPr>
        </p:nvSpPr>
        <p:spPr>
          <a:xfrm>
            <a:off x="2495226" y="888461"/>
            <a:ext cx="7118887" cy="349216"/>
          </a:xfrm>
        </p:spPr>
        <p:txBody>
          <a:bodyPr/>
          <a:lstStyle/>
          <a:p>
            <a:r>
              <a:rPr lang="es-419" dirty="0"/>
              <a:t>Aprendizaje autónomo: la holística como modelo integrador en la investigación.</a:t>
            </a:r>
            <a:endParaRPr lang="es-MX" dirty="0"/>
          </a:p>
        </p:txBody>
      </p:sp>
      <p:sp>
        <p:nvSpPr>
          <p:cNvPr id="21" name="Marcador de texto 4"/>
          <p:cNvSpPr txBox="1">
            <a:spLocks/>
          </p:cNvSpPr>
          <p:nvPr/>
        </p:nvSpPr>
        <p:spPr>
          <a:xfrm>
            <a:off x="9672292" y="1441819"/>
            <a:ext cx="2519708" cy="302858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Tipo de actividad: Arrastre y ordenamiento</a:t>
            </a:r>
          </a:p>
          <a:p>
            <a:r>
              <a:rPr lang="es-419" sz="1100" dirty="0" smtClean="0"/>
              <a:t>El usuario deberá ordenar los enunciados para que encajen.</a:t>
            </a:r>
          </a:p>
          <a:p>
            <a:r>
              <a:rPr lang="es-419" sz="1100" dirty="0" smtClean="0"/>
              <a:t>Para poder corroborar, el usuario deberá hacer clic en el botón “Verificar” para recibir la realimentación respectiva.</a:t>
            </a:r>
          </a:p>
          <a:p>
            <a:r>
              <a:rPr lang="es-419" sz="1100" dirty="0" smtClean="0"/>
              <a:t>En esta página se activa el botón “Volver al menú” el cual lleva a la diapositiva 8.</a:t>
            </a:r>
          </a:p>
        </p:txBody>
      </p:sp>
      <p:sp>
        <p:nvSpPr>
          <p:cNvPr id="22" name="CuadroTexto 21"/>
          <p:cNvSpPr txBox="1"/>
          <p:nvPr/>
        </p:nvSpPr>
        <p:spPr>
          <a:xfrm>
            <a:off x="987395" y="1978445"/>
            <a:ext cx="8235461" cy="954107"/>
          </a:xfrm>
          <a:prstGeom prst="rect">
            <a:avLst/>
          </a:prstGeom>
          <a:noFill/>
        </p:spPr>
        <p:txBody>
          <a:bodyPr wrap="square" rtlCol="0">
            <a:spAutoFit/>
          </a:bodyPr>
          <a:lstStyle/>
          <a:p>
            <a:r>
              <a:rPr lang="es-419" sz="1400" dirty="0" smtClean="0"/>
              <a:t>Es hora de poner a prueba lo aprendido, a fin de identificar los aspectos relacionados con la investigación holística y reforzar sus conocimientos en esta propuesta epistemológica.</a:t>
            </a:r>
          </a:p>
          <a:p>
            <a:endParaRPr lang="es-419" sz="1400" dirty="0" smtClean="0"/>
          </a:p>
          <a:p>
            <a:r>
              <a:rPr lang="es-419" sz="1400" i="1" dirty="0" smtClean="0"/>
              <a:t>Ordene las conclusiones arrastrando el enunciado según corresponda a la conclusión.</a:t>
            </a:r>
            <a:endParaRPr lang="es-MX" sz="1400" i="1" dirty="0"/>
          </a:p>
        </p:txBody>
      </p:sp>
      <p:graphicFrame>
        <p:nvGraphicFramePr>
          <p:cNvPr id="23" name="Tabla 22"/>
          <p:cNvGraphicFramePr>
            <a:graphicFrameLocks noGrp="1"/>
          </p:cNvGraphicFramePr>
          <p:nvPr>
            <p:extLst>
              <p:ext uri="{D42A27DB-BD31-4B8C-83A1-F6EECF244321}">
                <p14:modId xmlns:p14="http://schemas.microsoft.com/office/powerpoint/2010/main" val="376908769"/>
              </p:ext>
            </p:extLst>
          </p:nvPr>
        </p:nvGraphicFramePr>
        <p:xfrm>
          <a:off x="843430" y="2982450"/>
          <a:ext cx="8128000" cy="2656840"/>
        </p:xfrm>
        <a:graphic>
          <a:graphicData uri="http://schemas.openxmlformats.org/drawingml/2006/table">
            <a:tbl>
              <a:tblPr firstRow="1" bandRow="1">
                <a:tableStyleId>{5940675A-B579-460E-94D1-54222C63F5DA}</a:tableStyleId>
              </a:tblPr>
              <a:tblGrid>
                <a:gridCol w="3856516"/>
                <a:gridCol w="4271484"/>
              </a:tblGrid>
              <a:tr h="370840">
                <a:tc>
                  <a:txBody>
                    <a:bodyPr/>
                    <a:lstStyle/>
                    <a:p>
                      <a:pPr algn="ctr"/>
                      <a:r>
                        <a:rPr lang="es-419" sz="1400" b="1" dirty="0" smtClean="0"/>
                        <a:t>Conclusión</a:t>
                      </a:r>
                      <a:endParaRPr lang="es-MX" sz="1400" b="1" dirty="0"/>
                    </a:p>
                  </a:txBody>
                  <a:tcPr/>
                </a:tc>
                <a:tc>
                  <a:txBody>
                    <a:bodyPr/>
                    <a:lstStyle/>
                    <a:p>
                      <a:pPr algn="ctr"/>
                      <a:r>
                        <a:rPr lang="es-419" sz="1400" b="1" dirty="0" smtClean="0"/>
                        <a:t>Complemento</a:t>
                      </a:r>
                      <a:endParaRPr lang="es-MX" sz="1400" b="1" dirty="0"/>
                    </a:p>
                  </a:txBody>
                  <a:tcPr/>
                </a:tc>
              </a:tr>
              <a:tr h="370840">
                <a:tc>
                  <a:txBody>
                    <a:bodyPr/>
                    <a:lstStyle/>
                    <a:p>
                      <a:r>
                        <a:rPr lang="es-MX" sz="1400" dirty="0" smtClean="0"/>
                        <a:t>La comprensión holística de la investigación es una propuesta que presenta la investigación como</a:t>
                      </a:r>
                      <a:endParaRPr lang="es-MX" sz="1400" dirty="0"/>
                    </a:p>
                  </a:txBody>
                  <a:tcPr anchor="ctr">
                    <a:solidFill>
                      <a:srgbClr val="C00000">
                        <a:alpha val="40000"/>
                      </a:srgbClr>
                    </a:solidFill>
                  </a:tcPr>
                </a:tc>
                <a:tc>
                  <a:txBody>
                    <a:bodyPr/>
                    <a:lstStyle/>
                    <a:p>
                      <a:r>
                        <a:rPr lang="es-MX" sz="1400" dirty="0" smtClean="0"/>
                        <a:t>un proceso global, evolutivo, integrador, concatenado y organizado.</a:t>
                      </a:r>
                      <a:endParaRPr lang="es-MX" sz="1400" dirty="0"/>
                    </a:p>
                  </a:txBody>
                  <a:tcPr anchor="ctr">
                    <a:solidFill>
                      <a:srgbClr val="C00000">
                        <a:alpha val="40000"/>
                      </a:srgbClr>
                    </a:solidFill>
                  </a:tcPr>
                </a:tc>
              </a:tr>
              <a:tr h="370840">
                <a:tc>
                  <a:txBody>
                    <a:bodyPr/>
                    <a:lstStyle/>
                    <a:p>
                      <a:r>
                        <a:rPr lang="es-MX" sz="1400" dirty="0" smtClean="0"/>
                        <a:t>El principio del devenir plantea que todo cambia permanentemente; por tanto, el conocimiento también es </a:t>
                      </a:r>
                      <a:endParaRPr lang="es-MX" sz="1400" dirty="0"/>
                    </a:p>
                  </a:txBody>
                  <a:tcPr anchor="ctr">
                    <a:solidFill>
                      <a:srgbClr val="C00000">
                        <a:alpha val="40000"/>
                      </a:srgbClr>
                    </a:solidFill>
                  </a:tcPr>
                </a:tc>
                <a:tc>
                  <a:txBody>
                    <a:bodyPr/>
                    <a:lstStyle/>
                    <a:p>
                      <a:r>
                        <a:rPr lang="es-MX" sz="1400" dirty="0" smtClean="0"/>
                        <a:t>cambiante y la investigación es un proceso de devenir personal e histórico.</a:t>
                      </a:r>
                      <a:endParaRPr lang="es-MX" sz="1400" dirty="0"/>
                    </a:p>
                  </a:txBody>
                  <a:tcPr anchor="ctr">
                    <a:solidFill>
                      <a:srgbClr val="C00000">
                        <a:alpha val="40000"/>
                      </a:srgbClr>
                    </a:solidFill>
                  </a:tcPr>
                </a:tc>
              </a:tr>
              <a:tr h="370840">
                <a:tc>
                  <a:txBody>
                    <a:bodyPr/>
                    <a:lstStyle/>
                    <a:p>
                      <a:r>
                        <a:rPr lang="es-MX" sz="1400" dirty="0" smtClean="0"/>
                        <a:t>Para trabajar con la comprensión holística de la investigación es esencial conocer y </a:t>
                      </a:r>
                      <a:endParaRPr lang="es-MX" sz="1400" dirty="0"/>
                    </a:p>
                  </a:txBody>
                  <a:tcPr anchor="ctr">
                    <a:solidFill>
                      <a:srgbClr val="C00000">
                        <a:alpha val="40000"/>
                      </a:srgbClr>
                    </a:solidFill>
                  </a:tcPr>
                </a:tc>
                <a:tc>
                  <a:txBody>
                    <a:bodyPr/>
                    <a:lstStyle/>
                    <a:p>
                      <a:r>
                        <a:rPr lang="es-MX" sz="1400" dirty="0" smtClean="0"/>
                        <a:t>manejar los aportes y propuestas de los diferentes paradigmas en investigación</a:t>
                      </a:r>
                      <a:endParaRPr lang="es-MX" sz="1400" dirty="0"/>
                    </a:p>
                  </a:txBody>
                  <a:tcPr anchor="ctr">
                    <a:solidFill>
                      <a:srgbClr val="C00000">
                        <a:alpha val="40000"/>
                      </a:srgbClr>
                    </a:solidFill>
                  </a:tcPr>
                </a:tc>
              </a:tr>
              <a:tr h="370840">
                <a:tc>
                  <a:txBody>
                    <a:bodyPr/>
                    <a:lstStyle/>
                    <a:p>
                      <a:r>
                        <a:rPr lang="es-MX" sz="1400" dirty="0" smtClean="0"/>
                        <a:t>Un aporte importante</a:t>
                      </a:r>
                      <a:r>
                        <a:rPr lang="es-MX" sz="1400" baseline="0" dirty="0" smtClean="0"/>
                        <a:t> de la comprensión holística </a:t>
                      </a:r>
                      <a:r>
                        <a:rPr lang="es-MX" sz="1400" dirty="0" smtClean="0"/>
                        <a:t>consiste en la posibilidad de </a:t>
                      </a:r>
                      <a:endParaRPr lang="es-MX" sz="1400" dirty="0"/>
                    </a:p>
                  </a:txBody>
                  <a:tcPr anchor="ctr">
                    <a:solidFill>
                      <a:srgbClr val="C00000">
                        <a:alpha val="40000"/>
                      </a:srgbClr>
                    </a:solidFill>
                  </a:tcPr>
                </a:tc>
                <a:tc>
                  <a:txBody>
                    <a:bodyPr/>
                    <a:lstStyle/>
                    <a:p>
                      <a:r>
                        <a:rPr lang="es-MX" sz="1400" dirty="0" smtClean="0"/>
                        <a:t>hacer investigación de manera transdisciplinaria</a:t>
                      </a:r>
                      <a:endParaRPr lang="es-MX" sz="1400" dirty="0"/>
                    </a:p>
                  </a:txBody>
                  <a:tcPr anchor="ctr">
                    <a:solidFill>
                      <a:srgbClr val="C00000">
                        <a:alpha val="40000"/>
                      </a:srgbClr>
                    </a:solidFill>
                  </a:tcPr>
                </a:tc>
              </a:tr>
            </a:tbl>
          </a:graphicData>
        </a:graphic>
      </p:graphicFrame>
      <p:sp>
        <p:nvSpPr>
          <p:cNvPr id="2" name="Marcador de texto 1"/>
          <p:cNvSpPr>
            <a:spLocks noGrp="1"/>
          </p:cNvSpPr>
          <p:nvPr>
            <p:ph type="body" sz="half" idx="24"/>
          </p:nvPr>
        </p:nvSpPr>
        <p:spPr>
          <a:solidFill>
            <a:srgbClr val="FFFFFF">
              <a:alpha val="60000"/>
            </a:srgbClr>
          </a:solidFill>
        </p:spPr>
        <p:style>
          <a:lnRef idx="2">
            <a:schemeClr val="dk1"/>
          </a:lnRef>
          <a:fillRef idx="1">
            <a:schemeClr val="lt1"/>
          </a:fillRef>
          <a:effectRef idx="0">
            <a:schemeClr val="dk1"/>
          </a:effectRef>
          <a:fontRef idx="minor">
            <a:schemeClr val="dk1"/>
          </a:fontRef>
        </p:style>
        <p:txBody>
          <a:bodyPr rtlCol="0" anchor="ctr"/>
          <a:lstStyle/>
          <a:p>
            <a:r>
              <a:rPr lang="es-419" sz="1100" dirty="0">
                <a:solidFill>
                  <a:schemeClr val="dk1"/>
                </a:solidFill>
              </a:rPr>
              <a:t>Poner los complementos en orden distinto.</a:t>
            </a:r>
            <a:endParaRPr lang="es-MX" sz="1100" dirty="0">
              <a:solidFill>
                <a:schemeClr val="dk1"/>
              </a:solidFill>
            </a:endParaRPr>
          </a:p>
        </p:txBody>
      </p:sp>
      <p:sp>
        <p:nvSpPr>
          <p:cNvPr id="24" name="Rectángulo 23"/>
          <p:cNvSpPr/>
          <p:nvPr/>
        </p:nvSpPr>
        <p:spPr>
          <a:xfrm>
            <a:off x="7342586" y="5442379"/>
            <a:ext cx="1538515" cy="407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smtClean="0"/>
              <a:t>Verificar</a:t>
            </a:r>
            <a:endParaRPr lang="es-MX" dirty="0"/>
          </a:p>
        </p:txBody>
      </p:sp>
    </p:spTree>
    <p:extLst>
      <p:ext uri="{BB962C8B-B14F-4D97-AF65-F5344CB8AC3E}">
        <p14:creationId xmlns:p14="http://schemas.microsoft.com/office/powerpoint/2010/main" val="29526526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half" idx="10"/>
          </p:nvPr>
        </p:nvSpPr>
        <p:spPr>
          <a:xfrm>
            <a:off x="2495227" y="454942"/>
            <a:ext cx="7129220" cy="433519"/>
          </a:xfrm>
        </p:spPr>
        <p:txBody>
          <a:bodyPr/>
          <a:lstStyle/>
          <a:p>
            <a:r>
              <a:rPr lang="es-MX" sz="1050" dirty="0"/>
              <a:t>Comprende el origen y significado de la epistemología y su relación con el proceso de investigación, a fin de incorporar los componentes epistemológicos en la didáctica de la investigación y en la elaboración, seguimiento y evaluación de proyectos de forma coherente.</a:t>
            </a:r>
          </a:p>
        </p:txBody>
      </p:sp>
      <p:sp>
        <p:nvSpPr>
          <p:cNvPr id="5" name="Marcador de texto 4"/>
          <p:cNvSpPr>
            <a:spLocks noGrp="1"/>
          </p:cNvSpPr>
          <p:nvPr>
            <p:ph type="body" sz="half" idx="12"/>
          </p:nvPr>
        </p:nvSpPr>
        <p:spPr/>
        <p:txBody>
          <a:bodyPr/>
          <a:lstStyle/>
          <a:p>
            <a:endParaRPr lang="es-MX" dirty="0"/>
          </a:p>
        </p:txBody>
      </p:sp>
      <p:sp>
        <p:nvSpPr>
          <p:cNvPr id="7" name="Marcador de texto 6"/>
          <p:cNvSpPr>
            <a:spLocks noGrp="1"/>
          </p:cNvSpPr>
          <p:nvPr>
            <p:ph type="body" sz="half" idx="21"/>
          </p:nvPr>
        </p:nvSpPr>
        <p:spPr/>
        <p:txBody>
          <a:bodyPr/>
          <a:lstStyle/>
          <a:p>
            <a:endParaRPr lang="es-MX" dirty="0"/>
          </a:p>
        </p:txBody>
      </p:sp>
      <p:sp>
        <p:nvSpPr>
          <p:cNvPr id="8" name="Marcador de texto 7"/>
          <p:cNvSpPr>
            <a:spLocks noGrp="1"/>
          </p:cNvSpPr>
          <p:nvPr>
            <p:ph type="body" sz="half" idx="22"/>
          </p:nvPr>
        </p:nvSpPr>
        <p:spPr/>
        <p:txBody>
          <a:bodyPr/>
          <a:lstStyle/>
          <a:p>
            <a:endParaRPr lang="es-MX" dirty="0"/>
          </a:p>
        </p:txBody>
      </p:sp>
      <p:sp>
        <p:nvSpPr>
          <p:cNvPr id="10" name="Marcador de texto 9"/>
          <p:cNvSpPr>
            <a:spLocks noGrp="1"/>
          </p:cNvSpPr>
          <p:nvPr>
            <p:ph type="body" sz="half" idx="25"/>
          </p:nvPr>
        </p:nvSpPr>
        <p:spPr/>
        <p:txBody>
          <a:bodyPr/>
          <a:lstStyle/>
          <a:p>
            <a:endParaRPr lang="es-MX" dirty="0"/>
          </a:p>
        </p:txBody>
      </p:sp>
      <p:sp>
        <p:nvSpPr>
          <p:cNvPr id="11" name="Marcador de texto 11"/>
          <p:cNvSpPr>
            <a:spLocks noGrp="1"/>
          </p:cNvSpPr>
          <p:nvPr>
            <p:ph type="body" sz="half" idx="2"/>
          </p:nvPr>
        </p:nvSpPr>
        <p:spPr/>
        <p:txBody>
          <a:bodyPr/>
          <a:lstStyle/>
          <a:p>
            <a:r>
              <a:rPr lang="es-CO" dirty="0"/>
              <a:t>1. Epistemología de la </a:t>
            </a:r>
            <a:r>
              <a:rPr lang="es-CO" dirty="0" smtClean="0"/>
              <a:t>investigación</a:t>
            </a:r>
            <a:endParaRPr lang="es-ES" dirty="0"/>
          </a:p>
        </p:txBody>
      </p:sp>
      <p:sp>
        <p:nvSpPr>
          <p:cNvPr id="12" name="Rectángulo 11"/>
          <p:cNvSpPr/>
          <p:nvPr/>
        </p:nvSpPr>
        <p:spPr>
          <a:xfrm>
            <a:off x="-41331" y="1239135"/>
            <a:ext cx="3819255" cy="525272"/>
          </a:xfrm>
          <a:prstGeom prst="rect">
            <a:avLst/>
          </a:prstGeom>
        </p:spPr>
        <p:txBody>
          <a:bodyPr wrap="square">
            <a:spAutoFit/>
          </a:bodyPr>
          <a:lstStyle/>
          <a:p>
            <a:pPr lvl="0">
              <a:lnSpc>
                <a:spcPct val="90000"/>
              </a:lnSpc>
              <a:spcBef>
                <a:spcPts val="1000"/>
              </a:spcBef>
            </a:pPr>
            <a:r>
              <a:rPr lang="es-419" sz="1100" b="1" dirty="0">
                <a:solidFill>
                  <a:srgbClr val="C00000"/>
                </a:solidFill>
              </a:rPr>
              <a:t>Tema</a:t>
            </a:r>
            <a:r>
              <a:rPr lang="es-419" sz="1100" b="1" dirty="0">
                <a:solidFill>
                  <a:prstClr val="white">
                    <a:lumMod val="50000"/>
                  </a:prstClr>
                </a:solidFill>
              </a:rPr>
              <a:t>:  </a:t>
            </a:r>
            <a:r>
              <a:rPr lang="es-MX" sz="1100" b="1" dirty="0"/>
              <a:t>La definición integradora de ciencia</a:t>
            </a:r>
            <a:endParaRPr lang="es-MX" sz="1100" b="1" dirty="0">
              <a:solidFill>
                <a:prstClr val="black"/>
              </a:solidFill>
            </a:endParaRPr>
          </a:p>
          <a:p>
            <a:pPr lvl="0">
              <a:lnSpc>
                <a:spcPct val="90000"/>
              </a:lnSpc>
              <a:spcBef>
                <a:spcPts val="1000"/>
              </a:spcBef>
            </a:pPr>
            <a:r>
              <a:rPr lang="es-419" sz="1100" b="1" dirty="0" smtClean="0">
                <a:solidFill>
                  <a:srgbClr val="C00000"/>
                </a:solidFill>
              </a:rPr>
              <a:t>Subtema</a:t>
            </a:r>
            <a:r>
              <a:rPr lang="es-419" sz="1100" b="1" dirty="0">
                <a:solidFill>
                  <a:prstClr val="white">
                    <a:lumMod val="50000"/>
                  </a:prstClr>
                </a:solidFill>
              </a:rPr>
              <a:t>: </a:t>
            </a:r>
            <a:r>
              <a:rPr lang="es-CO" sz="1100" b="1" dirty="0" smtClean="0">
                <a:solidFill>
                  <a:prstClr val="black"/>
                </a:solidFill>
              </a:rPr>
              <a:t>Reto</a:t>
            </a:r>
            <a:endParaRPr lang="es-MX" sz="1100" b="1" dirty="0">
              <a:solidFill>
                <a:prstClr val="black"/>
              </a:solidFill>
            </a:endParaRPr>
          </a:p>
        </p:txBody>
      </p:sp>
      <p:sp>
        <p:nvSpPr>
          <p:cNvPr id="17" name="Rectángulo redondeado 16"/>
          <p:cNvSpPr/>
          <p:nvPr/>
        </p:nvSpPr>
        <p:spPr>
          <a:xfrm>
            <a:off x="113829" y="1918324"/>
            <a:ext cx="9473556" cy="3770865"/>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3" name="Marcador de texto 3"/>
          <p:cNvSpPr>
            <a:spLocks noGrp="1"/>
          </p:cNvSpPr>
          <p:nvPr>
            <p:ph type="body" sz="half" idx="19"/>
          </p:nvPr>
        </p:nvSpPr>
        <p:spPr>
          <a:xfrm>
            <a:off x="2495226" y="888461"/>
            <a:ext cx="7118887" cy="349216"/>
          </a:xfrm>
        </p:spPr>
        <p:txBody>
          <a:bodyPr/>
          <a:lstStyle/>
          <a:p>
            <a:r>
              <a:rPr lang="es-419" dirty="0"/>
              <a:t>Aprendizaje autónomo: la holística como modelo integrador en la investigación.</a:t>
            </a:r>
            <a:endParaRPr lang="es-MX" dirty="0"/>
          </a:p>
        </p:txBody>
      </p:sp>
      <p:sp>
        <p:nvSpPr>
          <p:cNvPr id="22" name="CuadroTexto 21"/>
          <p:cNvSpPr txBox="1"/>
          <p:nvPr/>
        </p:nvSpPr>
        <p:spPr>
          <a:xfrm>
            <a:off x="987395" y="1978445"/>
            <a:ext cx="8235461" cy="738664"/>
          </a:xfrm>
          <a:prstGeom prst="rect">
            <a:avLst/>
          </a:prstGeom>
          <a:noFill/>
        </p:spPr>
        <p:txBody>
          <a:bodyPr wrap="square" rtlCol="0">
            <a:spAutoFit/>
          </a:bodyPr>
          <a:lstStyle/>
          <a:p>
            <a:r>
              <a:rPr lang="es-419" sz="1400" dirty="0" smtClean="0"/>
              <a:t>De acuerdo con lo visto en el tema anterior, ponga a prueba sus conocimientos.</a:t>
            </a:r>
          </a:p>
          <a:p>
            <a:endParaRPr lang="es-419" sz="1400" dirty="0" smtClean="0"/>
          </a:p>
          <a:p>
            <a:r>
              <a:rPr lang="es-419" sz="1400" dirty="0" smtClean="0"/>
              <a:t>Ordene las conclusiones según correspondan.</a:t>
            </a:r>
            <a:endParaRPr lang="es-MX" sz="1400" dirty="0"/>
          </a:p>
        </p:txBody>
      </p:sp>
      <p:graphicFrame>
        <p:nvGraphicFramePr>
          <p:cNvPr id="23" name="Tabla 22"/>
          <p:cNvGraphicFramePr>
            <a:graphicFrameLocks noGrp="1"/>
          </p:cNvGraphicFramePr>
          <p:nvPr/>
        </p:nvGraphicFramePr>
        <p:xfrm>
          <a:off x="843430" y="2713673"/>
          <a:ext cx="8128000" cy="2656840"/>
        </p:xfrm>
        <a:graphic>
          <a:graphicData uri="http://schemas.openxmlformats.org/drawingml/2006/table">
            <a:tbl>
              <a:tblPr firstRow="1" bandRow="1">
                <a:tableStyleId>{5940675A-B579-460E-94D1-54222C63F5DA}</a:tableStyleId>
              </a:tblPr>
              <a:tblGrid>
                <a:gridCol w="3856516"/>
                <a:gridCol w="4271484"/>
              </a:tblGrid>
              <a:tr h="370840">
                <a:tc>
                  <a:txBody>
                    <a:bodyPr/>
                    <a:lstStyle/>
                    <a:p>
                      <a:pPr algn="ctr"/>
                      <a:r>
                        <a:rPr lang="es-419" sz="1400" b="1" dirty="0" smtClean="0"/>
                        <a:t>Conclusión</a:t>
                      </a:r>
                      <a:endParaRPr lang="es-MX" sz="1400" b="1" dirty="0"/>
                    </a:p>
                  </a:txBody>
                  <a:tcPr/>
                </a:tc>
                <a:tc>
                  <a:txBody>
                    <a:bodyPr/>
                    <a:lstStyle/>
                    <a:p>
                      <a:pPr algn="ctr"/>
                      <a:r>
                        <a:rPr lang="es-419" sz="1400" b="1" dirty="0" smtClean="0"/>
                        <a:t>Complemento</a:t>
                      </a:r>
                      <a:endParaRPr lang="es-MX" sz="1400" b="1" dirty="0"/>
                    </a:p>
                  </a:txBody>
                  <a:tcPr/>
                </a:tc>
              </a:tr>
              <a:tr h="370840">
                <a:tc>
                  <a:txBody>
                    <a:bodyPr/>
                    <a:lstStyle/>
                    <a:p>
                      <a:r>
                        <a:rPr lang="es-MX" sz="1400" dirty="0" smtClean="0"/>
                        <a:t>La comprensión holística de la investigación es una propuesta que presenta la investigación como</a:t>
                      </a:r>
                      <a:endParaRPr lang="es-MX" sz="1400" dirty="0"/>
                    </a:p>
                  </a:txBody>
                  <a:tcPr anchor="ctr"/>
                </a:tc>
                <a:tc>
                  <a:txBody>
                    <a:bodyPr/>
                    <a:lstStyle/>
                    <a:p>
                      <a:r>
                        <a:rPr lang="es-MX" sz="1400" dirty="0" smtClean="0"/>
                        <a:t>un proceso global, evolutivo, integrador, concatenado y organizado.</a:t>
                      </a:r>
                      <a:endParaRPr lang="es-MX" sz="1400" dirty="0"/>
                    </a:p>
                  </a:txBody>
                  <a:tcPr anchor="ctr"/>
                </a:tc>
              </a:tr>
              <a:tr h="370840">
                <a:tc>
                  <a:txBody>
                    <a:bodyPr/>
                    <a:lstStyle/>
                    <a:p>
                      <a:r>
                        <a:rPr lang="es-MX" sz="1400" dirty="0" smtClean="0"/>
                        <a:t>El principio del devenir plantea que todo cambia permanentemente; por tanto, el conocimiento también es </a:t>
                      </a:r>
                      <a:endParaRPr lang="es-MX" sz="1400" dirty="0"/>
                    </a:p>
                  </a:txBody>
                  <a:tcPr anchor="ctr"/>
                </a:tc>
                <a:tc>
                  <a:txBody>
                    <a:bodyPr/>
                    <a:lstStyle/>
                    <a:p>
                      <a:r>
                        <a:rPr lang="es-MX" sz="1400" dirty="0" smtClean="0"/>
                        <a:t>cambiante y la investigación es un proceso de devenir personal e histórico.</a:t>
                      </a:r>
                      <a:endParaRPr lang="es-MX" sz="1400" dirty="0"/>
                    </a:p>
                  </a:txBody>
                  <a:tcPr anchor="ctr"/>
                </a:tc>
              </a:tr>
              <a:tr h="370840">
                <a:tc>
                  <a:txBody>
                    <a:bodyPr/>
                    <a:lstStyle/>
                    <a:p>
                      <a:r>
                        <a:rPr lang="es-MX" sz="1400" dirty="0" smtClean="0"/>
                        <a:t>Para trabajar con la comprensión holística de la investigación es esencial conocer y </a:t>
                      </a:r>
                      <a:endParaRPr lang="es-MX" sz="1400" dirty="0"/>
                    </a:p>
                  </a:txBody>
                  <a:tcPr anchor="ctr"/>
                </a:tc>
                <a:tc>
                  <a:txBody>
                    <a:bodyPr/>
                    <a:lstStyle/>
                    <a:p>
                      <a:r>
                        <a:rPr lang="es-MX" sz="1400" dirty="0" smtClean="0"/>
                        <a:t>manejar los aportes y propuestas de los diferentes paradigmas en investigación</a:t>
                      </a:r>
                      <a:endParaRPr lang="es-MX" sz="1400" dirty="0"/>
                    </a:p>
                  </a:txBody>
                  <a:tcPr anchor="ctr"/>
                </a:tc>
              </a:tr>
              <a:tr h="370840">
                <a:tc>
                  <a:txBody>
                    <a:bodyPr/>
                    <a:lstStyle/>
                    <a:p>
                      <a:r>
                        <a:rPr lang="es-MX" sz="1400" dirty="0" smtClean="0"/>
                        <a:t>Un aporte importante</a:t>
                      </a:r>
                      <a:r>
                        <a:rPr lang="es-MX" sz="1400" baseline="0" dirty="0" smtClean="0"/>
                        <a:t> de la comprensión holística </a:t>
                      </a:r>
                      <a:r>
                        <a:rPr lang="es-MX" sz="1400" dirty="0" smtClean="0"/>
                        <a:t>consiste en la posibilidad de </a:t>
                      </a:r>
                      <a:endParaRPr lang="es-MX" sz="1400" dirty="0"/>
                    </a:p>
                  </a:txBody>
                  <a:tcPr anchor="ctr"/>
                </a:tc>
                <a:tc>
                  <a:txBody>
                    <a:bodyPr/>
                    <a:lstStyle/>
                    <a:p>
                      <a:r>
                        <a:rPr lang="es-MX" sz="1400" dirty="0" smtClean="0"/>
                        <a:t>hacer investigación de manera transdisciplinaria</a:t>
                      </a:r>
                      <a:endParaRPr lang="es-MX" sz="1400" dirty="0"/>
                    </a:p>
                  </a:txBody>
                  <a:tcPr anchor="ctr"/>
                </a:tc>
              </a:tr>
            </a:tbl>
          </a:graphicData>
        </a:graphic>
      </p:graphicFrame>
      <p:sp>
        <p:nvSpPr>
          <p:cNvPr id="2" name="Marcador de texto 1"/>
          <p:cNvSpPr>
            <a:spLocks noGrp="1"/>
          </p:cNvSpPr>
          <p:nvPr>
            <p:ph type="body" sz="half" idx="24"/>
          </p:nvPr>
        </p:nvSpPr>
        <p:spPr/>
        <p:txBody>
          <a:bodyPr/>
          <a:lstStyle/>
          <a:p>
            <a:r>
              <a:rPr lang="es-419" dirty="0" smtClean="0"/>
              <a:t>Poner los complementos en orden distinto.</a:t>
            </a:r>
            <a:endParaRPr lang="es-MX" dirty="0"/>
          </a:p>
        </p:txBody>
      </p:sp>
      <p:sp>
        <p:nvSpPr>
          <p:cNvPr id="24" name="Rectángulo 23"/>
          <p:cNvSpPr/>
          <p:nvPr/>
        </p:nvSpPr>
        <p:spPr>
          <a:xfrm>
            <a:off x="7325943" y="5370513"/>
            <a:ext cx="1538515" cy="407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smtClean="0"/>
              <a:t>Verificar</a:t>
            </a:r>
            <a:endParaRPr lang="es-MX" dirty="0"/>
          </a:p>
        </p:txBody>
      </p:sp>
      <p:sp>
        <p:nvSpPr>
          <p:cNvPr id="16" name="Marcador de texto 4"/>
          <p:cNvSpPr txBox="1">
            <a:spLocks/>
          </p:cNvSpPr>
          <p:nvPr/>
        </p:nvSpPr>
        <p:spPr>
          <a:xfrm>
            <a:off x="9672292" y="1441819"/>
            <a:ext cx="2519708" cy="3028580"/>
          </a:xfrm>
          <a:prstGeom prst="rect">
            <a:avLst/>
          </a:prstGeom>
          <a:solidFill>
            <a:schemeClr val="bg1"/>
          </a:solidFill>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14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dirty="0" smtClean="0"/>
              <a:t>Realimentación para  la respuesta correcta.</a:t>
            </a:r>
            <a:endParaRPr lang="es-419" sz="1100" dirty="0"/>
          </a:p>
        </p:txBody>
      </p:sp>
      <p:sp>
        <p:nvSpPr>
          <p:cNvPr id="18" name="Rectángulo redondeado 17"/>
          <p:cNvSpPr/>
          <p:nvPr/>
        </p:nvSpPr>
        <p:spPr>
          <a:xfrm>
            <a:off x="113829" y="1237677"/>
            <a:ext cx="9473556" cy="4129400"/>
          </a:xfrm>
          <a:prstGeom prst="roundRect">
            <a:avLst>
              <a:gd name="adj" fmla="val 0"/>
            </a:avLst>
          </a:prstGeom>
          <a:solidFill>
            <a:schemeClr val="tx1">
              <a:lumMod val="95000"/>
              <a:lumOff val="5000"/>
              <a:alpha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9" name="Rectángulo redondeado 18"/>
          <p:cNvSpPr/>
          <p:nvPr/>
        </p:nvSpPr>
        <p:spPr>
          <a:xfrm>
            <a:off x="914400" y="1984018"/>
            <a:ext cx="8360532" cy="2486381"/>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20" name="CuadroTexto 19"/>
          <p:cNvSpPr txBox="1"/>
          <p:nvPr/>
        </p:nvSpPr>
        <p:spPr>
          <a:xfrm>
            <a:off x="1852228" y="2703947"/>
            <a:ext cx="6311387" cy="954107"/>
          </a:xfrm>
          <a:prstGeom prst="rect">
            <a:avLst/>
          </a:prstGeom>
          <a:noFill/>
        </p:spPr>
        <p:txBody>
          <a:bodyPr wrap="square" rtlCol="0">
            <a:spAutoFit/>
          </a:bodyPr>
          <a:lstStyle/>
          <a:p>
            <a:r>
              <a:rPr lang="es-MX" sz="1400" dirty="0"/>
              <a:t>¡</a:t>
            </a:r>
            <a:r>
              <a:rPr lang="es-MX" sz="1400" dirty="0" smtClean="0"/>
              <a:t>Es correcto!</a:t>
            </a:r>
          </a:p>
          <a:p>
            <a:endParaRPr lang="es-419" sz="1400" dirty="0"/>
          </a:p>
          <a:p>
            <a:r>
              <a:rPr lang="es-419" sz="1400" dirty="0" smtClean="0"/>
              <a:t>La comprensión holística ofrece diferentes caminos para dar respuesta a muchas de las inquietudes de investigación. </a:t>
            </a:r>
            <a:endParaRPr lang="es-MX" sz="1400" dirty="0"/>
          </a:p>
        </p:txBody>
      </p:sp>
    </p:spTree>
    <p:extLst>
      <p:ext uri="{BB962C8B-B14F-4D97-AF65-F5344CB8AC3E}">
        <p14:creationId xmlns:p14="http://schemas.microsoft.com/office/powerpoint/2010/main" val="3528651588"/>
      </p:ext>
    </p:extLst>
  </p:cSld>
  <p:clrMapOvr>
    <a:masterClrMapping/>
  </p:clrMapOvr>
</p:sld>
</file>

<file path=ppt/theme/theme1.xml><?xml version="1.0" encoding="utf-8"?>
<a:theme xmlns:a="http://schemas.openxmlformats.org/drawingml/2006/main" name="Story Board">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9946</TotalTime>
  <Words>21145</Words>
  <Application>Microsoft Office PowerPoint</Application>
  <PresentationFormat>Panorámica</PresentationFormat>
  <Paragraphs>2238</Paragraphs>
  <Slides>100</Slides>
  <Notes>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100</vt:i4>
      </vt:variant>
    </vt:vector>
  </HeadingPairs>
  <TitlesOfParts>
    <vt:vector size="106" baseType="lpstr">
      <vt:lpstr>MS PGothic</vt:lpstr>
      <vt:lpstr>Arial</vt:lpstr>
      <vt:lpstr>Calibri</vt:lpstr>
      <vt:lpstr>Calibri Light</vt:lpstr>
      <vt:lpstr>Times New Roman</vt:lpstr>
      <vt:lpstr>Story Board</vt:lpstr>
      <vt:lpstr>Presentación de PowerPoint</vt:lpstr>
      <vt:lpstr>Presentación de PowerPoint</vt:lpstr>
      <vt:lpstr>Presentación de PowerPoint</vt:lpstr>
      <vt:lpstr>Comprende el origen y significado de la epistemología y su relación con el proceso de investigación, a fin de incorporar los componentes epistemológicos en la didáctica de la investigación y en la elaboración, seguimiento y evaluación de proyectos de forma coherente.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Plantilla-DI_V3_2017</dc:title>
  <dc:subject/>
  <dc:creator>est30410</dc:creator>
  <cp:keywords/>
  <dc:description/>
  <cp:lastModifiedBy>Hp</cp:lastModifiedBy>
  <cp:revision>754</cp:revision>
  <dcterms:created xsi:type="dcterms:W3CDTF">2016-08-23T15:40:39Z</dcterms:created>
  <dcterms:modified xsi:type="dcterms:W3CDTF">2017-08-29T16:57:30Z</dcterms:modified>
  <cp:category/>
</cp:coreProperties>
</file>